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69" r:id="rId2"/>
    <p:sldId id="257" r:id="rId3"/>
    <p:sldId id="271" r:id="rId4"/>
    <p:sldId id="272" r:id="rId5"/>
    <p:sldId id="280" r:id="rId6"/>
    <p:sldId id="281" r:id="rId7"/>
    <p:sldId id="273" r:id="rId8"/>
    <p:sldId id="282" r:id="rId9"/>
    <p:sldId id="274" r:id="rId10"/>
    <p:sldId id="275" r:id="rId11"/>
    <p:sldId id="276" r:id="rId12"/>
    <p:sldId id="277" r:id="rId13"/>
    <p:sldId id="278" r:id="rId14"/>
    <p:sldId id="279"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1" autoAdjust="0"/>
    <p:restoredTop sz="94660"/>
  </p:normalViewPr>
  <p:slideViewPr>
    <p:cSldViewPr showGuides="1">
      <p:cViewPr varScale="1">
        <p:scale>
          <a:sx n="71" d="100"/>
          <a:sy n="71" d="100"/>
        </p:scale>
        <p:origin x="-588" y="-90"/>
      </p:cViewPr>
      <p:guideLst>
        <p:guide orient="horz" pos="2160"/>
        <p:guide pos="2880"/>
      </p:guideLst>
    </p:cSldViewPr>
  </p:slideViewPr>
  <p:notesTextViewPr>
    <p:cViewPr>
      <p:scale>
        <a:sx n="1" d="1"/>
        <a:sy n="1" d="1"/>
      </p:scale>
      <p:origin x="0" y="0"/>
    </p:cViewPr>
  </p:notesTextViewPr>
  <p:notesViewPr>
    <p:cSldViewPr showGuide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33450">
              <a:defRPr sz="1400" b="1"/>
            </a:lvl1pPr>
          </a:lstStyle>
          <a:p>
            <a:r>
              <a:rPr lang="en-US" altLang="ja-JP"/>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33450">
              <a:defRPr sz="1400" b="1"/>
            </a:lvl1pPr>
          </a:lstStyle>
          <a:p>
            <a:r>
              <a:rPr lang="en-US" altLang="ja-JP"/>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33450">
              <a:defRPr/>
            </a:lvl1pPr>
          </a:lstStyle>
          <a:p>
            <a:r>
              <a:rPr lang="en-US" altLang="ja-JP"/>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defTabSz="933450">
              <a:defRPr/>
            </a:lvl1pPr>
          </a:lstStyle>
          <a:p>
            <a:r>
              <a:rPr lang="en-US" altLang="ja-JP"/>
              <a:t>Page </a:t>
            </a:r>
            <a:fld id="{4CB04750-92A0-441A-A6A1-CFBA5687A855}" type="slidenum">
              <a:rPr lang="en-US" altLang="ja-JP"/>
              <a:pPr/>
              <a:t>&lt;#&gt;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ja-JP"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 xmlns:p14="http://schemas.microsoft.com/office/powerpoint/2010/main" val="377171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33450">
              <a:defRPr sz="1400" b="1"/>
            </a:lvl1pPr>
          </a:lstStyle>
          <a:p>
            <a:r>
              <a:rPr lang="en-US" altLang="ja-JP"/>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33450">
              <a:defRPr sz="1400" b="1"/>
            </a:lvl1pPr>
          </a:lstStyle>
          <a:p>
            <a:r>
              <a:rPr lang="en-US" altLang="ja-JP"/>
              <a:t>Month Year</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altLang="ja-JP"/>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33450">
              <a:defRPr/>
            </a:lvl1pPr>
          </a:lstStyle>
          <a:p>
            <a:r>
              <a:rPr lang="en-US" altLang="ja-JP"/>
              <a:t>Page </a:t>
            </a:r>
            <a:fld id="{C1A598B6-6B93-44FE-AE94-3D999E77815F}" type="slidenum">
              <a:rPr lang="en-US" altLang="ja-JP"/>
              <a:pPr/>
              <a:t>&lt;#&gt;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ja-JP"/>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 xmlns:p14="http://schemas.microsoft.com/office/powerpoint/2010/main" val="1601225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a:t>doc.: IEEE 802.11-yy/xxxxr0</a:t>
            </a:r>
          </a:p>
        </p:txBody>
      </p:sp>
      <p:sp>
        <p:nvSpPr>
          <p:cNvPr id="5" name="Rectangle 3"/>
          <p:cNvSpPr>
            <a:spLocks noGrp="1" noChangeArrowheads="1"/>
          </p:cNvSpPr>
          <p:nvPr>
            <p:ph type="dt" idx="1"/>
          </p:nvPr>
        </p:nvSpPr>
        <p:spPr>
          <a:ln/>
        </p:spPr>
        <p:txBody>
          <a:bodyPr/>
          <a:lstStyle/>
          <a:p>
            <a:r>
              <a:rPr lang="en-US" altLang="ja-JP"/>
              <a:t>Month Year</a:t>
            </a:r>
          </a:p>
        </p:txBody>
      </p:sp>
      <p:sp>
        <p:nvSpPr>
          <p:cNvPr id="6" name="Rectangle 6"/>
          <p:cNvSpPr>
            <a:spLocks noGrp="1" noChangeArrowheads="1"/>
          </p:cNvSpPr>
          <p:nvPr>
            <p:ph type="ftr" sz="quarter" idx="4"/>
          </p:nvPr>
        </p:nvSpPr>
        <p:spPr>
          <a:ln/>
        </p:spPr>
        <p:txBody>
          <a:bodyPr/>
          <a:lstStyle/>
          <a:p>
            <a:pPr lvl="4"/>
            <a:r>
              <a:rPr lang="en-US" altLang="ja-JP"/>
              <a:t>John Doe, Some Company</a:t>
            </a:r>
          </a:p>
        </p:txBody>
      </p:sp>
      <p:sp>
        <p:nvSpPr>
          <p:cNvPr id="7" name="Rectangle 7"/>
          <p:cNvSpPr>
            <a:spLocks noGrp="1" noChangeArrowheads="1"/>
          </p:cNvSpPr>
          <p:nvPr>
            <p:ph type="sldNum" sz="quarter" idx="5"/>
          </p:nvPr>
        </p:nvSpPr>
        <p:spPr>
          <a:ln/>
        </p:spPr>
        <p:txBody>
          <a:bodyPr/>
          <a:lstStyle/>
          <a:p>
            <a:r>
              <a:rPr lang="en-US" altLang="ja-JP"/>
              <a:t>Page </a:t>
            </a:r>
            <a:fld id="{33EABFEE-BDE8-45EF-83F1-BA09954ECF18}" type="slidenum">
              <a:rPr lang="en-US" altLang="ja-JP"/>
              <a:pPr/>
              <a:t>1</a:t>
            </a:fld>
            <a:endParaRPr lang="en-US" altLang="ja-JP"/>
          </a:p>
        </p:txBody>
      </p:sp>
      <p:sp>
        <p:nvSpPr>
          <p:cNvPr id="31746" name="Rectangle 2"/>
          <p:cNvSpPr>
            <a:spLocks noGrp="1" noRot="1" noChangeAspect="1" noChangeArrowheads="1" noTextEdit="1"/>
          </p:cNvSpPr>
          <p:nvPr>
            <p:ph type="sldImg"/>
          </p:nvPr>
        </p:nvSpPr>
        <p:spPr>
          <a:xfrm>
            <a:off x="1154113" y="701675"/>
            <a:ext cx="4625975" cy="3468688"/>
          </a:xfrm>
          <a:ln/>
        </p:spPr>
      </p:sp>
      <p:sp>
        <p:nvSpPr>
          <p:cNvPr id="3174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a:t>doc.: IEEE 802.11-yy/xxxxr0</a:t>
            </a:r>
          </a:p>
        </p:txBody>
      </p:sp>
      <p:sp>
        <p:nvSpPr>
          <p:cNvPr id="5" name="Rectangle 3"/>
          <p:cNvSpPr>
            <a:spLocks noGrp="1" noChangeArrowheads="1"/>
          </p:cNvSpPr>
          <p:nvPr>
            <p:ph type="dt" idx="1"/>
          </p:nvPr>
        </p:nvSpPr>
        <p:spPr>
          <a:ln/>
        </p:spPr>
        <p:txBody>
          <a:bodyPr/>
          <a:lstStyle/>
          <a:p>
            <a:r>
              <a:rPr lang="en-US" altLang="ja-JP"/>
              <a:t>Month Year</a:t>
            </a:r>
          </a:p>
        </p:txBody>
      </p:sp>
      <p:sp>
        <p:nvSpPr>
          <p:cNvPr id="6" name="Rectangle 6"/>
          <p:cNvSpPr>
            <a:spLocks noGrp="1" noChangeArrowheads="1"/>
          </p:cNvSpPr>
          <p:nvPr>
            <p:ph type="ftr" sz="quarter" idx="4"/>
          </p:nvPr>
        </p:nvSpPr>
        <p:spPr>
          <a:ln/>
        </p:spPr>
        <p:txBody>
          <a:bodyPr/>
          <a:lstStyle/>
          <a:p>
            <a:pPr lvl="4"/>
            <a:r>
              <a:rPr lang="en-US" altLang="ja-JP"/>
              <a:t>John Doe, Some Company</a:t>
            </a:r>
          </a:p>
        </p:txBody>
      </p:sp>
      <p:sp>
        <p:nvSpPr>
          <p:cNvPr id="7" name="Rectangle 7"/>
          <p:cNvSpPr>
            <a:spLocks noGrp="1" noChangeArrowheads="1"/>
          </p:cNvSpPr>
          <p:nvPr>
            <p:ph type="sldNum" sz="quarter" idx="5"/>
          </p:nvPr>
        </p:nvSpPr>
        <p:spPr>
          <a:ln/>
        </p:spPr>
        <p:txBody>
          <a:bodyPr/>
          <a:lstStyle/>
          <a:p>
            <a:r>
              <a:rPr lang="en-US" altLang="ja-JP"/>
              <a:t>Page </a:t>
            </a:r>
            <a:fld id="{34E4C597-13F7-42B8-BEB1-D36D4F36E563}" type="slidenum">
              <a:rPr lang="en-US" altLang="ja-JP"/>
              <a:pPr/>
              <a:t>2</a:t>
            </a:fld>
            <a:endParaRPr lang="en-US" altLang="ja-JP"/>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2BC5EF7D-C678-42F7-884F-A402134EEA58}" type="slidenum">
              <a:rPr lang="en-US" altLang="ja-JP"/>
              <a:pPr/>
              <a:t>&lt;#&gt;</a:t>
            </a:fld>
            <a:endParaRPr lang="en-US" altLang="ja-JP"/>
          </a:p>
        </p:txBody>
      </p:sp>
    </p:spTree>
    <p:extLst>
      <p:ext uri="{BB962C8B-B14F-4D97-AF65-F5344CB8AC3E}">
        <p14:creationId xmlns="" xmlns:p14="http://schemas.microsoft.com/office/powerpoint/2010/main" val="421543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A8C1569A-BE57-48DA-9920-8F2190B9260B}" type="slidenum">
              <a:rPr lang="en-US" altLang="ja-JP"/>
              <a:pPr/>
              <a:t>&lt;#&gt;</a:t>
            </a:fld>
            <a:endParaRPr lang="en-US" altLang="ja-JP"/>
          </a:p>
        </p:txBody>
      </p:sp>
    </p:spTree>
    <p:extLst>
      <p:ext uri="{BB962C8B-B14F-4D97-AF65-F5344CB8AC3E}">
        <p14:creationId xmlns="" xmlns:p14="http://schemas.microsoft.com/office/powerpoint/2010/main" val="260141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10769788-73D3-4DF4-ADF0-C3BA957CB813}" type="slidenum">
              <a:rPr lang="en-US" altLang="ja-JP"/>
              <a:pPr/>
              <a:t>&lt;#&gt;</a:t>
            </a:fld>
            <a:endParaRPr lang="en-US" altLang="ja-JP"/>
          </a:p>
        </p:txBody>
      </p:sp>
    </p:spTree>
    <p:extLst>
      <p:ext uri="{BB962C8B-B14F-4D97-AF65-F5344CB8AC3E}">
        <p14:creationId xmlns="" xmlns:p14="http://schemas.microsoft.com/office/powerpoint/2010/main" val="140863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F92993D0-0A0C-4C51-BB8F-D1D2ED378DBA}" type="slidenum">
              <a:rPr lang="en-US" altLang="ja-JP"/>
              <a:pPr/>
              <a:t>&lt;#&gt;</a:t>
            </a:fld>
            <a:endParaRPr lang="en-US" altLang="ja-JP"/>
          </a:p>
        </p:txBody>
      </p:sp>
    </p:spTree>
    <p:extLst>
      <p:ext uri="{BB962C8B-B14F-4D97-AF65-F5344CB8AC3E}">
        <p14:creationId xmlns="" xmlns:p14="http://schemas.microsoft.com/office/powerpoint/2010/main" val="296353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C0DC3E34-B4AE-4B80-B087-29816406EC43}" type="slidenum">
              <a:rPr lang="en-US" altLang="ja-JP"/>
              <a:pPr/>
              <a:t>&lt;#&gt;</a:t>
            </a:fld>
            <a:endParaRPr lang="en-US" altLang="ja-JP"/>
          </a:p>
        </p:txBody>
      </p:sp>
    </p:spTree>
    <p:extLst>
      <p:ext uri="{BB962C8B-B14F-4D97-AF65-F5344CB8AC3E}">
        <p14:creationId xmlns="" xmlns:p14="http://schemas.microsoft.com/office/powerpoint/2010/main" val="56103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E429DFFB-CDF3-4A8B-B4ED-8B33E3C05DB1}" type="slidenum">
              <a:rPr lang="en-US" altLang="ja-JP"/>
              <a:pPr/>
              <a:t>&lt;#&gt;</a:t>
            </a:fld>
            <a:endParaRPr lang="en-US" altLang="ja-JP"/>
          </a:p>
        </p:txBody>
      </p:sp>
    </p:spTree>
    <p:extLst>
      <p:ext uri="{BB962C8B-B14F-4D97-AF65-F5344CB8AC3E}">
        <p14:creationId xmlns="" xmlns:p14="http://schemas.microsoft.com/office/powerpoint/2010/main" val="332809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2014</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048AC82A-D60C-4717-9DC5-F3CAE419EB49}" type="slidenum">
              <a:rPr lang="en-US" altLang="ja-JP"/>
              <a:pPr/>
              <a:t>&lt;#&gt;</a:t>
            </a:fld>
            <a:endParaRPr lang="en-US" altLang="ja-JP"/>
          </a:p>
        </p:txBody>
      </p:sp>
    </p:spTree>
    <p:extLst>
      <p:ext uri="{BB962C8B-B14F-4D97-AF65-F5344CB8AC3E}">
        <p14:creationId xmlns="" xmlns:p14="http://schemas.microsoft.com/office/powerpoint/2010/main" val="62983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July 2014</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56761D89-FC45-483D-9268-E2A973AC44F6}" type="slidenum">
              <a:rPr lang="en-US" altLang="ja-JP"/>
              <a:pPr/>
              <a:t>&lt;#&gt;</a:t>
            </a:fld>
            <a:endParaRPr lang="en-US" altLang="ja-JP"/>
          </a:p>
        </p:txBody>
      </p:sp>
    </p:spTree>
    <p:extLst>
      <p:ext uri="{BB962C8B-B14F-4D97-AF65-F5344CB8AC3E}">
        <p14:creationId xmlns="" xmlns:p14="http://schemas.microsoft.com/office/powerpoint/2010/main" val="385741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2014</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13BF819B-22A1-447E-96B5-1D877EC5A717}" type="slidenum">
              <a:rPr lang="en-US" altLang="ja-JP"/>
              <a:pPr/>
              <a:t>&lt;#&gt;</a:t>
            </a:fld>
            <a:endParaRPr lang="en-US" altLang="ja-JP"/>
          </a:p>
        </p:txBody>
      </p:sp>
    </p:spTree>
    <p:extLst>
      <p:ext uri="{BB962C8B-B14F-4D97-AF65-F5344CB8AC3E}">
        <p14:creationId xmlns="" xmlns:p14="http://schemas.microsoft.com/office/powerpoint/2010/main" val="269953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1F3C013C-BBE6-4796-B738-76404BC11CDF}" type="slidenum">
              <a:rPr lang="en-US" altLang="ja-JP"/>
              <a:pPr/>
              <a:t>&lt;#&gt;</a:t>
            </a:fld>
            <a:endParaRPr lang="en-US" altLang="ja-JP"/>
          </a:p>
        </p:txBody>
      </p:sp>
    </p:spTree>
    <p:extLst>
      <p:ext uri="{BB962C8B-B14F-4D97-AF65-F5344CB8AC3E}">
        <p14:creationId xmlns="" xmlns:p14="http://schemas.microsoft.com/office/powerpoint/2010/main" val="212056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774AC45B-6AEE-4961-87BB-DD50A88087F6}" type="slidenum">
              <a:rPr lang="en-US" altLang="ja-JP"/>
              <a:pPr/>
              <a:t>&lt;#&gt;</a:t>
            </a:fld>
            <a:endParaRPr lang="en-US" altLang="ja-JP"/>
          </a:p>
        </p:txBody>
      </p:sp>
    </p:spTree>
    <p:extLst>
      <p:ext uri="{BB962C8B-B14F-4D97-AF65-F5344CB8AC3E}">
        <p14:creationId xmlns="" xmlns:p14="http://schemas.microsoft.com/office/powerpoint/2010/main" val="36953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smtClean="0"/>
              <a:t>マスター タイトルの書式設定</a:t>
            </a:r>
            <a:endParaRPr lang="en-US" altLang="ja-JP"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defRPr sz="1800" b="1">
                <a:ea typeface="ＭＳ Ｐゴシック" charset="-128"/>
              </a:defRPr>
            </a:lvl1pPr>
          </a:lstStyle>
          <a:p>
            <a:r>
              <a:rPr lang="en-US" altLang="ja-JP" smtClean="0"/>
              <a:t>July 2014</a:t>
            </a:r>
            <a:endParaRPr lang="en-US" altLang="ja-JP"/>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807D3322-BC63-453F-B49A-1F741DE68252}" type="slidenum">
              <a:rPr lang="en-US" altLang="ja-JP"/>
              <a:pPr/>
              <a:t>&lt;#&gt;</a:t>
            </a:fld>
            <a:endParaRPr lang="en-US" altLang="ja-JP"/>
          </a:p>
        </p:txBody>
      </p:sp>
      <p:sp>
        <p:nvSpPr>
          <p:cNvPr id="1031" name="Rectangle 7"/>
          <p:cNvSpPr>
            <a:spLocks noChangeArrowheads="1"/>
          </p:cNvSpPr>
          <p:nvPr/>
        </p:nvSpPr>
        <p:spPr bwMode="auto">
          <a:xfrm>
            <a:off x="5149726" y="332601"/>
            <a:ext cx="329577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marL="457200">
              <a:defRPr sz="2400">
                <a:solidFill>
                  <a:schemeClr val="tx1"/>
                </a:solidFill>
                <a:latin typeface="Times New Roman" pitchFamily="18" charset="0"/>
              </a:defRPr>
            </a:lvl5pPr>
            <a:lvl6pPr marL="914400" eaLnBrk="0" fontAlgn="base" hangingPunct="0">
              <a:spcBef>
                <a:spcPct val="0"/>
              </a:spcBef>
              <a:spcAft>
                <a:spcPct val="0"/>
              </a:spcAft>
              <a:defRPr sz="2400">
                <a:solidFill>
                  <a:schemeClr val="tx1"/>
                </a:solidFill>
                <a:latin typeface="Times New Roman" pitchFamily="18" charset="0"/>
              </a:defRPr>
            </a:lvl6pPr>
            <a:lvl7pPr marL="1371600" eaLnBrk="0" fontAlgn="base" hangingPunct="0">
              <a:spcBef>
                <a:spcPct val="0"/>
              </a:spcBef>
              <a:spcAft>
                <a:spcPct val="0"/>
              </a:spcAft>
              <a:defRPr sz="2400">
                <a:solidFill>
                  <a:schemeClr val="tx1"/>
                </a:solidFill>
                <a:latin typeface="Times New Roman" pitchFamily="18" charset="0"/>
              </a:defRPr>
            </a:lvl7pPr>
            <a:lvl8pPr marL="1828800" eaLnBrk="0" fontAlgn="base" hangingPunct="0">
              <a:spcBef>
                <a:spcPct val="0"/>
              </a:spcBef>
              <a:spcAft>
                <a:spcPct val="0"/>
              </a:spcAft>
              <a:defRPr sz="2400">
                <a:solidFill>
                  <a:schemeClr val="tx1"/>
                </a:solidFill>
                <a:latin typeface="Times New Roman" pitchFamily="18" charset="0"/>
              </a:defRPr>
            </a:lvl8pPr>
            <a:lvl9pPr marL="2286000" eaLnBrk="0" fontAlgn="base" hangingPunct="0">
              <a:spcBef>
                <a:spcPct val="0"/>
              </a:spcBef>
              <a:spcAft>
                <a:spcPct val="0"/>
              </a:spcAft>
              <a:defRPr sz="2400">
                <a:solidFill>
                  <a:schemeClr val="tx1"/>
                </a:solidFill>
                <a:latin typeface="Times New Roman" pitchFamily="18" charset="0"/>
              </a:defRPr>
            </a:lvl9pPr>
          </a:lstStyle>
          <a:p>
            <a:pPr marL="457200" marR="0" lvl="4" indent="0" algn="r" defTabSz="914400" rtl="0" eaLnBrk="0" fontAlgn="base" latinLnBrk="0" hangingPunct="0">
              <a:lnSpc>
                <a:spcPct val="100000"/>
              </a:lnSpc>
              <a:spcBef>
                <a:spcPct val="0"/>
              </a:spcBef>
              <a:spcAft>
                <a:spcPct val="0"/>
              </a:spcAft>
              <a:buClrTx/>
              <a:buSzTx/>
              <a:buFontTx/>
              <a:buNone/>
              <a:tabLst/>
              <a:defRPr/>
            </a:pPr>
            <a:r>
              <a:rPr lang="en-US" altLang="ja-JP" sz="1800" b="1" dirty="0">
                <a:ea typeface="ＭＳ Ｐゴシック" charset="-128"/>
              </a:rPr>
              <a:t>doc.: IEEE </a:t>
            </a:r>
            <a:r>
              <a:rPr lang="en-US" altLang="ja-JP" sz="1800" b="1" dirty="0" smtClean="0">
                <a:ea typeface="ＭＳ Ｐゴシック" charset="-128"/>
              </a:rPr>
              <a:t>802.19-14/0046r0</a:t>
            </a:r>
            <a:endParaRPr lang="en-US" altLang="ja-JP" sz="18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200" b="1">
          <a:solidFill>
            <a:schemeClr val="tx2"/>
          </a:solidFill>
          <a:latin typeface="+mj-lt"/>
          <a:ea typeface="+mj-ea"/>
          <a:cs typeface="+mj-cs"/>
        </a:defRPr>
      </a:lvl1pPr>
      <a:lvl2pPr algn="ctr" rtl="0" eaLnBrk="1" fontAlgn="base" hangingPunct="1">
        <a:spcBef>
          <a:spcPct val="0"/>
        </a:spcBef>
        <a:spcAft>
          <a:spcPct val="0"/>
        </a:spcAft>
        <a:defRPr kumimoji="1" sz="3200" b="1">
          <a:solidFill>
            <a:schemeClr val="tx2"/>
          </a:solidFill>
          <a:latin typeface="Times New Roman" pitchFamily="18" charset="0"/>
        </a:defRPr>
      </a:lvl2pPr>
      <a:lvl3pPr algn="ctr" rtl="0" eaLnBrk="1" fontAlgn="base" hangingPunct="1">
        <a:spcBef>
          <a:spcPct val="0"/>
        </a:spcBef>
        <a:spcAft>
          <a:spcPct val="0"/>
        </a:spcAft>
        <a:defRPr kumimoji="1" sz="3200" b="1">
          <a:solidFill>
            <a:schemeClr val="tx2"/>
          </a:solidFill>
          <a:latin typeface="Times New Roman" pitchFamily="18" charset="0"/>
        </a:defRPr>
      </a:lvl3pPr>
      <a:lvl4pPr algn="ctr" rtl="0" eaLnBrk="1" fontAlgn="base" hangingPunct="1">
        <a:spcBef>
          <a:spcPct val="0"/>
        </a:spcBef>
        <a:spcAft>
          <a:spcPct val="0"/>
        </a:spcAft>
        <a:defRPr kumimoji="1" sz="3200" b="1">
          <a:solidFill>
            <a:schemeClr val="tx2"/>
          </a:solidFill>
          <a:latin typeface="Times New Roman" pitchFamily="18" charset="0"/>
        </a:defRPr>
      </a:lvl4pPr>
      <a:lvl5pPr algn="ctr" rtl="0" eaLnBrk="1" fontAlgn="base" hangingPunct="1">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defRPr>
      </a:lvl2pPr>
      <a:lvl3pPr marL="1085850" indent="-228600" algn="l" rtl="0" eaLnBrk="1" fontAlgn="base" hangingPunct="1">
        <a:spcBef>
          <a:spcPct val="20000"/>
        </a:spcBef>
        <a:spcAft>
          <a:spcPct val="0"/>
        </a:spcAft>
        <a:buChar char="•"/>
        <a:defRPr kumimoji="1">
          <a:solidFill>
            <a:schemeClr val="tx1"/>
          </a:solidFill>
          <a:latin typeface="+mn-lt"/>
        </a:defRPr>
      </a:lvl3pPr>
      <a:lvl4pPr marL="1428750" indent="-228600" algn="l" rtl="0" eaLnBrk="1" fontAlgn="base" hangingPunct="1">
        <a:spcBef>
          <a:spcPct val="20000"/>
        </a:spcBef>
        <a:spcAft>
          <a:spcPct val="0"/>
        </a:spcAft>
        <a:buChar char="–"/>
        <a:defRPr kumimoji="1" sz="1600">
          <a:solidFill>
            <a:schemeClr val="tx1"/>
          </a:solidFill>
          <a:latin typeface="+mn-lt"/>
        </a:defRPr>
      </a:lvl4pPr>
      <a:lvl5pPr marL="1771650" indent="-228600" algn="l" rtl="0" eaLnBrk="1" fontAlgn="base" hangingPunct="1">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3"/>
          <p:cNvSpPr>
            <a:spLocks noGrp="1"/>
          </p:cNvSpPr>
          <p:nvPr>
            <p:ph type="dt" sz="half" idx="10"/>
          </p:nvPr>
        </p:nvSpPr>
        <p:spPr/>
        <p:txBody>
          <a:bodyPr/>
          <a:lstStyle/>
          <a:p>
            <a:r>
              <a:rPr lang="en-US" altLang="ja-JP" smtClean="0"/>
              <a:t>July 2014</a:t>
            </a:r>
            <a:endParaRPr lang="en-US" altLang="ja-JP"/>
          </a:p>
        </p:txBody>
      </p:sp>
      <p:sp>
        <p:nvSpPr>
          <p:cNvPr id="8"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9" name="スライド番号プレースホルダー 5"/>
          <p:cNvSpPr>
            <a:spLocks noGrp="1"/>
          </p:cNvSpPr>
          <p:nvPr>
            <p:ph type="sldNum" sz="quarter" idx="12"/>
          </p:nvPr>
        </p:nvSpPr>
        <p:spPr/>
        <p:txBody>
          <a:bodyPr/>
          <a:lstStyle/>
          <a:p>
            <a:r>
              <a:rPr lang="en-US" altLang="ja-JP"/>
              <a:t>Slide </a:t>
            </a:r>
            <a:fld id="{EE7CA34C-C939-44F8-A45E-4711285C074C}" type="slidenum">
              <a:rPr lang="en-US" altLang="ja-JP"/>
              <a:pPr/>
              <a:t>1</a:t>
            </a:fld>
            <a:endParaRPr lang="en-US" altLang="ja-JP"/>
          </a:p>
        </p:txBody>
      </p:sp>
      <p:sp>
        <p:nvSpPr>
          <p:cNvPr id="30722" name="Rectangle 2"/>
          <p:cNvSpPr>
            <a:spLocks noGrp="1" noChangeArrowheads="1"/>
          </p:cNvSpPr>
          <p:nvPr>
            <p:ph type="title"/>
          </p:nvPr>
        </p:nvSpPr>
        <p:spPr>
          <a:noFill/>
          <a:ln/>
        </p:spPr>
        <p:txBody>
          <a:bodyPr/>
          <a:lstStyle/>
          <a:p>
            <a:r>
              <a:rPr lang="en-US" altLang="ja-JP" dirty="0" smtClean="0">
                <a:ea typeface="ＭＳ Ｐゴシック" charset="-128"/>
              </a:rPr>
              <a:t>Overview of 802.15 SRU</a:t>
            </a:r>
            <a:r>
              <a:rPr lang="ja-JP" altLang="en-US" dirty="0">
                <a:ea typeface="ＭＳ Ｐゴシック" charset="-128"/>
              </a:rPr>
              <a:t> </a:t>
            </a:r>
            <a:r>
              <a:rPr lang="en-US" altLang="ja-JP" dirty="0" smtClean="0">
                <a:ea typeface="ＭＳ Ｐゴシック" charset="-128"/>
              </a:rPr>
              <a:t>SG</a:t>
            </a:r>
            <a:endParaRPr lang="en-US" altLang="ja-JP" dirty="0">
              <a:ea typeface="ＭＳ Ｐゴシック" charset="-128"/>
            </a:endParaRPr>
          </a:p>
        </p:txBody>
      </p:sp>
      <p:sp>
        <p:nvSpPr>
          <p:cNvPr id="30725" name="Text Box 5"/>
          <p:cNvSpPr txBox="1">
            <a:spLocks noChangeArrowheads="1"/>
          </p:cNvSpPr>
          <p:nvPr/>
        </p:nvSpPr>
        <p:spPr bwMode="auto">
          <a:xfrm>
            <a:off x="609600" y="5808663"/>
            <a:ext cx="8001000" cy="515937"/>
          </a:xfrm>
          <a:prstGeom prst="rect">
            <a:avLst/>
          </a:prstGeom>
          <a:noFill/>
          <a:ln w="28575">
            <a:solidFill>
              <a:srgbClr val="0000FF"/>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ja-JP" sz="900" b="1">
                <a:ea typeface="ＭＳ Ｐゴシック" charset="-128"/>
              </a:rPr>
              <a:t>Notice:</a:t>
            </a:r>
            <a:r>
              <a:rPr lang="en-US" altLang="ja-JP" sz="900">
                <a:ea typeface="ＭＳ Ｐゴシック" charset="-128"/>
              </a:rPr>
              <a:t> </a:t>
            </a:r>
            <a:r>
              <a:rPr lang="en-US" altLang="ja-JP" sz="800">
                <a:ea typeface="ＭＳ Ｐゴシック" charset="-128"/>
              </a:rPr>
              <a:t>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endParaRPr lang="en-US" altLang="ja-JP" sz="900" b="1">
              <a:ea typeface="ＭＳ Ｐゴシック" charset="-128"/>
            </a:endParaRPr>
          </a:p>
        </p:txBody>
      </p:sp>
      <p:sp>
        <p:nvSpPr>
          <p:cNvPr id="30726" name="Rectangle 6"/>
          <p:cNvSpPr>
            <a:spLocks noGrp="1" noChangeArrowheads="1"/>
          </p:cNvSpPr>
          <p:nvPr>
            <p:ph type="body" idx="1"/>
          </p:nvPr>
        </p:nvSpPr>
        <p:spPr>
          <a:xfrm>
            <a:off x="685800" y="1524000"/>
            <a:ext cx="7772400" cy="381000"/>
          </a:xfrm>
          <a:noFill/>
          <a:ln/>
        </p:spPr>
        <p:txBody>
          <a:bodyPr/>
          <a:lstStyle/>
          <a:p>
            <a:pPr algn="ctr">
              <a:buFontTx/>
              <a:buNone/>
            </a:pPr>
            <a:r>
              <a:rPr lang="en-US" altLang="ja-JP" sz="2000" dirty="0">
                <a:ea typeface="ＭＳ Ｐゴシック" charset="-128"/>
              </a:rPr>
              <a:t>Date:</a:t>
            </a:r>
            <a:r>
              <a:rPr lang="en-US" altLang="ja-JP" sz="2000" b="0" dirty="0">
                <a:ea typeface="ＭＳ Ｐゴシック" charset="-128"/>
              </a:rPr>
              <a:t> </a:t>
            </a:r>
            <a:r>
              <a:rPr lang="en-US" altLang="ja-JP" sz="2000" b="0" dirty="0" smtClean="0">
                <a:ea typeface="ＭＳ Ｐゴシック" charset="-128"/>
              </a:rPr>
              <a:t>2014-07-16</a:t>
            </a:r>
            <a:endParaRPr lang="en-US" altLang="ja-JP" sz="2000" b="0" dirty="0">
              <a:ea typeface="ＭＳ Ｐゴシック" charset="-128"/>
            </a:endParaRPr>
          </a:p>
        </p:txBody>
      </p:sp>
      <p:graphicFrame>
        <p:nvGraphicFramePr>
          <p:cNvPr id="30731" name="Object 11"/>
          <p:cNvGraphicFramePr>
            <a:graphicFrameLocks noChangeAspect="1"/>
          </p:cNvGraphicFramePr>
          <p:nvPr>
            <p:extLst>
              <p:ext uri="{D42A27DB-BD31-4B8C-83A1-F6EECF244321}">
                <p14:modId xmlns="" xmlns:p14="http://schemas.microsoft.com/office/powerpoint/2010/main" val="3015347706"/>
              </p:ext>
            </p:extLst>
          </p:nvPr>
        </p:nvGraphicFramePr>
        <p:xfrm>
          <a:off x="517525" y="2271713"/>
          <a:ext cx="8154988" cy="2503487"/>
        </p:xfrm>
        <a:graphic>
          <a:graphicData uri="http://schemas.openxmlformats.org/presentationml/2006/ole">
            <p:oleObj spid="_x0000_s30748" name="Document" r:id="rId4" imgW="8262412" imgH="2540625" progId="Word.Document.8">
              <p:embed/>
            </p:oleObj>
          </a:graphicData>
        </a:graphic>
      </p:graphicFrame>
      <p:sp>
        <p:nvSpPr>
          <p:cNvPr id="30732"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085850" indent="-228600">
              <a:spcBef>
                <a:spcPct val="20000"/>
              </a:spcBef>
              <a:buChar char="•"/>
              <a:defRPr>
                <a:solidFill>
                  <a:schemeClr val="tx1"/>
                </a:solidFill>
                <a:latin typeface="Times New Roman" pitchFamily="18" charset="0"/>
              </a:defRPr>
            </a:lvl3pPr>
            <a:lvl4pPr marL="1428750" indent="-228600">
              <a:spcBef>
                <a:spcPct val="20000"/>
              </a:spcBef>
              <a:buChar char="–"/>
              <a:defRPr sz="1600">
                <a:solidFill>
                  <a:schemeClr val="tx1"/>
                </a:solidFill>
                <a:latin typeface="Times New Roman" pitchFamily="18" charset="0"/>
              </a:defRPr>
            </a:lvl4pPr>
            <a:lvl5pPr marL="1771650" indent="-228600">
              <a:spcBef>
                <a:spcPct val="20000"/>
              </a:spcBef>
              <a:buChar char="•"/>
              <a:defRPr sz="1600">
                <a:solidFill>
                  <a:schemeClr val="tx1"/>
                </a:solidFill>
                <a:latin typeface="Times New Roman" pitchFamily="18" charset="0"/>
              </a:defRPr>
            </a:lvl5pPr>
            <a:lvl6pPr marL="2228850" indent="-228600" eaLnBrk="0" fontAlgn="base" hangingPunct="0">
              <a:spcBef>
                <a:spcPct val="20000"/>
              </a:spcBef>
              <a:spcAft>
                <a:spcPct val="0"/>
              </a:spcAft>
              <a:buChar char="•"/>
              <a:defRPr sz="1600">
                <a:solidFill>
                  <a:schemeClr val="tx1"/>
                </a:solidFill>
                <a:latin typeface="Times New Roman" pitchFamily="18" charset="0"/>
              </a:defRPr>
            </a:lvl6pPr>
            <a:lvl7pPr marL="2686050" indent="-228600" eaLnBrk="0" fontAlgn="base" hangingPunct="0">
              <a:spcBef>
                <a:spcPct val="20000"/>
              </a:spcBef>
              <a:spcAft>
                <a:spcPct val="0"/>
              </a:spcAft>
              <a:buChar char="•"/>
              <a:defRPr sz="1600">
                <a:solidFill>
                  <a:schemeClr val="tx1"/>
                </a:solidFill>
                <a:latin typeface="Times New Roman" pitchFamily="18" charset="0"/>
              </a:defRPr>
            </a:lvl7pPr>
            <a:lvl8pPr marL="3143250" indent="-228600" eaLnBrk="0" fontAlgn="base" hangingPunct="0">
              <a:spcBef>
                <a:spcPct val="20000"/>
              </a:spcBef>
              <a:spcAft>
                <a:spcPct val="0"/>
              </a:spcAft>
              <a:buChar char="•"/>
              <a:defRPr sz="1600">
                <a:solidFill>
                  <a:schemeClr val="tx1"/>
                </a:solidFill>
                <a:latin typeface="Times New Roman" pitchFamily="18" charset="0"/>
              </a:defRPr>
            </a:lvl8pPr>
            <a:lvl9pPr marL="360045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ja-JP" sz="2000">
                <a:ea typeface="ＭＳ Ｐゴシック" charset="-128"/>
              </a:rPr>
              <a:t>Authors:</a:t>
            </a:r>
            <a:endParaRPr lang="en-US" altLang="ja-JP" sz="2000" b="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a:t>
            </a:r>
            <a:r>
              <a:rPr lang="en-GB" altLang="ja-JP" dirty="0" smtClean="0"/>
              <a:t>case: </a:t>
            </a:r>
            <a:r>
              <a:rPr lang="en-GB" altLang="ja-JP" dirty="0"/>
              <a:t>Medical/Health-care</a:t>
            </a:r>
            <a:endParaRPr kumimoji="1" lang="ja-JP" altLang="en-US" dirty="0"/>
          </a:p>
        </p:txBody>
      </p:sp>
      <p:sp>
        <p:nvSpPr>
          <p:cNvPr id="3" name="コンテンツ プレースホルダー 2"/>
          <p:cNvSpPr>
            <a:spLocks noGrp="1"/>
          </p:cNvSpPr>
          <p:nvPr>
            <p:ph idx="1"/>
          </p:nvPr>
        </p:nvSpPr>
        <p:spPr>
          <a:xfrm>
            <a:off x="253752" y="1554088"/>
            <a:ext cx="8638728" cy="2162944"/>
          </a:xfrm>
        </p:spPr>
        <p:txBody>
          <a:bodyPr/>
          <a:lstStyle/>
          <a:p>
            <a:r>
              <a:rPr lang="en-GB" altLang="ja-JP" dirty="0">
                <a:latin typeface="Times New Roman" pitchFamily="18" charset="0"/>
                <a:cs typeface="Times New Roman" pitchFamily="18" charset="0"/>
              </a:rPr>
              <a:t>Numerous nodes generate a variety of application traffic </a:t>
            </a:r>
            <a:r>
              <a:rPr lang="en-GB" altLang="ja-JP" i="1" dirty="0">
                <a:solidFill>
                  <a:srgbClr val="0070C0"/>
                </a:solidFill>
                <a:latin typeface="Times New Roman" pitchFamily="18" charset="0"/>
                <a:cs typeface="Times New Roman" pitchFamily="18" charset="0"/>
              </a:rPr>
              <a:t>in different required quality</a:t>
            </a:r>
            <a:r>
              <a:rPr lang="en-GB" altLang="ja-JP" dirty="0">
                <a:latin typeface="Times New Roman" pitchFamily="18" charset="0"/>
                <a:cs typeface="Times New Roman" pitchFamily="18" charset="0"/>
              </a:rPr>
              <a:t> and </a:t>
            </a:r>
            <a:r>
              <a:rPr lang="en-GB" altLang="ja-JP" i="1" dirty="0">
                <a:solidFill>
                  <a:srgbClr val="0070C0"/>
                </a:solidFill>
                <a:latin typeface="Times New Roman" pitchFamily="18" charset="0"/>
                <a:cs typeface="Times New Roman" pitchFamily="18" charset="0"/>
              </a:rPr>
              <a:t>data size</a:t>
            </a:r>
            <a:r>
              <a:rPr lang="en-GB" altLang="ja-JP" dirty="0">
                <a:latin typeface="Times New Roman" pitchFamily="18" charset="0"/>
                <a:cs typeface="Times New Roman" pitchFamily="18" charset="0"/>
              </a:rPr>
              <a:t>.</a:t>
            </a:r>
          </a:p>
          <a:p>
            <a:r>
              <a:rPr lang="en-US" altLang="ja-JP" dirty="0">
                <a:latin typeface="Times New Roman" pitchFamily="18" charset="0"/>
                <a:cs typeface="Times New Roman" pitchFamily="18" charset="0"/>
              </a:rPr>
              <a:t>Based on measured information about radio resources usage, the radio channels and resources are appropriately allocated so that </a:t>
            </a:r>
            <a:r>
              <a:rPr lang="en-US" altLang="ja-JP" i="1" dirty="0">
                <a:solidFill>
                  <a:srgbClr val="0070C0"/>
                </a:solidFill>
                <a:latin typeface="Times New Roman" pitchFamily="18" charset="0"/>
                <a:cs typeface="Times New Roman" pitchFamily="18" charset="0"/>
              </a:rPr>
              <a:t>more important applications can run in practical quality</a:t>
            </a:r>
            <a:r>
              <a:rPr lang="en-US" altLang="ja-JP" dirty="0">
                <a:latin typeface="Times New Roman" pitchFamily="18" charset="0"/>
                <a:cs typeface="Times New Roman" pitchFamily="18" charset="0"/>
              </a:rPr>
              <a:t>.</a:t>
            </a:r>
            <a:endParaRPr lang="en-GB" altLang="ja-JP" dirty="0">
              <a:latin typeface="Times New Roman" pitchFamily="18" charset="0"/>
              <a:cs typeface="Times New Roman" pitchFamily="18" charset="0"/>
            </a:endParaRPr>
          </a:p>
        </p:txBody>
      </p:sp>
      <p:sp>
        <p:nvSpPr>
          <p:cNvPr id="4" name="日付プレースホルダー 3"/>
          <p:cNvSpPr>
            <a:spLocks noGrp="1"/>
          </p:cNvSpPr>
          <p:nvPr>
            <p:ph type="dt" sz="half" idx="10"/>
          </p:nvPr>
        </p:nvSpPr>
        <p:spPr/>
        <p:txBody>
          <a:bodyPr/>
          <a:lstStyle/>
          <a:p>
            <a:r>
              <a:rPr lang="en-US" altLang="ja-JP" smtClean="0"/>
              <a:t>July 2014</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10</a:t>
            </a:fld>
            <a:endParaRPr lang="en-US" altLang="ja-JP"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3573328"/>
            <a:ext cx="4547616" cy="280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563888" y="6248345"/>
            <a:ext cx="5449633" cy="276999"/>
          </a:xfrm>
          <a:prstGeom prst="rect">
            <a:avLst/>
          </a:prstGeom>
          <a:noFill/>
        </p:spPr>
        <p:txBody>
          <a:bodyPr wrap="none" rtlCol="0">
            <a:spAutoFit/>
          </a:bodyPr>
          <a:lstStyle/>
          <a:p>
            <a:r>
              <a:rPr lang="en-US" altLang="ja-JP" dirty="0"/>
              <a:t>A Use Case of Self-Organizing Wireless Network for Medical </a:t>
            </a:r>
            <a:r>
              <a:rPr lang="en-US" altLang="ja-JP" dirty="0" smtClean="0"/>
              <a:t>System(15-13-0306r0)</a:t>
            </a:r>
            <a:endParaRPr kumimoji="1" lang="ja-JP" altLang="en-US" dirty="0"/>
          </a:p>
        </p:txBody>
      </p:sp>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233"/>
          <a:stretch/>
        </p:blipFill>
        <p:spPr bwMode="auto">
          <a:xfrm>
            <a:off x="4755360" y="3707607"/>
            <a:ext cx="4137120" cy="23856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73314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case: </a:t>
            </a:r>
            <a:r>
              <a:rPr lang="en-US" altLang="ja-JP" dirty="0"/>
              <a:t>Flexible Deployment of Industrial Wireless Network </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11</a:t>
            </a:fld>
            <a:endParaRPr lang="en-US" altLang="ja-JP" dirty="0"/>
          </a:p>
        </p:txBody>
      </p:sp>
      <p:pic>
        <p:nvPicPr>
          <p:cNvPr id="9" name="Picture 7"/>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3635896" y="1759789"/>
            <a:ext cx="5256584" cy="2461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2"/>
          <p:cNvSpPr txBox="1"/>
          <p:nvPr/>
        </p:nvSpPr>
        <p:spPr>
          <a:xfrm>
            <a:off x="253348" y="1841994"/>
            <a:ext cx="3531736" cy="1015663"/>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000" dirty="0" smtClean="0"/>
              <a:t>Quick additional deployment</a:t>
            </a:r>
            <a:r>
              <a:rPr kumimoji="1" lang="ja-JP" altLang="en-US" sz="2000" dirty="0" smtClean="0"/>
              <a:t> </a:t>
            </a:r>
            <a:endParaRPr kumimoji="1" lang="en-US" altLang="ja-JP" sz="2000" dirty="0" smtClean="0"/>
          </a:p>
          <a:p>
            <a:pPr marL="285750" indent="-285750">
              <a:buFont typeface="Arial" panose="020B0604020202020204" pitchFamily="34" charset="0"/>
              <a:buChar char="•"/>
            </a:pPr>
            <a:r>
              <a:rPr kumimoji="1" lang="en-US" altLang="ja-JP" sz="2000" dirty="0" smtClean="0"/>
              <a:t>Quick withdrawal, relocation </a:t>
            </a:r>
            <a:endParaRPr kumimoji="1" lang="en-US" altLang="ja-JP" sz="2000" dirty="0"/>
          </a:p>
          <a:p>
            <a:pPr marL="285750" indent="-285750">
              <a:buFont typeface="Arial" panose="020B0604020202020204" pitchFamily="34" charset="0"/>
              <a:buChar char="•"/>
            </a:pPr>
            <a:r>
              <a:rPr kumimoji="1" lang="en-US" altLang="ja-JP" sz="2000" dirty="0" smtClean="0"/>
              <a:t>Inexpensive and reusable</a:t>
            </a:r>
          </a:p>
        </p:txBody>
      </p:sp>
      <p:sp>
        <p:nvSpPr>
          <p:cNvPr id="11" name="TextBox 10"/>
          <p:cNvSpPr txBox="1"/>
          <p:nvPr/>
        </p:nvSpPr>
        <p:spPr>
          <a:xfrm>
            <a:off x="467544" y="2969657"/>
            <a:ext cx="3021981" cy="1323439"/>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1600" dirty="0" smtClean="0"/>
              <a:t>Temporal network deployment</a:t>
            </a:r>
          </a:p>
          <a:p>
            <a:pPr marL="285750" indent="-285750">
              <a:buFont typeface="Arial" panose="020B0604020202020204" pitchFamily="34" charset="0"/>
              <a:buChar char="•"/>
            </a:pPr>
            <a:r>
              <a:rPr kumimoji="1" lang="en-US" altLang="ja-JP" sz="1600" dirty="0" smtClean="0"/>
              <a:t>Episodic/Unexpected traffic</a:t>
            </a:r>
          </a:p>
          <a:p>
            <a:pPr marL="285750" indent="-285750">
              <a:buFont typeface="Arial" panose="020B0604020202020204" pitchFamily="34" charset="0"/>
              <a:buChar char="•"/>
            </a:pPr>
            <a:r>
              <a:rPr kumimoji="1" lang="en-US" altLang="ja-JP" sz="1600" dirty="0" smtClean="0"/>
              <a:t>Disaster responsiveness</a:t>
            </a:r>
          </a:p>
          <a:p>
            <a:pPr marL="285750" indent="-285750">
              <a:buFont typeface="Arial" panose="020B0604020202020204" pitchFamily="34" charset="0"/>
              <a:buChar char="•"/>
            </a:pPr>
            <a:r>
              <a:rPr kumimoji="1" lang="en-US" altLang="ja-JP" sz="1600" dirty="0" smtClean="0"/>
              <a:t>Emergency action</a:t>
            </a:r>
            <a:br>
              <a:rPr kumimoji="1" lang="en-US" altLang="ja-JP" sz="1600" dirty="0" smtClean="0"/>
            </a:br>
            <a:r>
              <a:rPr kumimoji="1" lang="en-US" altLang="ja-JP" sz="1600" dirty="0" smtClean="0"/>
              <a:t>        to prevent accident </a:t>
            </a:r>
          </a:p>
        </p:txBody>
      </p:sp>
      <p:sp>
        <p:nvSpPr>
          <p:cNvPr id="12" name="Flowchart: Summing Junction 6"/>
          <p:cNvSpPr/>
          <p:nvPr/>
        </p:nvSpPr>
        <p:spPr bwMode="auto">
          <a:xfrm>
            <a:off x="1979712" y="4440768"/>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3" name="Flowchart: Summing Junction 12"/>
          <p:cNvSpPr/>
          <p:nvPr/>
        </p:nvSpPr>
        <p:spPr bwMode="auto">
          <a:xfrm>
            <a:off x="2339752" y="4512776"/>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4" name="Flowchart: Summing Junction 13"/>
          <p:cNvSpPr/>
          <p:nvPr/>
        </p:nvSpPr>
        <p:spPr bwMode="auto">
          <a:xfrm>
            <a:off x="1948831" y="5385583"/>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5" name="Flowchart: Summing Junction 14"/>
          <p:cNvSpPr/>
          <p:nvPr/>
        </p:nvSpPr>
        <p:spPr bwMode="auto">
          <a:xfrm>
            <a:off x="646555" y="5801606"/>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6" name="Flowchart: Summing Junction 15"/>
          <p:cNvSpPr/>
          <p:nvPr/>
        </p:nvSpPr>
        <p:spPr bwMode="auto">
          <a:xfrm>
            <a:off x="2254460" y="5869708"/>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7" name="Flowchart: Summing Junction 16"/>
          <p:cNvSpPr/>
          <p:nvPr/>
        </p:nvSpPr>
        <p:spPr bwMode="auto">
          <a:xfrm>
            <a:off x="751003" y="4399932"/>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8" name="Flowchart: Summing Junction 17"/>
          <p:cNvSpPr/>
          <p:nvPr/>
        </p:nvSpPr>
        <p:spPr bwMode="auto">
          <a:xfrm>
            <a:off x="2670466" y="5439734"/>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9" name="Flowchart: Summing Junction 18"/>
          <p:cNvSpPr/>
          <p:nvPr/>
        </p:nvSpPr>
        <p:spPr bwMode="auto">
          <a:xfrm>
            <a:off x="674422" y="4944294"/>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0" name="Oval 9"/>
          <p:cNvSpPr/>
          <p:nvPr/>
        </p:nvSpPr>
        <p:spPr bwMode="auto">
          <a:xfrm>
            <a:off x="2267744" y="4728800"/>
            <a:ext cx="1008112" cy="297178"/>
          </a:xfrm>
          <a:prstGeom prst="ellipse">
            <a:avLst/>
          </a:prstGeom>
          <a:solidFill>
            <a:srgbClr val="FF66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050" b="1" i="0" u="none" strike="noStrike" cap="none" normalizeH="0" baseline="0" dirty="0" smtClean="0">
                <a:ln>
                  <a:noFill/>
                </a:ln>
                <a:solidFill>
                  <a:schemeClr val="tx1"/>
                </a:solidFill>
                <a:effectLst/>
                <a:latin typeface="Times New Roman" pitchFamily="18" charset="0"/>
              </a:rPr>
              <a:t>Gateway</a:t>
            </a:r>
            <a:endParaRPr kumimoji="0" lang="ja-JP" altLang="en-US" sz="1050" b="1" i="0" u="none" strike="noStrike" cap="none" normalizeH="0" baseline="0" dirty="0" smtClean="0">
              <a:ln>
                <a:noFill/>
              </a:ln>
              <a:solidFill>
                <a:schemeClr val="tx1"/>
              </a:solidFill>
              <a:effectLst/>
              <a:latin typeface="Times New Roman" pitchFamily="18" charset="0"/>
            </a:endParaRPr>
          </a:p>
        </p:txBody>
      </p:sp>
      <p:sp>
        <p:nvSpPr>
          <p:cNvPr id="21" name="Rounded Rectangle 11"/>
          <p:cNvSpPr/>
          <p:nvPr/>
        </p:nvSpPr>
        <p:spPr bwMode="auto">
          <a:xfrm>
            <a:off x="467544" y="2901306"/>
            <a:ext cx="2952328" cy="3237068"/>
          </a:xfrm>
          <a:prstGeom prst="roundRect">
            <a:avLst>
              <a:gd name="adj" fmla="val 12197"/>
            </a:avLst>
          </a:prstGeom>
          <a:noFill/>
          <a:ln w="38100" cap="flat" cmpd="sng" algn="ctr">
            <a:solidFill>
              <a:srgbClr val="FF66CC"/>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2" name="Straight Connector 20"/>
          <p:cNvCxnSpPr>
            <a:stCxn id="20" idx="2"/>
            <a:endCxn id="17" idx="5"/>
          </p:cNvCxnSpPr>
          <p:nvPr/>
        </p:nvCxnSpPr>
        <p:spPr bwMode="auto">
          <a:xfrm flipH="1" flipV="1">
            <a:off x="881735" y="4530664"/>
            <a:ext cx="1386009" cy="346725"/>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Straight Connector 23"/>
          <p:cNvCxnSpPr>
            <a:stCxn id="20" idx="2"/>
            <a:endCxn id="19" idx="2"/>
          </p:cNvCxnSpPr>
          <p:nvPr/>
        </p:nvCxnSpPr>
        <p:spPr bwMode="auto">
          <a:xfrm flipH="1">
            <a:off x="674422" y="4877389"/>
            <a:ext cx="1593322" cy="143486"/>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Straight Connector 26"/>
          <p:cNvCxnSpPr>
            <a:stCxn id="20" idx="2"/>
            <a:endCxn id="15" idx="1"/>
          </p:cNvCxnSpPr>
          <p:nvPr/>
        </p:nvCxnSpPr>
        <p:spPr bwMode="auto">
          <a:xfrm flipH="1">
            <a:off x="668985" y="4877389"/>
            <a:ext cx="1598759" cy="946647"/>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Straight Connector 30"/>
          <p:cNvCxnSpPr>
            <a:stCxn id="20" idx="2"/>
            <a:endCxn id="16" idx="0"/>
          </p:cNvCxnSpPr>
          <p:nvPr/>
        </p:nvCxnSpPr>
        <p:spPr bwMode="auto">
          <a:xfrm>
            <a:off x="2267744" y="4877389"/>
            <a:ext cx="63297" cy="992319"/>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 name="Straight Connector 33"/>
          <p:cNvCxnSpPr>
            <a:stCxn id="20" idx="2"/>
            <a:endCxn id="14" idx="0"/>
          </p:cNvCxnSpPr>
          <p:nvPr/>
        </p:nvCxnSpPr>
        <p:spPr bwMode="auto">
          <a:xfrm flipH="1">
            <a:off x="2025412" y="4877389"/>
            <a:ext cx="242332" cy="508194"/>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Straight Connector 36"/>
          <p:cNvCxnSpPr>
            <a:stCxn id="20" idx="2"/>
            <a:endCxn id="18" idx="1"/>
          </p:cNvCxnSpPr>
          <p:nvPr/>
        </p:nvCxnSpPr>
        <p:spPr bwMode="auto">
          <a:xfrm>
            <a:off x="2267744" y="4877389"/>
            <a:ext cx="425152" cy="584775"/>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 name="Straight Connector 39"/>
          <p:cNvCxnSpPr>
            <a:stCxn id="20" idx="2"/>
            <a:endCxn id="13" idx="2"/>
          </p:cNvCxnSpPr>
          <p:nvPr/>
        </p:nvCxnSpPr>
        <p:spPr bwMode="auto">
          <a:xfrm flipV="1">
            <a:off x="2267744" y="4589357"/>
            <a:ext cx="72008" cy="288032"/>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Straight Connector 44"/>
          <p:cNvCxnSpPr>
            <a:stCxn id="20" idx="2"/>
            <a:endCxn id="12" idx="4"/>
          </p:cNvCxnSpPr>
          <p:nvPr/>
        </p:nvCxnSpPr>
        <p:spPr bwMode="auto">
          <a:xfrm flipH="1" flipV="1">
            <a:off x="2056293" y="4593930"/>
            <a:ext cx="211451" cy="283459"/>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3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79" y="4296752"/>
            <a:ext cx="5544617" cy="1913629"/>
          </a:xfrm>
          <a:prstGeom prst="rect">
            <a:avLst/>
          </a:prstGeom>
          <a:solidFill>
            <a:schemeClr val="accent1"/>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Rectangle 79"/>
          <p:cNvSpPr/>
          <p:nvPr/>
        </p:nvSpPr>
        <p:spPr bwMode="auto">
          <a:xfrm>
            <a:off x="3419871" y="4656792"/>
            <a:ext cx="576065" cy="22059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32" name="Curved Connector 80"/>
          <p:cNvCxnSpPr>
            <a:stCxn id="20" idx="6"/>
          </p:cNvCxnSpPr>
          <p:nvPr/>
        </p:nvCxnSpPr>
        <p:spPr bwMode="auto">
          <a:xfrm flipV="1">
            <a:off x="3275856" y="4553095"/>
            <a:ext cx="1080120" cy="324294"/>
          </a:xfrm>
          <a:prstGeom prst="curvedConnector3">
            <a:avLst>
              <a:gd name="adj1" fmla="val 50000"/>
            </a:avLst>
          </a:prstGeom>
          <a:solidFill>
            <a:schemeClr val="accent1"/>
          </a:solidFill>
          <a:ln w="31750" cap="flat" cmpd="dbl" algn="ctr">
            <a:solidFill>
              <a:schemeClr val="accent2">
                <a:lumMod val="75000"/>
              </a:schemeClr>
            </a:solidFill>
            <a:prstDash val="dash"/>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3" name="TextBox 4113"/>
          <p:cNvSpPr txBox="1"/>
          <p:nvPr/>
        </p:nvSpPr>
        <p:spPr>
          <a:xfrm>
            <a:off x="3398788" y="2883397"/>
            <a:ext cx="813172" cy="253916"/>
          </a:xfrm>
          <a:prstGeom prst="rect">
            <a:avLst/>
          </a:prstGeom>
          <a:solidFill>
            <a:srgbClr val="FF66CC"/>
          </a:solidFill>
        </p:spPr>
        <p:txBody>
          <a:bodyPr wrap="square" rtlCol="0">
            <a:spAutoFit/>
          </a:bodyPr>
          <a:lstStyle/>
          <a:p>
            <a:r>
              <a:rPr kumimoji="1" lang="en-US" altLang="ja-JP" sz="1050" b="1" dirty="0" smtClean="0"/>
              <a:t>Additional</a:t>
            </a:r>
            <a:endParaRPr kumimoji="1" lang="ja-JP" altLang="en-US" sz="1050" b="1" dirty="0"/>
          </a:p>
        </p:txBody>
      </p:sp>
      <p:sp>
        <p:nvSpPr>
          <p:cNvPr id="34" name="テキスト ボックス 33"/>
          <p:cNvSpPr txBox="1"/>
          <p:nvPr/>
        </p:nvSpPr>
        <p:spPr>
          <a:xfrm>
            <a:off x="3215139" y="6248345"/>
            <a:ext cx="5798382" cy="276999"/>
          </a:xfrm>
          <a:prstGeom prst="rect">
            <a:avLst/>
          </a:prstGeom>
          <a:noFill/>
        </p:spPr>
        <p:txBody>
          <a:bodyPr wrap="none" rtlCol="0">
            <a:spAutoFit/>
          </a:bodyPr>
          <a:lstStyle/>
          <a:p>
            <a:r>
              <a:rPr lang="en-GB" altLang="ja-JP" dirty="0" smtClean="0"/>
              <a:t>Additional use case of temporal and flexible industrial network deployment (15-13-0654r1)</a:t>
            </a:r>
            <a:endParaRPr kumimoji="1" lang="en-GB" altLang="ja-JP" dirty="0"/>
          </a:p>
        </p:txBody>
      </p:sp>
    </p:spTree>
    <p:extLst>
      <p:ext uri="{BB962C8B-B14F-4D97-AF65-F5344CB8AC3E}">
        <p14:creationId xmlns="" xmlns:p14="http://schemas.microsoft.com/office/powerpoint/2010/main" val="3649003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case: </a:t>
            </a:r>
            <a:r>
              <a:rPr lang="en-US" altLang="ja-JP" dirty="0" smtClean="0"/>
              <a:t>Infrastructure monitoring</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12</a:t>
            </a:fld>
            <a:endParaRPr lang="en-US" altLang="ja-JP" dirty="0"/>
          </a:p>
        </p:txBody>
      </p:sp>
      <p:sp>
        <p:nvSpPr>
          <p:cNvPr id="73" name="テキスト ボックス 72"/>
          <p:cNvSpPr txBox="1"/>
          <p:nvPr/>
        </p:nvSpPr>
        <p:spPr>
          <a:xfrm>
            <a:off x="4564705" y="6178890"/>
            <a:ext cx="4392549" cy="276999"/>
          </a:xfrm>
          <a:prstGeom prst="rect">
            <a:avLst/>
          </a:prstGeom>
          <a:noFill/>
        </p:spPr>
        <p:txBody>
          <a:bodyPr wrap="none" rtlCol="0">
            <a:spAutoFit/>
          </a:bodyPr>
          <a:lstStyle/>
          <a:p>
            <a:r>
              <a:rPr lang="en-US" altLang="ja-JP" dirty="0">
                <a:ea typeface="ＭＳ Ｐゴシック" pitchFamily="50" charset="-128"/>
              </a:rPr>
              <a:t>Proposal of  radio resource management </a:t>
            </a:r>
            <a:r>
              <a:rPr lang="en-US" altLang="ja-JP" dirty="0" smtClean="0">
                <a:ea typeface="ＭＳ Ｐゴシック" pitchFamily="50" charset="-128"/>
              </a:rPr>
              <a:t>architecture(15-13-0285r1)</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772816"/>
            <a:ext cx="3773414" cy="43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5652543" y="3346368"/>
            <a:ext cx="2160241" cy="100252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8" name="正方形/長方形 27"/>
          <p:cNvSpPr/>
          <p:nvPr/>
        </p:nvSpPr>
        <p:spPr>
          <a:xfrm>
            <a:off x="5652543" y="1805481"/>
            <a:ext cx="2160241" cy="90087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9" name="正方形/長方形 28"/>
          <p:cNvSpPr/>
          <p:nvPr/>
        </p:nvSpPr>
        <p:spPr>
          <a:xfrm>
            <a:off x="5984329" y="1833694"/>
            <a:ext cx="1545616" cy="307777"/>
          </a:xfrm>
          <a:prstGeom prst="rect">
            <a:avLst/>
          </a:prstGeom>
        </p:spPr>
        <p:txBody>
          <a:bodyPr wrap="none">
            <a:spAutoFit/>
          </a:bodyPr>
          <a:lstStyle/>
          <a:p>
            <a:pPr algn="ctr"/>
            <a:r>
              <a:rPr lang="en-US" altLang="ja-JP" sz="1400" smtClean="0">
                <a:cs typeface="Times New Roman" pitchFamily="18" charset="0"/>
              </a:rPr>
              <a:t>Application Server</a:t>
            </a:r>
            <a:endParaRPr lang="en-US" altLang="ja-JP" sz="1400" dirty="0">
              <a:cs typeface="Times New Roman" pitchFamily="18" charset="0"/>
            </a:endParaRPr>
          </a:p>
        </p:txBody>
      </p:sp>
      <p:sp>
        <p:nvSpPr>
          <p:cNvPr id="30" name="正方形/長方形 29"/>
          <p:cNvSpPr/>
          <p:nvPr/>
        </p:nvSpPr>
        <p:spPr>
          <a:xfrm>
            <a:off x="5968624" y="2306889"/>
            <a:ext cx="1556128" cy="3104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Status Management</a:t>
            </a:r>
            <a:endParaRPr kumimoji="1" lang="ja-JP" altLang="en-US" dirty="0" smtClean="0">
              <a:solidFill>
                <a:schemeClr val="tx1"/>
              </a:solidFill>
              <a:latin typeface="Times New Roman" pitchFamily="18" charset="0"/>
              <a:cs typeface="Times New Roman" pitchFamily="18" charset="0"/>
            </a:endParaRPr>
          </a:p>
        </p:txBody>
      </p:sp>
      <p:sp>
        <p:nvSpPr>
          <p:cNvPr id="31" name="正方形/長方形 30"/>
          <p:cNvSpPr/>
          <p:nvPr/>
        </p:nvSpPr>
        <p:spPr>
          <a:xfrm>
            <a:off x="5436520" y="5041719"/>
            <a:ext cx="2565400" cy="105157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Times New Roman" pitchFamily="18" charset="0"/>
              <a:cs typeface="Times New Roman" pitchFamily="18" charset="0"/>
            </a:endParaRPr>
          </a:p>
          <a:p>
            <a:pPr algn="ctr"/>
            <a:endParaRPr lang="en-US" altLang="ja-JP" dirty="0" smtClean="0">
              <a:solidFill>
                <a:schemeClr val="tx1"/>
              </a:solidFill>
              <a:latin typeface="Times New Roman" pitchFamily="18" charset="0"/>
              <a:cs typeface="Times New Roman" pitchFamily="18" charset="0"/>
            </a:endParaRPr>
          </a:p>
          <a:p>
            <a:pPr algn="ctr"/>
            <a:endParaRPr lang="ja-JP" altLang="en-US" dirty="0" smtClean="0">
              <a:solidFill>
                <a:schemeClr val="tx1"/>
              </a:solidFill>
              <a:latin typeface="Times New Roman" pitchFamily="18" charset="0"/>
              <a:cs typeface="Times New Roman" pitchFamily="18" charset="0"/>
            </a:endParaRPr>
          </a:p>
        </p:txBody>
      </p:sp>
      <p:sp>
        <p:nvSpPr>
          <p:cNvPr id="32" name="正方形/長方形 31"/>
          <p:cNvSpPr/>
          <p:nvPr/>
        </p:nvSpPr>
        <p:spPr>
          <a:xfrm>
            <a:off x="6009873" y="5126822"/>
            <a:ext cx="1241878" cy="307777"/>
          </a:xfrm>
          <a:prstGeom prst="rect">
            <a:avLst/>
          </a:prstGeom>
        </p:spPr>
        <p:txBody>
          <a:bodyPr wrap="none">
            <a:spAutoFit/>
          </a:bodyPr>
          <a:lstStyle/>
          <a:p>
            <a:pPr algn="ctr"/>
            <a:r>
              <a:rPr lang="en-US" altLang="ja-JP" sz="1400" dirty="0">
                <a:cs typeface="Times New Roman" pitchFamily="18" charset="0"/>
              </a:rPr>
              <a:t>Wireless </a:t>
            </a:r>
            <a:r>
              <a:rPr lang="en-US" altLang="ja-JP" sz="1400" dirty="0" smtClean="0">
                <a:cs typeface="Times New Roman" pitchFamily="18" charset="0"/>
              </a:rPr>
              <a:t>Node</a:t>
            </a:r>
            <a:endParaRPr lang="en-US" altLang="ja-JP" sz="1400" dirty="0">
              <a:cs typeface="Times New Roman" pitchFamily="18" charset="0"/>
            </a:endParaRPr>
          </a:p>
        </p:txBody>
      </p:sp>
      <p:sp>
        <p:nvSpPr>
          <p:cNvPr id="33" name="正方形/長方形 32"/>
          <p:cNvSpPr/>
          <p:nvPr/>
        </p:nvSpPr>
        <p:spPr>
          <a:xfrm>
            <a:off x="5891071" y="3346368"/>
            <a:ext cx="1606529" cy="523220"/>
          </a:xfrm>
          <a:prstGeom prst="rect">
            <a:avLst/>
          </a:prstGeom>
        </p:spPr>
        <p:txBody>
          <a:bodyPr wrap="none">
            <a:spAutoFit/>
          </a:bodyPr>
          <a:lstStyle/>
          <a:p>
            <a:pPr algn="ctr"/>
            <a:r>
              <a:rPr lang="en-US" altLang="ja-JP" sz="1400" dirty="0" smtClean="0">
                <a:cs typeface="Times New Roman" pitchFamily="18" charset="0"/>
              </a:rPr>
              <a:t>Radio Resource </a:t>
            </a:r>
          </a:p>
          <a:p>
            <a:pPr algn="ctr"/>
            <a:r>
              <a:rPr lang="en-US" altLang="ja-JP" sz="1400" dirty="0" smtClean="0">
                <a:cs typeface="Times New Roman" pitchFamily="18" charset="0"/>
              </a:rPr>
              <a:t>Management Entity</a:t>
            </a:r>
            <a:endParaRPr lang="en-US" altLang="ja-JP" sz="1400" dirty="0">
              <a:cs typeface="Times New Roman" pitchFamily="18" charset="0"/>
            </a:endParaRPr>
          </a:p>
        </p:txBody>
      </p:sp>
      <p:sp>
        <p:nvSpPr>
          <p:cNvPr id="34" name="正方形/長方形 33"/>
          <p:cNvSpPr/>
          <p:nvPr/>
        </p:nvSpPr>
        <p:spPr>
          <a:xfrm>
            <a:off x="5868568" y="3923213"/>
            <a:ext cx="1671221" cy="3318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Optimization  Function</a:t>
            </a:r>
            <a:endParaRPr kumimoji="1" lang="ja-JP" altLang="en-US" dirty="0" smtClean="0">
              <a:solidFill>
                <a:schemeClr val="tx1"/>
              </a:solidFill>
              <a:latin typeface="Times New Roman" pitchFamily="18" charset="0"/>
              <a:cs typeface="Times New Roman" pitchFamily="18" charset="0"/>
            </a:endParaRPr>
          </a:p>
        </p:txBody>
      </p:sp>
      <p:sp>
        <p:nvSpPr>
          <p:cNvPr id="35" name="右矢印 34"/>
          <p:cNvSpPr/>
          <p:nvPr/>
        </p:nvSpPr>
        <p:spPr>
          <a:xfrm rot="5400000">
            <a:off x="6713857" y="298769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6" name="右矢印 35"/>
          <p:cNvSpPr/>
          <p:nvPr/>
        </p:nvSpPr>
        <p:spPr>
          <a:xfrm rot="16200000" flipV="1">
            <a:off x="6417643" y="297581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7" name="右矢印 36"/>
          <p:cNvSpPr/>
          <p:nvPr/>
        </p:nvSpPr>
        <p:spPr>
          <a:xfrm rot="5400000">
            <a:off x="6713857" y="460119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8" name="右矢印 37"/>
          <p:cNvSpPr/>
          <p:nvPr/>
        </p:nvSpPr>
        <p:spPr>
          <a:xfrm rot="16200000" flipV="1">
            <a:off x="6409018" y="458931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9" name="正方形/長方形 38"/>
          <p:cNvSpPr/>
          <p:nvPr/>
        </p:nvSpPr>
        <p:spPr>
          <a:xfrm>
            <a:off x="5515260" y="5506607"/>
            <a:ext cx="1180176"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Radio Resource</a:t>
            </a:r>
          </a:p>
          <a:p>
            <a:pPr algn="ctr"/>
            <a:r>
              <a:rPr kumimoji="1" lang="en-US" altLang="ja-JP" dirty="0" smtClean="0">
                <a:solidFill>
                  <a:schemeClr val="tx1"/>
                </a:solidFill>
                <a:latin typeface="Times New Roman" pitchFamily="18" charset="0"/>
                <a:cs typeface="Times New Roman" pitchFamily="18" charset="0"/>
              </a:rPr>
              <a:t>Measurement</a:t>
            </a:r>
            <a:endParaRPr kumimoji="1" lang="ja-JP" altLang="en-US" dirty="0" smtClean="0">
              <a:solidFill>
                <a:schemeClr val="tx1"/>
              </a:solidFill>
              <a:latin typeface="Times New Roman" pitchFamily="18" charset="0"/>
              <a:cs typeface="Times New Roman" pitchFamily="18" charset="0"/>
            </a:endParaRPr>
          </a:p>
        </p:txBody>
      </p:sp>
      <p:sp>
        <p:nvSpPr>
          <p:cNvPr id="40" name="正方形/長方形 39"/>
          <p:cNvSpPr/>
          <p:nvPr/>
        </p:nvSpPr>
        <p:spPr>
          <a:xfrm>
            <a:off x="6993808" y="2780928"/>
            <a:ext cx="1609287" cy="523220"/>
          </a:xfrm>
          <a:prstGeom prst="rect">
            <a:avLst/>
          </a:prstGeom>
        </p:spPr>
        <p:txBody>
          <a:bodyPr wrap="none">
            <a:spAutoFit/>
          </a:bodyPr>
          <a:lstStyle/>
          <a:p>
            <a:r>
              <a:rPr lang="en-US" altLang="ja-JP" sz="1400" dirty="0" smtClean="0">
                <a:cs typeface="Times New Roman" pitchFamily="18" charset="0"/>
              </a:rPr>
              <a:t>desired  </a:t>
            </a:r>
            <a:r>
              <a:rPr lang="en-US" altLang="ja-JP" sz="1400" dirty="0" err="1" smtClean="0">
                <a:cs typeface="Times New Roman" pitchFamily="18" charset="0"/>
              </a:rPr>
              <a:t>QoS</a:t>
            </a:r>
            <a:endParaRPr lang="en-US" altLang="ja-JP" sz="1400" dirty="0" smtClean="0">
              <a:cs typeface="Times New Roman" pitchFamily="18" charset="0"/>
            </a:endParaRPr>
          </a:p>
          <a:p>
            <a:r>
              <a:rPr lang="en-US" altLang="ja-JP" sz="1400" dirty="0">
                <a:cs typeface="Times New Roman" pitchFamily="18" charset="0"/>
              </a:rPr>
              <a:t>(</a:t>
            </a:r>
            <a:r>
              <a:rPr lang="en-US" altLang="ja-JP" sz="1400" dirty="0" smtClean="0">
                <a:cs typeface="Times New Roman" pitchFamily="18" charset="0"/>
              </a:rPr>
              <a:t>data rate, delay, ...)</a:t>
            </a:r>
          </a:p>
        </p:txBody>
      </p:sp>
      <p:sp>
        <p:nvSpPr>
          <p:cNvPr id="41" name="正方形/長方形 40"/>
          <p:cNvSpPr/>
          <p:nvPr/>
        </p:nvSpPr>
        <p:spPr>
          <a:xfrm>
            <a:off x="6681412" y="5506607"/>
            <a:ext cx="1248500"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Configuration</a:t>
            </a:r>
          </a:p>
          <a:p>
            <a:pPr algn="ctr"/>
            <a:r>
              <a:rPr kumimoji="1" lang="en-US" altLang="ja-JP" dirty="0" smtClean="0">
                <a:solidFill>
                  <a:schemeClr val="tx1"/>
                </a:solidFill>
                <a:latin typeface="Times New Roman" pitchFamily="18" charset="0"/>
                <a:cs typeface="Times New Roman" pitchFamily="18" charset="0"/>
              </a:rPr>
              <a:t>Modification</a:t>
            </a:r>
            <a:endParaRPr kumimoji="1" lang="ja-JP" altLang="en-US" dirty="0" smtClean="0">
              <a:solidFill>
                <a:schemeClr val="tx1"/>
              </a:solidFill>
              <a:latin typeface="Times New Roman" pitchFamily="18" charset="0"/>
              <a:cs typeface="Times New Roman" pitchFamily="18" charset="0"/>
            </a:endParaRPr>
          </a:p>
        </p:txBody>
      </p:sp>
      <p:sp>
        <p:nvSpPr>
          <p:cNvPr id="42" name="正方形/長方形 41"/>
          <p:cNvSpPr/>
          <p:nvPr/>
        </p:nvSpPr>
        <p:spPr>
          <a:xfrm>
            <a:off x="4545536" y="2780928"/>
            <a:ext cx="2000869" cy="523220"/>
          </a:xfrm>
          <a:prstGeom prst="rect">
            <a:avLst/>
          </a:prstGeom>
        </p:spPr>
        <p:txBody>
          <a:bodyPr wrap="none">
            <a:spAutoFit/>
          </a:bodyPr>
          <a:lstStyle/>
          <a:p>
            <a:r>
              <a:rPr lang="en-US" altLang="ja-JP" sz="1400" dirty="0" smtClean="0">
                <a:cs typeface="Times New Roman" pitchFamily="18" charset="0"/>
              </a:rPr>
              <a:t>  network condition</a:t>
            </a:r>
          </a:p>
          <a:p>
            <a:r>
              <a:rPr lang="en-US" altLang="ja-JP" sz="1400" dirty="0" smtClean="0">
                <a:cs typeface="Times New Roman" pitchFamily="18" charset="0"/>
              </a:rPr>
              <a:t>(maximum data rate, …)</a:t>
            </a:r>
          </a:p>
        </p:txBody>
      </p:sp>
      <p:sp>
        <p:nvSpPr>
          <p:cNvPr id="43" name="正方形/長方形 42"/>
          <p:cNvSpPr/>
          <p:nvPr/>
        </p:nvSpPr>
        <p:spPr>
          <a:xfrm>
            <a:off x="4473528" y="4446491"/>
            <a:ext cx="2006831" cy="523220"/>
          </a:xfrm>
          <a:prstGeom prst="rect">
            <a:avLst/>
          </a:prstGeom>
        </p:spPr>
        <p:txBody>
          <a:bodyPr wrap="none">
            <a:spAutoFit/>
          </a:bodyPr>
          <a:lstStyle/>
          <a:p>
            <a:r>
              <a:rPr lang="en-US" altLang="ja-JP" sz="1400" dirty="0" smtClean="0">
                <a:cs typeface="Times New Roman" pitchFamily="18" charset="0"/>
              </a:rPr>
              <a:t>      measurement result</a:t>
            </a:r>
          </a:p>
          <a:p>
            <a:r>
              <a:rPr lang="en-US" altLang="ja-JP" sz="1400" dirty="0" smtClean="0">
                <a:cs typeface="Times New Roman" pitchFamily="18" charset="0"/>
              </a:rPr>
              <a:t>(interference, battery, …)</a:t>
            </a:r>
          </a:p>
        </p:txBody>
      </p:sp>
      <p:sp>
        <p:nvSpPr>
          <p:cNvPr id="44" name="正方形/長方形 43"/>
          <p:cNvSpPr/>
          <p:nvPr/>
        </p:nvSpPr>
        <p:spPr>
          <a:xfrm>
            <a:off x="6928099" y="4417948"/>
            <a:ext cx="2180405" cy="523220"/>
          </a:xfrm>
          <a:prstGeom prst="rect">
            <a:avLst/>
          </a:prstGeom>
        </p:spPr>
        <p:txBody>
          <a:bodyPr wrap="none">
            <a:spAutoFit/>
          </a:bodyPr>
          <a:lstStyle/>
          <a:p>
            <a:r>
              <a:rPr lang="en-US" altLang="ja-JP" sz="1400" dirty="0" smtClean="0">
                <a:cs typeface="Times New Roman" pitchFamily="18" charset="0"/>
              </a:rPr>
              <a:t>communication parameters</a:t>
            </a:r>
          </a:p>
          <a:p>
            <a:r>
              <a:rPr lang="en-US" altLang="ja-JP" sz="1400" dirty="0" smtClean="0">
                <a:cs typeface="Times New Roman" pitchFamily="18" charset="0"/>
              </a:rPr>
              <a:t>(interval, topology, ...)</a:t>
            </a:r>
          </a:p>
        </p:txBody>
      </p:sp>
    </p:spTree>
    <p:extLst>
      <p:ext uri="{BB962C8B-B14F-4D97-AF65-F5344CB8AC3E}">
        <p14:creationId xmlns="" xmlns:p14="http://schemas.microsoft.com/office/powerpoint/2010/main" val="2251760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Timeline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July 2014</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D84A9EA8-A0FE-4452-9506-870CFED57BC3}" type="slidenum">
              <a:rPr lang="en-US" altLang="ja-JP" smtClean="0"/>
              <a:pPr/>
              <a:t>13</a:t>
            </a:fld>
            <a:endParaRPr lang="en-US" altLang="ja-JP"/>
          </a:p>
        </p:txBody>
      </p:sp>
      <p:sp>
        <p:nvSpPr>
          <p:cNvPr id="7" name="Content Placeholder 2"/>
          <p:cNvSpPr txBox="1">
            <a:spLocks/>
          </p:cNvSpPr>
          <p:nvPr/>
        </p:nvSpPr>
        <p:spPr bwMode="auto">
          <a:xfrm>
            <a:off x="467544" y="5229200"/>
            <a:ext cx="8229600" cy="1224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buFont typeface="Wingdings" pitchFamily="2" charset="2"/>
              <a:buChar char="q"/>
            </a:pPr>
            <a:r>
              <a:rPr lang="en-GB" altLang="ja-JP" sz="1600" kern="0" dirty="0" smtClean="0"/>
              <a:t>Target dates:</a:t>
            </a:r>
          </a:p>
          <a:p>
            <a:pPr lvl="1">
              <a:buFont typeface="Wingdings" pitchFamily="2" charset="2"/>
              <a:buChar char="ü"/>
            </a:pPr>
            <a:r>
              <a:rPr lang="en-GB" altLang="ja-JP" sz="1600" kern="0" dirty="0"/>
              <a:t>PAR submission to </a:t>
            </a:r>
            <a:r>
              <a:rPr lang="en-GB" altLang="ja-JP" sz="1600" kern="0" dirty="0" smtClean="0"/>
              <a:t> WG in </a:t>
            </a:r>
            <a:r>
              <a:rPr lang="en-US" altLang="ja-JP" sz="1600" kern="0" dirty="0" smtClean="0"/>
              <a:t>May</a:t>
            </a:r>
            <a:r>
              <a:rPr lang="en-GB" altLang="ja-JP" sz="1600" kern="0" dirty="0" smtClean="0"/>
              <a:t> 2014</a:t>
            </a:r>
          </a:p>
          <a:p>
            <a:pPr lvl="1">
              <a:buFont typeface="Wingdings" pitchFamily="2" charset="2"/>
              <a:buChar char="ü"/>
            </a:pPr>
            <a:r>
              <a:rPr lang="en-GB" altLang="ja-JP" sz="1600" kern="0" dirty="0" smtClean="0"/>
              <a:t>PAR submission to NesCom in </a:t>
            </a:r>
            <a:r>
              <a:rPr lang="en-US" altLang="ja-JP" sz="1600" kern="0" dirty="0" smtClean="0"/>
              <a:t>July</a:t>
            </a:r>
            <a:r>
              <a:rPr lang="en-GB" altLang="ja-JP" sz="1600" kern="0" dirty="0" smtClean="0"/>
              <a:t> 2014</a:t>
            </a:r>
          </a:p>
          <a:p>
            <a:pPr lvl="1">
              <a:buFont typeface="Wingdings" pitchFamily="2" charset="2"/>
              <a:buChar char="ü"/>
            </a:pPr>
            <a:r>
              <a:rPr lang="en-GB" altLang="ja-JP" sz="1600" kern="0" dirty="0" smtClean="0"/>
              <a:t>SASB approval in August 2014</a:t>
            </a:r>
          </a:p>
        </p:txBody>
      </p:sp>
      <p:graphicFrame>
        <p:nvGraphicFramePr>
          <p:cNvPr id="8" name="Table 5"/>
          <p:cNvGraphicFramePr>
            <a:graphicFrameLocks noGrp="1" noChangeAspect="1"/>
          </p:cNvGraphicFramePr>
          <p:nvPr>
            <p:extLst>
              <p:ext uri="{D42A27DB-BD31-4B8C-83A1-F6EECF244321}">
                <p14:modId xmlns="" xmlns:p14="http://schemas.microsoft.com/office/powerpoint/2010/main" val="4105210352"/>
              </p:ext>
            </p:extLst>
          </p:nvPr>
        </p:nvGraphicFramePr>
        <p:xfrm>
          <a:off x="395536" y="1619508"/>
          <a:ext cx="8205924" cy="3537684"/>
        </p:xfrm>
        <a:graphic>
          <a:graphicData uri="http://schemas.openxmlformats.org/drawingml/2006/table">
            <a:tbl>
              <a:tblPr/>
              <a:tblGrid>
                <a:gridCol w="405501"/>
                <a:gridCol w="2616423"/>
                <a:gridCol w="432000"/>
                <a:gridCol w="432000"/>
                <a:gridCol w="432000"/>
                <a:gridCol w="432000"/>
                <a:gridCol w="432000"/>
                <a:gridCol w="432000"/>
                <a:gridCol w="432000"/>
                <a:gridCol w="432000"/>
                <a:gridCol w="432000"/>
                <a:gridCol w="432000"/>
                <a:gridCol w="432000"/>
                <a:gridCol w="432000"/>
              </a:tblGrid>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Year</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2014</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Month</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24000">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SG Work Items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vert="vert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PAR development</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Use Cases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Title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Scope &amp; Purpose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5C analyses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Interaction with other TG/WG</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(to identify relationship )</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Submission to WG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432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Standard development phase (TG)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Calibri" pitchFamily="34" charset="0"/>
                          <a:ea typeface="ＭＳ Ｐゴシック" pitchFamily="50" charset="-128"/>
                        </a:rPr>
                        <a:t> </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9" name="正方形/長方形 8"/>
          <p:cNvSpPr/>
          <p:nvPr/>
        </p:nvSpPr>
        <p:spPr bwMode="auto">
          <a:xfrm>
            <a:off x="6012160" y="1916832"/>
            <a:ext cx="432048" cy="324036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6" name="テキスト ボックス 5"/>
          <p:cNvSpPr txBox="1"/>
          <p:nvPr/>
        </p:nvSpPr>
        <p:spPr>
          <a:xfrm>
            <a:off x="5738947" y="5229200"/>
            <a:ext cx="978473" cy="276999"/>
          </a:xfrm>
          <a:prstGeom prst="rect">
            <a:avLst/>
          </a:prstGeom>
          <a:noFill/>
        </p:spPr>
        <p:txBody>
          <a:bodyPr wrap="none" rtlCol="0">
            <a:spAutoFit/>
          </a:bodyPr>
          <a:lstStyle/>
          <a:p>
            <a:r>
              <a:rPr kumimoji="1" lang="en-US" altLang="ja-JP" dirty="0" smtClean="0"/>
              <a:t>PAR Review</a:t>
            </a:r>
          </a:p>
        </p:txBody>
      </p:sp>
    </p:spTree>
    <p:extLst>
      <p:ext uri="{BB962C8B-B14F-4D97-AF65-F5344CB8AC3E}">
        <p14:creationId xmlns="" xmlns:p14="http://schemas.microsoft.com/office/powerpoint/2010/main" val="1950354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ー 2"/>
          <p:cNvSpPr>
            <a:spLocks noGrp="1"/>
          </p:cNvSpPr>
          <p:nvPr>
            <p:ph idx="1"/>
          </p:nvPr>
        </p:nvSpPr>
        <p:spPr>
          <a:xfrm>
            <a:off x="251520" y="1981200"/>
            <a:ext cx="8640960" cy="4114800"/>
          </a:xfrm>
        </p:spPr>
        <p:txBody>
          <a:bodyPr/>
          <a:lstStyle/>
          <a:p>
            <a:pPr marL="514350" indent="-514350">
              <a:buFont typeface="+mj-lt"/>
              <a:buAutoNum type="arabicPeriod"/>
            </a:pPr>
            <a:r>
              <a:rPr lang="en-US" altLang="ja-JP" sz="2000" dirty="0"/>
              <a:t>A Use Case of Self-Organizing Wireless Network for Medical System(15-13-306-0)</a:t>
            </a:r>
            <a:endParaRPr lang="ja-JP" altLang="en-US" sz="2000" dirty="0"/>
          </a:p>
          <a:p>
            <a:pPr marL="514350" indent="-514350">
              <a:buFont typeface="+mj-lt"/>
              <a:buAutoNum type="arabicPeriod"/>
            </a:pPr>
            <a:r>
              <a:rPr lang="en-GB" altLang="ja-JP" sz="2000" dirty="0"/>
              <a:t>Additional use case of temporal and flexible industrial network deployment (15-13-0654r1)</a:t>
            </a:r>
          </a:p>
          <a:p>
            <a:pPr marL="514350" indent="-514350">
              <a:buFont typeface="+mj-lt"/>
              <a:buAutoNum type="arabicPeriod"/>
            </a:pPr>
            <a:r>
              <a:rPr lang="en-US" altLang="ja-JP" sz="2000" dirty="0" smtClean="0">
                <a:ea typeface="ＭＳ Ｐゴシック" pitchFamily="50" charset="-128"/>
              </a:rPr>
              <a:t>Proposal </a:t>
            </a:r>
            <a:r>
              <a:rPr lang="en-US" altLang="ja-JP" sz="2000" dirty="0">
                <a:ea typeface="ＭＳ Ｐゴシック" pitchFamily="50" charset="-128"/>
              </a:rPr>
              <a:t>of  radio resource management architecture(15-13-0285r1)</a:t>
            </a:r>
          </a:p>
          <a:p>
            <a:pPr marL="514350" indent="-514350">
              <a:buFont typeface="+mj-lt"/>
              <a:buAutoNum type="arabicPeriod"/>
            </a:pPr>
            <a:r>
              <a:rPr lang="en-US" altLang="ja-JP" sz="2000" dirty="0" smtClean="0">
                <a:cs typeface="Times New Roman" pitchFamily="18" charset="0"/>
              </a:rPr>
              <a:t>Establishing </a:t>
            </a:r>
            <a:r>
              <a:rPr lang="en-US" altLang="ja-JP" sz="2000" dirty="0">
                <a:cs typeface="Times New Roman" pitchFamily="18" charset="0"/>
              </a:rPr>
              <a:t>a Study Group for a Spectrum Resource Utilization (SRU) through Radio Resource Measurement and Management for </a:t>
            </a:r>
            <a:r>
              <a:rPr lang="en-US" altLang="ja-JP" sz="2000" dirty="0" smtClean="0">
                <a:cs typeface="Times New Roman" pitchFamily="18" charset="0"/>
              </a:rPr>
              <a:t>WPANs (15-13-0404-01)</a:t>
            </a:r>
          </a:p>
          <a:p>
            <a:pPr marL="514350" indent="-514350">
              <a:buFont typeface="+mj-lt"/>
              <a:buAutoNum type="arabicPeriod"/>
            </a:pPr>
            <a:r>
              <a:rPr lang="en-US" altLang="ja-JP" sz="2000" dirty="0"/>
              <a:t>Overview of SG SRU (</a:t>
            </a:r>
            <a:r>
              <a:rPr lang="en-US" altLang="ja-JP" sz="2000" dirty="0" smtClean="0"/>
              <a:t>15-13-543r0</a:t>
            </a:r>
            <a:r>
              <a:rPr lang="en-US" altLang="ja-JP" sz="2000" dirty="0"/>
              <a:t>)</a:t>
            </a:r>
            <a:endParaRPr lang="en-US" altLang="ja-JP" sz="2000" dirty="0" smtClean="0">
              <a:cs typeface="Times New Roman" pitchFamily="18" charset="0"/>
            </a:endParaRPr>
          </a:p>
          <a:p>
            <a:pPr marL="514350" indent="-514350">
              <a:buFont typeface="+mj-lt"/>
              <a:buAutoNum type="arabicPeriod"/>
            </a:pPr>
            <a:r>
              <a:rPr lang="en-US" altLang="ja-JP" sz="2000" dirty="0"/>
              <a:t>A Study on Radio Resource Measurement and Management(15-14-018)</a:t>
            </a:r>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6EA617CF-15ED-4B27-A000-260891CB069C}" type="slidenum">
              <a:rPr lang="en-US" altLang="ja-JP" smtClean="0"/>
              <a:pPr/>
              <a:t>14</a:t>
            </a:fld>
            <a:endParaRPr lang="en-US" altLang="ja-JP"/>
          </a:p>
        </p:txBody>
      </p:sp>
    </p:spTree>
    <p:extLst>
      <p:ext uri="{BB962C8B-B14F-4D97-AF65-F5344CB8AC3E}">
        <p14:creationId xmlns="" xmlns:p14="http://schemas.microsoft.com/office/powerpoint/2010/main" val="1151882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1C115EBE-B0AD-48D5-A83C-2F947F0E0680}" type="slidenum">
              <a:rPr lang="en-US" altLang="ja-JP"/>
              <a:pPr/>
              <a:t>2</a:t>
            </a:fld>
            <a:endParaRPr lang="en-US" altLang="ja-JP"/>
          </a:p>
        </p:txBody>
      </p:sp>
      <p:sp>
        <p:nvSpPr>
          <p:cNvPr id="5122" name="Rectangle 2"/>
          <p:cNvSpPr>
            <a:spLocks noGrp="1" noChangeArrowheads="1"/>
          </p:cNvSpPr>
          <p:nvPr>
            <p:ph type="title"/>
          </p:nvPr>
        </p:nvSpPr>
        <p:spPr>
          <a:noFill/>
          <a:ln/>
        </p:spPr>
        <p:txBody>
          <a:bodyPr/>
          <a:lstStyle/>
          <a:p>
            <a:r>
              <a:rPr lang="en-US" altLang="ja-JP">
                <a:ea typeface="ＭＳ Ｐゴシック" charset="-128"/>
              </a:rPr>
              <a:t>Abstract</a:t>
            </a:r>
          </a:p>
        </p:txBody>
      </p:sp>
      <p:sp>
        <p:nvSpPr>
          <p:cNvPr id="5123" name="Rectangle 3"/>
          <p:cNvSpPr>
            <a:spLocks noGrp="1" noChangeArrowheads="1"/>
          </p:cNvSpPr>
          <p:nvPr>
            <p:ph type="body" idx="1"/>
          </p:nvPr>
        </p:nvSpPr>
        <p:spPr>
          <a:noFill/>
          <a:ln/>
        </p:spPr>
        <p:txBody>
          <a:bodyPr/>
          <a:lstStyle/>
          <a:p>
            <a:pPr marL="0" indent="0">
              <a:buFontTx/>
              <a:buNone/>
            </a:pPr>
            <a:r>
              <a:rPr lang="en-US" altLang="ja-JP" dirty="0" smtClean="0">
                <a:ea typeface="ＭＳ Ｐゴシック" charset="-128"/>
              </a:rPr>
              <a:t>This document provides overview of the 802.15 SRU SG activity. </a:t>
            </a:r>
            <a:endParaRPr lang="en-US" altLang="ja-JP" dirty="0">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sz="3200" dirty="0"/>
              <a:t>Background</a:t>
            </a:r>
          </a:p>
          <a:p>
            <a:r>
              <a:rPr lang="en-US" altLang="ja-JP" sz="3200" dirty="0" smtClean="0"/>
              <a:t>SG </a:t>
            </a:r>
            <a:r>
              <a:rPr lang="en-US" altLang="ja-JP" sz="3200" dirty="0"/>
              <a:t>SRU activity</a:t>
            </a:r>
          </a:p>
          <a:p>
            <a:r>
              <a:rPr lang="en-GB" altLang="ja-JP" sz="3200" dirty="0" smtClean="0"/>
              <a:t>Use </a:t>
            </a:r>
            <a:r>
              <a:rPr lang="en-GB" altLang="ja-JP" sz="3200" dirty="0"/>
              <a:t>Case Examples</a:t>
            </a:r>
            <a:endParaRPr lang="en-US" altLang="ja-JP" sz="3200" dirty="0"/>
          </a:p>
          <a:p>
            <a:endParaRPr kumimoji="1" lang="ja-JP" altLang="en-US" sz="3200"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92993D0-0A0C-4C51-BB8F-D1D2ED378DBA}" type="slidenum">
              <a:rPr lang="en-US" altLang="ja-JP" smtClean="0"/>
              <a:pPr/>
              <a:t>3</a:t>
            </a:fld>
            <a:endParaRPr lang="en-US" altLang="ja-JP"/>
          </a:p>
        </p:txBody>
      </p:sp>
    </p:spTree>
    <p:extLst>
      <p:ext uri="{BB962C8B-B14F-4D97-AF65-F5344CB8AC3E}">
        <p14:creationId xmlns="" xmlns:p14="http://schemas.microsoft.com/office/powerpoint/2010/main" val="242775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Congestion situation in the ISM band</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92993D0-0A0C-4C51-BB8F-D1D2ED378DBA}" type="slidenum">
              <a:rPr lang="en-US" altLang="ja-JP" smtClean="0"/>
              <a:pPr/>
              <a:t>4</a:t>
            </a:fld>
            <a:endParaRPr lang="en-US" altLang="ja-JP"/>
          </a:p>
        </p:txBody>
      </p:sp>
      <p:sp>
        <p:nvSpPr>
          <p:cNvPr id="7" name="コンテンツ プレースホルダー 5"/>
          <p:cNvSpPr txBox="1">
            <a:spLocks/>
          </p:cNvSpPr>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defRPr>
            </a:lvl2pPr>
            <a:lvl3pPr marL="1085850" indent="-228600" algn="l" rtl="0" eaLnBrk="1" fontAlgn="base" hangingPunct="1">
              <a:spcBef>
                <a:spcPct val="20000"/>
              </a:spcBef>
              <a:spcAft>
                <a:spcPct val="0"/>
              </a:spcAft>
              <a:buChar char="•"/>
              <a:defRPr kumimoji="1">
                <a:solidFill>
                  <a:schemeClr val="tx1"/>
                </a:solidFill>
                <a:latin typeface="+mn-lt"/>
              </a:defRPr>
            </a:lvl3pPr>
            <a:lvl4pPr marL="1428750" indent="-228600" algn="l" rtl="0" eaLnBrk="1" fontAlgn="base" hangingPunct="1">
              <a:spcBef>
                <a:spcPct val="20000"/>
              </a:spcBef>
              <a:spcAft>
                <a:spcPct val="0"/>
              </a:spcAft>
              <a:buChar char="–"/>
              <a:defRPr kumimoji="1" sz="1600">
                <a:solidFill>
                  <a:schemeClr val="tx1"/>
                </a:solidFill>
                <a:latin typeface="+mn-lt"/>
              </a:defRPr>
            </a:lvl4pPr>
            <a:lvl5pPr marL="1771650" indent="-228600" algn="l" rtl="0" eaLnBrk="1" fontAlgn="base" hangingPunct="1">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pPr>
              <a:lnSpc>
                <a:spcPct val="80000"/>
              </a:lnSpc>
              <a:defRPr/>
            </a:pPr>
            <a:r>
              <a:rPr lang="en-US" altLang="ja-JP" kern="0" dirty="0" smtClean="0">
                <a:ea typeface="ＭＳ Ｐゴシック" pitchFamily="50" charset="-128"/>
              </a:rPr>
              <a:t>High traffic-load situation will be caused frequently in the near future in ISM band</a:t>
            </a:r>
          </a:p>
          <a:p>
            <a:pPr lvl="1">
              <a:lnSpc>
                <a:spcPct val="80000"/>
              </a:lnSpc>
              <a:defRPr/>
            </a:pPr>
            <a:r>
              <a:rPr lang="en-US" altLang="ja-JP" kern="0" dirty="0" smtClean="0">
                <a:ea typeface="ＭＳ Ｐゴシック" pitchFamily="50" charset="-128"/>
              </a:rPr>
              <a:t>degrades the efficiency of the overall communications due to inter-system interference among co-existing wireless systems</a:t>
            </a:r>
          </a:p>
          <a:p>
            <a:pPr lvl="1">
              <a:lnSpc>
                <a:spcPct val="80000"/>
              </a:lnSpc>
              <a:defRPr/>
            </a:pPr>
            <a:endParaRPr lang="en-US" altLang="ja-JP" kern="0" dirty="0">
              <a:ea typeface="ＭＳ Ｐゴシック" pitchFamily="50" charset="-128"/>
            </a:endParaRPr>
          </a:p>
        </p:txBody>
      </p:sp>
      <p:pic>
        <p:nvPicPr>
          <p:cNvPr id="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0843" y="3429000"/>
            <a:ext cx="946312"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3429000"/>
            <a:ext cx="1362075"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46819" y="3610649"/>
            <a:ext cx="1081929"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左右矢印 10"/>
          <p:cNvSpPr/>
          <p:nvPr/>
        </p:nvSpPr>
        <p:spPr>
          <a:xfrm>
            <a:off x="1478193" y="4044066"/>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右矢印 11"/>
          <p:cNvSpPr/>
          <p:nvPr/>
        </p:nvSpPr>
        <p:spPr>
          <a:xfrm>
            <a:off x="2919081" y="4048765"/>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10" descr="anechoic100513_2_2010"/>
          <p:cNvPicPr>
            <a:picLocks noChangeAspect="1" noChangeArrowheads="1"/>
          </p:cNvPicPr>
          <p:nvPr/>
        </p:nvPicPr>
        <p:blipFill rotWithShape="1">
          <a:blip r:embed="rId5" cstate="print"/>
          <a:srcRect l="3158" r="4827" b="6556"/>
          <a:stretch/>
        </p:blipFill>
        <p:spPr bwMode="auto">
          <a:xfrm>
            <a:off x="5399972" y="3443690"/>
            <a:ext cx="3600000" cy="2741925"/>
          </a:xfrm>
          <a:prstGeom prst="rect">
            <a:avLst/>
          </a:prstGeom>
          <a:noFill/>
        </p:spPr>
      </p:pic>
      <p:sp>
        <p:nvSpPr>
          <p:cNvPr id="14" name="テキスト ボックス 13"/>
          <p:cNvSpPr txBox="1"/>
          <p:nvPr/>
        </p:nvSpPr>
        <p:spPr>
          <a:xfrm>
            <a:off x="685800" y="5038349"/>
            <a:ext cx="646331" cy="276999"/>
          </a:xfrm>
          <a:prstGeom prst="rect">
            <a:avLst/>
          </a:prstGeom>
          <a:noFill/>
        </p:spPr>
        <p:txBody>
          <a:bodyPr wrap="none" rtlCol="0">
            <a:spAutoFit/>
          </a:bodyPr>
          <a:lstStyle/>
          <a:p>
            <a:r>
              <a:rPr kumimoji="1" lang="en-US" altLang="ja-JP" dirty="0" smtClean="0"/>
              <a:t>WLAN</a:t>
            </a:r>
          </a:p>
        </p:txBody>
      </p:sp>
      <p:sp>
        <p:nvSpPr>
          <p:cNvPr id="15" name="テキスト ボックス 14"/>
          <p:cNvSpPr txBox="1"/>
          <p:nvPr/>
        </p:nvSpPr>
        <p:spPr>
          <a:xfrm>
            <a:off x="2339752" y="5038349"/>
            <a:ext cx="793807" cy="276999"/>
          </a:xfrm>
          <a:prstGeom prst="rect">
            <a:avLst/>
          </a:prstGeom>
          <a:noFill/>
        </p:spPr>
        <p:txBody>
          <a:bodyPr wrap="none" rtlCol="0">
            <a:spAutoFit/>
          </a:bodyPr>
          <a:lstStyle/>
          <a:p>
            <a:r>
              <a:rPr kumimoji="1" lang="en-US" altLang="ja-JP" dirty="0" smtClean="0"/>
              <a:t>Bluetooth</a:t>
            </a:r>
          </a:p>
        </p:txBody>
      </p:sp>
      <p:sp>
        <p:nvSpPr>
          <p:cNvPr id="16" name="テキスト ボックス 15"/>
          <p:cNvSpPr txBox="1"/>
          <p:nvPr/>
        </p:nvSpPr>
        <p:spPr>
          <a:xfrm>
            <a:off x="4248834" y="5038349"/>
            <a:ext cx="646331" cy="276999"/>
          </a:xfrm>
          <a:prstGeom prst="rect">
            <a:avLst/>
          </a:prstGeom>
          <a:noFill/>
        </p:spPr>
        <p:txBody>
          <a:bodyPr wrap="none" rtlCol="0">
            <a:spAutoFit/>
          </a:bodyPr>
          <a:lstStyle/>
          <a:p>
            <a:r>
              <a:rPr kumimoji="1" lang="en-US" altLang="ja-JP" dirty="0" smtClean="0"/>
              <a:t>WLAN</a:t>
            </a:r>
          </a:p>
        </p:txBody>
      </p:sp>
      <p:sp>
        <p:nvSpPr>
          <p:cNvPr id="3" name="テキスト ボックス 2"/>
          <p:cNvSpPr txBox="1"/>
          <p:nvPr/>
        </p:nvSpPr>
        <p:spPr>
          <a:xfrm>
            <a:off x="5292080" y="6165303"/>
            <a:ext cx="3823483" cy="307777"/>
          </a:xfrm>
          <a:prstGeom prst="rect">
            <a:avLst/>
          </a:prstGeom>
          <a:noFill/>
        </p:spPr>
        <p:txBody>
          <a:bodyPr wrap="none" rtlCol="0">
            <a:spAutoFit/>
          </a:bodyPr>
          <a:lstStyle/>
          <a:p>
            <a:r>
              <a:rPr kumimoji="1" lang="en-US" altLang="ja-JP" sz="1400" dirty="0" smtClean="0"/>
              <a:t>Experimental results of</a:t>
            </a:r>
            <a:r>
              <a:rPr lang="en-US" altLang="ja-JP" sz="1400" kern="0" dirty="0">
                <a:ea typeface="ＭＳ Ｐゴシック" pitchFamily="50" charset="-128"/>
              </a:rPr>
              <a:t> High traffic-load situation</a:t>
            </a:r>
            <a:r>
              <a:rPr kumimoji="1" lang="en-US" altLang="ja-JP" sz="1400" dirty="0" smtClean="0"/>
              <a:t> </a:t>
            </a:r>
            <a:endParaRPr kumimoji="1" lang="ja-JP" altLang="en-US" sz="1400" dirty="0"/>
          </a:p>
        </p:txBody>
      </p:sp>
      <p:sp>
        <p:nvSpPr>
          <p:cNvPr id="17" name="左右矢印 16"/>
          <p:cNvSpPr/>
          <p:nvPr/>
        </p:nvSpPr>
        <p:spPr>
          <a:xfrm rot="2213779">
            <a:off x="1162621" y="5010039"/>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右矢印 17"/>
          <p:cNvSpPr/>
          <p:nvPr/>
        </p:nvSpPr>
        <p:spPr>
          <a:xfrm rot="19026372">
            <a:off x="3345396" y="5035915"/>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123728" y="6237312"/>
            <a:ext cx="1109599" cy="276999"/>
          </a:xfrm>
          <a:prstGeom prst="rect">
            <a:avLst/>
          </a:prstGeom>
          <a:noFill/>
        </p:spPr>
        <p:txBody>
          <a:bodyPr wrap="none" rtlCol="0">
            <a:spAutoFit/>
          </a:bodyPr>
          <a:lstStyle/>
          <a:p>
            <a:r>
              <a:rPr kumimoji="1" lang="en-US" altLang="ja-JP" dirty="0" smtClean="0"/>
              <a:t>802.15 devices</a:t>
            </a:r>
            <a:endParaRPr kumimoji="1" lang="ja-JP" altLang="en-US" dirty="0"/>
          </a:p>
        </p:txBody>
      </p:sp>
      <p:pic>
        <p:nvPicPr>
          <p:cNvPr id="31748"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79515" y="5371227"/>
            <a:ext cx="1788965" cy="9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2586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Real environment in </a:t>
            </a:r>
            <a:r>
              <a:rPr lang="en-US" altLang="ja-JP" dirty="0"/>
              <a:t>2.4GHz band</a:t>
            </a:r>
            <a:endParaRPr kumimoji="1" lang="ja-JP" altLang="en-US" dirty="0"/>
          </a:p>
        </p:txBody>
      </p:sp>
      <p:sp>
        <p:nvSpPr>
          <p:cNvPr id="3" name="コンテンツ プレースホルダー 2"/>
          <p:cNvSpPr>
            <a:spLocks noGrp="1"/>
          </p:cNvSpPr>
          <p:nvPr>
            <p:ph idx="1"/>
          </p:nvPr>
        </p:nvSpPr>
        <p:spPr/>
        <p:txBody>
          <a:bodyPr/>
          <a:lstStyle/>
          <a:p>
            <a:r>
              <a:rPr lang="en-US" altLang="ja-JP" dirty="0"/>
              <a:t>The following locations were selected and </a:t>
            </a:r>
            <a:r>
              <a:rPr lang="en-US" altLang="ja-JP" dirty="0" smtClean="0"/>
              <a:t>measured, </a:t>
            </a:r>
            <a:r>
              <a:rPr lang="en-US" altLang="ja-JP" dirty="0"/>
              <a:t>to confirm the real situation in 2.4GHz ISM band</a:t>
            </a:r>
            <a:r>
              <a:rPr lang="en-US" altLang="ja-JP" dirty="0" smtClean="0"/>
              <a:t>.</a:t>
            </a:r>
          </a:p>
          <a:p>
            <a:pPr lvl="1"/>
            <a:r>
              <a:rPr lang="en-US" altLang="ja-JP" dirty="0" smtClean="0"/>
              <a:t>Airport</a:t>
            </a:r>
            <a:endParaRPr lang="en-US" altLang="ja-JP" dirty="0"/>
          </a:p>
          <a:p>
            <a:pPr lvl="1"/>
            <a:r>
              <a:rPr lang="en-US" altLang="ja-JP" dirty="0"/>
              <a:t>Railroad station</a:t>
            </a:r>
          </a:p>
          <a:p>
            <a:pPr lvl="1"/>
            <a:r>
              <a:rPr lang="en-US" altLang="ja-JP" dirty="0"/>
              <a:t>Conference room</a:t>
            </a:r>
          </a:p>
          <a:p>
            <a:pPr lvl="1"/>
            <a:r>
              <a:rPr lang="en-US" altLang="ja-JP" dirty="0"/>
              <a:t>Residential area</a:t>
            </a:r>
          </a:p>
          <a:p>
            <a:pPr lvl="1"/>
            <a:r>
              <a:rPr lang="en-US" altLang="ja-JP" dirty="0"/>
              <a:t>Hospital</a:t>
            </a:r>
          </a:p>
          <a:p>
            <a:pPr marL="457200" lvl="1" indent="0">
              <a:buNone/>
            </a:pPr>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6EA617CF-15ED-4B27-A000-260891CB069C}" type="slidenum">
              <a:rPr lang="en-US" altLang="ja-JP" smtClean="0"/>
              <a:pPr/>
              <a:t>5</a:t>
            </a:fld>
            <a:endParaRPr lang="en-US" altLang="ja-JP"/>
          </a:p>
        </p:txBody>
      </p:sp>
      <p:pic>
        <p:nvPicPr>
          <p:cNvPr id="7" name="図 6"/>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4677776" y="3653884"/>
            <a:ext cx="3960000" cy="2429963"/>
          </a:xfrm>
          <a:prstGeom prst="rect">
            <a:avLst/>
          </a:prstGeom>
        </p:spPr>
      </p:pic>
      <p:sp>
        <p:nvSpPr>
          <p:cNvPr id="8" name="テキスト ボックス 7"/>
          <p:cNvSpPr txBox="1"/>
          <p:nvPr/>
        </p:nvSpPr>
        <p:spPr>
          <a:xfrm>
            <a:off x="4211960" y="3677540"/>
            <a:ext cx="593432" cy="307777"/>
          </a:xfrm>
          <a:prstGeom prst="rect">
            <a:avLst/>
          </a:prstGeom>
          <a:noFill/>
        </p:spPr>
        <p:txBody>
          <a:bodyPr wrap="none" rtlCol="0">
            <a:spAutoFit/>
          </a:bodyPr>
          <a:lstStyle/>
          <a:p>
            <a:r>
              <a:rPr kumimoji="1" lang="en-US" altLang="ja-JP" sz="1400" dirty="0" smtClean="0"/>
              <a:t>10:00</a:t>
            </a:r>
            <a:endParaRPr kumimoji="1" lang="ja-JP" altLang="en-US" sz="1400" dirty="0"/>
          </a:p>
        </p:txBody>
      </p:sp>
      <p:sp>
        <p:nvSpPr>
          <p:cNvPr id="9" name="テキスト ボックス 8"/>
          <p:cNvSpPr txBox="1"/>
          <p:nvPr/>
        </p:nvSpPr>
        <p:spPr>
          <a:xfrm>
            <a:off x="4211960" y="5713509"/>
            <a:ext cx="593432" cy="307777"/>
          </a:xfrm>
          <a:prstGeom prst="rect">
            <a:avLst/>
          </a:prstGeom>
          <a:noFill/>
        </p:spPr>
        <p:txBody>
          <a:bodyPr wrap="none" rtlCol="0">
            <a:spAutoFit/>
          </a:bodyPr>
          <a:lstStyle/>
          <a:p>
            <a:r>
              <a:rPr kumimoji="1" lang="en-US" altLang="ja-JP" sz="1400" dirty="0" smtClean="0"/>
              <a:t>10:15</a:t>
            </a:r>
            <a:endParaRPr kumimoji="1" lang="ja-JP" altLang="en-US" sz="1400" dirty="0"/>
          </a:p>
        </p:txBody>
      </p:sp>
      <p:sp>
        <p:nvSpPr>
          <p:cNvPr id="10" name="テキスト ボックス 9"/>
          <p:cNvSpPr txBox="1"/>
          <p:nvPr/>
        </p:nvSpPr>
        <p:spPr>
          <a:xfrm>
            <a:off x="4533520" y="6010201"/>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1" name="テキスト ボックス 10"/>
          <p:cNvSpPr txBox="1"/>
          <p:nvPr/>
        </p:nvSpPr>
        <p:spPr>
          <a:xfrm>
            <a:off x="8160925" y="6010201"/>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2" name="テキスト ボックス 11"/>
          <p:cNvSpPr txBox="1"/>
          <p:nvPr/>
        </p:nvSpPr>
        <p:spPr>
          <a:xfrm>
            <a:off x="6290455" y="6010201"/>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13" name="テキスト ボックス 12"/>
          <p:cNvSpPr txBox="1"/>
          <p:nvPr/>
        </p:nvSpPr>
        <p:spPr>
          <a:xfrm rot="16200000" flipH="1">
            <a:off x="4373158" y="4568657"/>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14" name="直線コネクタ 13"/>
          <p:cNvCxnSpPr/>
          <p:nvPr/>
        </p:nvCxnSpPr>
        <p:spPr bwMode="auto">
          <a:xfrm flipV="1">
            <a:off x="8316416" y="3598275"/>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コネクタ 14"/>
          <p:cNvCxnSpPr/>
          <p:nvPr/>
        </p:nvCxnSpPr>
        <p:spPr bwMode="auto">
          <a:xfrm flipV="1">
            <a:off x="4950107" y="3598275"/>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4508020" y="3356990"/>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17" name="テキスト ボックス 16"/>
          <p:cNvSpPr txBox="1"/>
          <p:nvPr/>
        </p:nvSpPr>
        <p:spPr>
          <a:xfrm>
            <a:off x="7956376" y="3356990"/>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18" name="テキスト ボックス 17"/>
          <p:cNvSpPr txBox="1"/>
          <p:nvPr/>
        </p:nvSpPr>
        <p:spPr>
          <a:xfrm>
            <a:off x="6091173" y="3356990"/>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
        <p:nvSpPr>
          <p:cNvPr id="19" name="テキスト ボックス 18"/>
          <p:cNvSpPr txBox="1"/>
          <p:nvPr/>
        </p:nvSpPr>
        <p:spPr>
          <a:xfrm>
            <a:off x="5426390" y="6129298"/>
            <a:ext cx="2601994" cy="369332"/>
          </a:xfrm>
          <a:prstGeom prst="rect">
            <a:avLst/>
          </a:prstGeom>
          <a:noFill/>
        </p:spPr>
        <p:txBody>
          <a:bodyPr wrap="none" rtlCol="0">
            <a:spAutoFit/>
          </a:bodyPr>
          <a:lstStyle/>
          <a:p>
            <a:r>
              <a:rPr kumimoji="1" lang="en-US" altLang="ja-JP" sz="1800" dirty="0" smtClean="0"/>
              <a:t>Spectrogram at the airport</a:t>
            </a:r>
            <a:endParaRPr kumimoji="1" lang="ja-JP" altLang="en-US" sz="1800" dirty="0"/>
          </a:p>
        </p:txBody>
      </p:sp>
    </p:spTree>
    <p:extLst>
      <p:ext uri="{BB962C8B-B14F-4D97-AF65-F5344CB8AC3E}">
        <p14:creationId xmlns="" xmlns:p14="http://schemas.microsoft.com/office/powerpoint/2010/main" val="939679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Hospital</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6EA617CF-15ED-4B27-A000-260891CB069C}" type="slidenum">
              <a:rPr lang="en-US" altLang="ja-JP" smtClean="0"/>
              <a:pPr/>
              <a:t>6</a:t>
            </a:fld>
            <a:endParaRPr lang="en-US" altLang="ja-JP"/>
          </a:p>
        </p:txBody>
      </p:sp>
      <p:pic>
        <p:nvPicPr>
          <p:cNvPr id="7" name="図 6"/>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731401" y="3897336"/>
            <a:ext cx="3475925" cy="2556000"/>
          </a:xfrm>
          <a:prstGeom prst="rect">
            <a:avLst/>
          </a:prstGeom>
        </p:spPr>
      </p:pic>
      <p:pic>
        <p:nvPicPr>
          <p:cNvPr id="8" name="図 7"/>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5263289" y="3897336"/>
            <a:ext cx="3449171" cy="255600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8144" y="2025064"/>
            <a:ext cx="3140299" cy="19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3891600" y="6129300"/>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
        <p:nvSpPr>
          <p:cNvPr id="3" name="正方形/長方形 2"/>
          <p:cNvSpPr/>
          <p:nvPr/>
        </p:nvSpPr>
        <p:spPr>
          <a:xfrm>
            <a:off x="251520" y="1556792"/>
            <a:ext cx="8424936" cy="1572738"/>
          </a:xfrm>
          <a:prstGeom prst="rect">
            <a:avLst/>
          </a:prstGeom>
        </p:spPr>
        <p:txBody>
          <a:bodyPr wrap="square">
            <a:spAutoFit/>
          </a:bodyPr>
          <a:lstStyle/>
          <a:p>
            <a:pPr marL="180975" indent="-180975" eaLnBrk="1" hangingPunct="1">
              <a:lnSpc>
                <a:spcPct val="130000"/>
              </a:lnSpc>
              <a:buFont typeface="Arial" panose="020B0604020202020204" pitchFamily="34" charset="0"/>
              <a:buChar char="•"/>
            </a:pPr>
            <a:r>
              <a:rPr kumimoji="1" lang="en-US" altLang="ja-JP" sz="2000" b="1" dirty="0">
                <a:cs typeface="Times New Roman" pitchFamily="18" charset="0"/>
              </a:rPr>
              <a:t>Huge wireless medical information system </a:t>
            </a:r>
            <a:r>
              <a:rPr kumimoji="1" lang="en-US" altLang="ja-JP" sz="2000" b="1" dirty="0" smtClean="0">
                <a:cs typeface="Times New Roman" pitchFamily="18" charset="0"/>
              </a:rPr>
              <a:t>deployed throughout </a:t>
            </a:r>
            <a:r>
              <a:rPr kumimoji="1" lang="en-US" altLang="ja-JP" sz="2000" b="1" dirty="0">
                <a:cs typeface="Times New Roman" pitchFamily="18" charset="0"/>
              </a:rPr>
              <a:t>a </a:t>
            </a:r>
            <a:r>
              <a:rPr kumimoji="1" lang="en-US" altLang="ja-JP" sz="2000" b="1" dirty="0" smtClean="0">
                <a:cs typeface="Times New Roman" pitchFamily="18" charset="0"/>
              </a:rPr>
              <a:t>hospital.</a:t>
            </a:r>
          </a:p>
          <a:p>
            <a:pPr marL="449263" lvl="1" indent="-268288" eaLnBrk="1" hangingPunct="1">
              <a:lnSpc>
                <a:spcPct val="130000"/>
              </a:lnSpc>
              <a:buFont typeface="Wingdings" panose="05000000000000000000" pitchFamily="2" charset="2"/>
              <a:buChar char="Ø"/>
            </a:pPr>
            <a:r>
              <a:rPr kumimoji="1" lang="en-US" altLang="ja-JP" sz="1800" dirty="0" smtClean="0"/>
              <a:t>Other </a:t>
            </a:r>
            <a:r>
              <a:rPr kumimoji="1" lang="en-US" altLang="ja-JP" sz="1800" dirty="0"/>
              <a:t>private devices operated on other </a:t>
            </a:r>
            <a:r>
              <a:rPr kumimoji="1" lang="en-US" altLang="ja-JP" sz="1800" dirty="0" smtClean="0"/>
              <a:t>channels</a:t>
            </a:r>
          </a:p>
          <a:p>
            <a:pPr marL="449263" lvl="1" indent="-268288" eaLnBrk="1" hangingPunct="1">
              <a:lnSpc>
                <a:spcPct val="130000"/>
              </a:lnSpc>
              <a:buFont typeface="Wingdings" panose="05000000000000000000" pitchFamily="2" charset="2"/>
              <a:buChar char="Ø"/>
            </a:pPr>
            <a:r>
              <a:rPr kumimoji="1" lang="en-US" altLang="ja-JP" sz="1800" dirty="0" smtClean="0"/>
              <a:t>Noise </a:t>
            </a:r>
            <a:r>
              <a:rPr kumimoji="1" lang="en-US" altLang="ja-JP" sz="1800" dirty="0"/>
              <a:t>from microwave </a:t>
            </a:r>
            <a:r>
              <a:rPr kumimoji="1" lang="en-US" altLang="ja-JP" sz="1800" dirty="0" smtClean="0"/>
              <a:t>oven were observed</a:t>
            </a:r>
          </a:p>
          <a:p>
            <a:pPr marL="449263" lvl="1" indent="-268288" eaLnBrk="1" hangingPunct="1">
              <a:lnSpc>
                <a:spcPct val="130000"/>
              </a:lnSpc>
              <a:buFont typeface="Wingdings" panose="05000000000000000000" pitchFamily="2" charset="2"/>
              <a:buChar char="Ø"/>
            </a:pPr>
            <a:r>
              <a:rPr kumimoji="1" lang="en-US" altLang="ja-JP" sz="1800" dirty="0" smtClean="0"/>
              <a:t>WLAN </a:t>
            </a:r>
            <a:r>
              <a:rPr kumimoji="1" lang="en-US" altLang="ja-JP" sz="1800" dirty="0"/>
              <a:t>and Bluetooth packets</a:t>
            </a:r>
            <a:r>
              <a:rPr kumimoji="1" lang="ja-JP" altLang="en-US" sz="1800" dirty="0"/>
              <a:t> </a:t>
            </a:r>
            <a:r>
              <a:rPr kumimoji="1" lang="en-US" altLang="ja-JP" sz="1800" dirty="0"/>
              <a:t>would cause </a:t>
            </a:r>
            <a:r>
              <a:rPr kumimoji="1" lang="en-US" altLang="ja-JP" sz="1800" dirty="0" smtClean="0"/>
              <a:t>collisions</a:t>
            </a:r>
            <a:endParaRPr kumimoji="1" lang="ja-JP" altLang="en-US" sz="1800" dirty="0"/>
          </a:p>
        </p:txBody>
      </p:sp>
      <p:cxnSp>
        <p:nvCxnSpPr>
          <p:cNvPr id="12" name="直線コネクタ 11"/>
          <p:cNvCxnSpPr/>
          <p:nvPr/>
        </p:nvCxnSpPr>
        <p:spPr bwMode="auto">
          <a:xfrm flipH="1">
            <a:off x="395536" y="6237312"/>
            <a:ext cx="335865"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直線コネクタ 12"/>
          <p:cNvCxnSpPr/>
          <p:nvPr/>
        </p:nvCxnSpPr>
        <p:spPr bwMode="auto">
          <a:xfrm flipH="1">
            <a:off x="395536" y="4005064"/>
            <a:ext cx="335865"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矢印コネクタ 14"/>
          <p:cNvCxnSpPr/>
          <p:nvPr/>
        </p:nvCxnSpPr>
        <p:spPr bwMode="auto">
          <a:xfrm>
            <a:off x="563468" y="4005064"/>
            <a:ext cx="0" cy="2232248"/>
          </a:xfrm>
          <a:prstGeom prst="straightConnector1">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rot="16200000">
            <a:off x="146687" y="4982688"/>
            <a:ext cx="556563" cy="276999"/>
          </a:xfrm>
          <a:prstGeom prst="rect">
            <a:avLst/>
          </a:prstGeom>
          <a:noFill/>
        </p:spPr>
        <p:txBody>
          <a:bodyPr wrap="none" rtlCol="0">
            <a:spAutoFit/>
          </a:bodyPr>
          <a:lstStyle/>
          <a:p>
            <a:r>
              <a:rPr kumimoji="1" lang="en-US" altLang="ja-JP" dirty="0" smtClean="0"/>
              <a:t>50 </a:t>
            </a:r>
            <a:r>
              <a:rPr kumimoji="1" lang="en-US" altLang="ja-JP" dirty="0" err="1" smtClean="0"/>
              <a:t>ms</a:t>
            </a:r>
            <a:endParaRPr kumimoji="1" lang="ja-JP" altLang="en-US" dirty="0"/>
          </a:p>
        </p:txBody>
      </p:sp>
      <p:cxnSp>
        <p:nvCxnSpPr>
          <p:cNvPr id="17" name="直線コネクタ 16"/>
          <p:cNvCxnSpPr/>
          <p:nvPr/>
        </p:nvCxnSpPr>
        <p:spPr bwMode="auto">
          <a:xfrm flipH="1">
            <a:off x="4927424" y="6237312"/>
            <a:ext cx="335865"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直線コネクタ 17"/>
          <p:cNvCxnSpPr/>
          <p:nvPr/>
        </p:nvCxnSpPr>
        <p:spPr bwMode="auto">
          <a:xfrm flipH="1">
            <a:off x="4927424" y="4005064"/>
            <a:ext cx="335865"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a:off x="5095356" y="4005064"/>
            <a:ext cx="0" cy="2232248"/>
          </a:xfrm>
          <a:prstGeom prst="straightConnector1">
            <a:avLst/>
          </a:prstGeom>
          <a:solidFill>
            <a:schemeClr val="accent1"/>
          </a:solidFill>
          <a:ln w="12700" cap="flat" cmpd="sng" algn="ctr">
            <a:solidFill>
              <a:schemeClr val="tx1"/>
            </a:solidFill>
            <a:prstDash val="solid"/>
            <a:round/>
            <a:headEnd type="arrow" w="med" len="me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テキスト ボックス 19"/>
          <p:cNvSpPr txBox="1"/>
          <p:nvPr/>
        </p:nvSpPr>
        <p:spPr>
          <a:xfrm rot="16200000">
            <a:off x="4678575" y="4982688"/>
            <a:ext cx="556563" cy="276999"/>
          </a:xfrm>
          <a:prstGeom prst="rect">
            <a:avLst/>
          </a:prstGeom>
          <a:noFill/>
        </p:spPr>
        <p:txBody>
          <a:bodyPr wrap="none" rtlCol="0">
            <a:spAutoFit/>
          </a:bodyPr>
          <a:lstStyle/>
          <a:p>
            <a:r>
              <a:rPr kumimoji="1" lang="en-US" altLang="ja-JP" dirty="0" smtClean="0"/>
              <a:t>10 </a:t>
            </a:r>
            <a:r>
              <a:rPr kumimoji="1" lang="en-US" altLang="ja-JP" dirty="0" err="1" smtClean="0"/>
              <a:t>ms</a:t>
            </a:r>
            <a:endParaRPr kumimoji="1" lang="ja-JP" altLang="en-US" dirty="0"/>
          </a:p>
        </p:txBody>
      </p:sp>
    </p:spTree>
    <p:extLst>
      <p:ext uri="{BB962C8B-B14F-4D97-AF65-F5344CB8AC3E}">
        <p14:creationId xmlns="" xmlns:p14="http://schemas.microsoft.com/office/powerpoint/2010/main" val="2579763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IG and SG SRU History</a:t>
            </a:r>
            <a:endParaRPr kumimoji="1" lang="ja-JP" altLang="en-US" dirty="0"/>
          </a:p>
        </p:txBody>
      </p:sp>
      <p:sp>
        <p:nvSpPr>
          <p:cNvPr id="6" name="コンテンツ プレースホルダー 5"/>
          <p:cNvSpPr>
            <a:spLocks noGrp="1"/>
          </p:cNvSpPr>
          <p:nvPr>
            <p:ph idx="1"/>
          </p:nvPr>
        </p:nvSpPr>
        <p:spPr>
          <a:xfrm>
            <a:off x="251520" y="1700808"/>
            <a:ext cx="8640960" cy="4608512"/>
          </a:xfrm>
        </p:spPr>
        <p:txBody>
          <a:bodyPr/>
          <a:lstStyle/>
          <a:p>
            <a:r>
              <a:rPr lang="en-US" altLang="ja-JP" dirty="0"/>
              <a:t>The </a:t>
            </a:r>
            <a:r>
              <a:rPr lang="en-US" altLang="ja-JP" dirty="0" smtClean="0"/>
              <a:t>SRU </a:t>
            </a:r>
            <a:r>
              <a:rPr lang="en-US" altLang="ja-JP" dirty="0"/>
              <a:t>(Spectrum Resources Usage in WPANs) </a:t>
            </a:r>
            <a:r>
              <a:rPr lang="en-US" altLang="ja-JP" dirty="0" smtClean="0"/>
              <a:t>Interest Group started </a:t>
            </a:r>
            <a:r>
              <a:rPr lang="en-US" altLang="ja-JP" dirty="0"/>
              <a:t>in November 2010</a:t>
            </a:r>
            <a:r>
              <a:rPr lang="en-US" altLang="ja-JP" dirty="0" smtClean="0"/>
              <a:t>.</a:t>
            </a:r>
          </a:p>
          <a:p>
            <a:pPr lvl="1"/>
            <a:r>
              <a:rPr lang="en-GB" altLang="ja-JP" sz="1800" dirty="0" smtClean="0"/>
              <a:t>IG </a:t>
            </a:r>
            <a:r>
              <a:rPr lang="en-GB" altLang="ja-JP" sz="1800" dirty="0"/>
              <a:t>SRU Technical Document (15-12-184r1) has been released.</a:t>
            </a:r>
          </a:p>
          <a:p>
            <a:pPr lvl="1"/>
            <a:r>
              <a:rPr lang="en-GB" altLang="ja-JP" sz="1800" dirty="0"/>
              <a:t>Motion to establishing </a:t>
            </a:r>
            <a:r>
              <a:rPr lang="en-GB" altLang="ja-JP" sz="1800" dirty="0" smtClean="0"/>
              <a:t>Study Group </a:t>
            </a:r>
            <a:r>
              <a:rPr lang="en-GB" altLang="ja-JP" sz="1800" dirty="0"/>
              <a:t>has been passed on July 2013</a:t>
            </a:r>
            <a:r>
              <a:rPr lang="en-GB" altLang="ja-JP" sz="1800" dirty="0" smtClean="0"/>
              <a:t>.</a:t>
            </a:r>
            <a:endParaRPr lang="en-US" altLang="ja-JP" sz="1800" dirty="0"/>
          </a:p>
          <a:p>
            <a:r>
              <a:rPr kumimoji="1" lang="en-US" altLang="ja-JP" dirty="0" smtClean="0"/>
              <a:t>Started the SRU Study Group in September 2013.</a:t>
            </a:r>
          </a:p>
          <a:p>
            <a:pPr lvl="1"/>
            <a:r>
              <a:rPr lang="en-US" altLang="ja-JP" sz="1800" dirty="0" smtClean="0"/>
              <a:t>The group decided to focus on Spectrum resource measurement</a:t>
            </a:r>
          </a:p>
          <a:p>
            <a:pPr lvl="1"/>
            <a:r>
              <a:rPr lang="en-US" altLang="ja-JP" sz="1800" b="0" dirty="0" smtClean="0"/>
              <a:t>It </a:t>
            </a:r>
            <a:r>
              <a:rPr lang="en-US" altLang="ja-JP" sz="1800" b="0" dirty="0"/>
              <a:t>specifies</a:t>
            </a:r>
          </a:p>
          <a:p>
            <a:pPr lvl="2"/>
            <a:r>
              <a:rPr lang="en-US" altLang="ja-JP" sz="1600" b="0" dirty="0" smtClean="0"/>
              <a:t>spectrum </a:t>
            </a:r>
            <a:r>
              <a:rPr lang="en-US" altLang="ja-JP" sz="1600" b="0" dirty="0"/>
              <a:t>resource measurements, such as packet error ratio, delay, </a:t>
            </a:r>
            <a:r>
              <a:rPr lang="en-US" altLang="ja-JP" sz="1600" b="0" dirty="0" err="1"/>
              <a:t>etc</a:t>
            </a:r>
            <a:r>
              <a:rPr lang="en-US" altLang="ja-JP" sz="1600" b="0" dirty="0"/>
              <a:t>,</a:t>
            </a:r>
          </a:p>
          <a:p>
            <a:pPr lvl="2"/>
            <a:r>
              <a:rPr lang="en-US" altLang="ja-JP" sz="1600" b="0" dirty="0" smtClean="0"/>
              <a:t>information </a:t>
            </a:r>
            <a:r>
              <a:rPr lang="en-US" altLang="ja-JP" sz="1600" b="0" dirty="0"/>
              <a:t>elements and data structures to capture these measurements,</a:t>
            </a:r>
          </a:p>
          <a:p>
            <a:pPr lvl="2"/>
            <a:r>
              <a:rPr lang="en-US" altLang="ja-JP" sz="1600" b="0" dirty="0" smtClean="0"/>
              <a:t>procedures </a:t>
            </a:r>
            <a:r>
              <a:rPr lang="en-US" altLang="ja-JP" sz="1600" b="0" dirty="0"/>
              <a:t>for collecting and exchanging spectrum resource measurement information with higher layers or other devices.</a:t>
            </a:r>
            <a:r>
              <a:rPr lang="en-US" altLang="ja-JP" sz="1600" dirty="0" smtClean="0"/>
              <a:t> </a:t>
            </a:r>
            <a:endParaRPr lang="en-US" altLang="ja-JP" sz="1600" dirty="0"/>
          </a:p>
          <a:p>
            <a:pPr lvl="1"/>
            <a:r>
              <a:rPr lang="en-US" altLang="ja-JP" sz="1800" dirty="0" smtClean="0"/>
              <a:t>Developed PAR</a:t>
            </a:r>
            <a:r>
              <a:rPr lang="ja-JP" altLang="en-US" sz="1800" dirty="0"/>
              <a:t> </a:t>
            </a:r>
            <a:r>
              <a:rPr lang="en-US" altLang="ja-JP" sz="1800" dirty="0" smtClean="0"/>
              <a:t>(15-13-615r7) and CSD </a:t>
            </a:r>
            <a:r>
              <a:rPr lang="en-US" altLang="ja-JP" sz="1800" dirty="0"/>
              <a:t>(15-14-0175r4) </a:t>
            </a:r>
            <a:r>
              <a:rPr lang="en-US" altLang="ja-JP" sz="1800" dirty="0" smtClean="0"/>
              <a:t>has been submitted to WG on May 2014.</a:t>
            </a:r>
          </a:p>
        </p:txBody>
      </p:sp>
      <p:sp>
        <p:nvSpPr>
          <p:cNvPr id="3" name="日付プレースホルダー 2"/>
          <p:cNvSpPr>
            <a:spLocks noGrp="1"/>
          </p:cNvSpPr>
          <p:nvPr>
            <p:ph type="dt" sz="half" idx="10"/>
          </p:nvPr>
        </p:nvSpPr>
        <p:spPr/>
        <p:txBody>
          <a:bodyPr/>
          <a:lstStyle/>
          <a:p>
            <a:r>
              <a:rPr lang="en-US" altLang="ja-JP" smtClean="0"/>
              <a:t>July 2014</a:t>
            </a:r>
            <a:endParaRPr lang="en-US" altLang="ja-JP"/>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smtClean="0"/>
              <a:t>Slide </a:t>
            </a:r>
            <a:fld id="{56761D89-FC45-483D-9268-E2A973AC44F6}" type="slidenum">
              <a:rPr lang="en-US" altLang="ja-JP" smtClean="0"/>
              <a:pPr/>
              <a:t>7</a:t>
            </a:fld>
            <a:endParaRPr lang="en-US" altLang="ja-JP"/>
          </a:p>
        </p:txBody>
      </p:sp>
    </p:spTree>
    <p:extLst>
      <p:ext uri="{BB962C8B-B14F-4D97-AF65-F5344CB8AC3E}">
        <p14:creationId xmlns="" xmlns:p14="http://schemas.microsoft.com/office/powerpoint/2010/main" val="406325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PAR</a:t>
            </a:r>
            <a:endParaRPr kumimoji="1" lang="ja-JP" altLang="en-US" dirty="0"/>
          </a:p>
        </p:txBody>
      </p:sp>
      <p:sp>
        <p:nvSpPr>
          <p:cNvPr id="3" name="コンテンツ プレースホルダー 2"/>
          <p:cNvSpPr>
            <a:spLocks noGrp="1"/>
          </p:cNvSpPr>
          <p:nvPr>
            <p:ph idx="1"/>
          </p:nvPr>
        </p:nvSpPr>
        <p:spPr>
          <a:xfrm>
            <a:off x="251520" y="1268760"/>
            <a:ext cx="8640960" cy="5184576"/>
          </a:xfrm>
        </p:spPr>
        <p:txBody>
          <a:bodyPr/>
          <a:lstStyle/>
          <a:p>
            <a:pPr marL="0" indent="0">
              <a:buNone/>
            </a:pPr>
            <a:r>
              <a:rPr kumimoji="1" lang="en-US" altLang="ja-JP" sz="1600" dirty="0" smtClean="0"/>
              <a:t>Title:</a:t>
            </a:r>
          </a:p>
          <a:p>
            <a:pPr marL="0" indent="0">
              <a:buNone/>
            </a:pPr>
            <a:r>
              <a:rPr lang="en-US" altLang="ja-JP" sz="1600" b="0" dirty="0" smtClean="0"/>
              <a:t>Standard </a:t>
            </a:r>
            <a:r>
              <a:rPr lang="en-US" altLang="ja-JP" sz="1600" b="0" dirty="0"/>
              <a:t>for Local and metropolitan area networks--Part 15.4: </a:t>
            </a:r>
            <a:r>
              <a:rPr lang="en-US" altLang="ja-JP" sz="1600" b="0" dirty="0" smtClean="0"/>
              <a:t>Low-Rate </a:t>
            </a:r>
            <a:r>
              <a:rPr lang="en-US" altLang="ja-JP" sz="1600" b="0" dirty="0"/>
              <a:t>Wireless Personal Area Networks (</a:t>
            </a:r>
            <a:r>
              <a:rPr lang="en-US" altLang="ja-JP" sz="1600" b="0" dirty="0" smtClean="0"/>
              <a:t>LR-WPANs)</a:t>
            </a:r>
            <a:r>
              <a:rPr lang="ja-JP" altLang="en-US" sz="1600" b="0" dirty="0" smtClean="0"/>
              <a:t> </a:t>
            </a:r>
            <a:r>
              <a:rPr lang="en-US" altLang="ja-JP" sz="1600" b="0" dirty="0" smtClean="0"/>
              <a:t>Amendment </a:t>
            </a:r>
            <a:r>
              <a:rPr lang="en-US" altLang="ja-JP" sz="1600" b="0" dirty="0"/>
              <a:t>enabling Spectrum Resource Measurement </a:t>
            </a:r>
            <a:r>
              <a:rPr lang="en-US" altLang="ja-JP" sz="1600" b="0" dirty="0" smtClean="0"/>
              <a:t>Capability</a:t>
            </a:r>
          </a:p>
          <a:p>
            <a:pPr marL="0" indent="0">
              <a:buNone/>
            </a:pPr>
            <a:r>
              <a:rPr lang="en-US" altLang="ja-JP" sz="1600" dirty="0"/>
              <a:t>Scope of the proposed standard: </a:t>
            </a:r>
            <a:br>
              <a:rPr lang="en-US" altLang="ja-JP" sz="1600" dirty="0"/>
            </a:br>
            <a:r>
              <a:rPr lang="en-US" altLang="ja-JP" sz="1600" b="0" dirty="0"/>
              <a:t>This amendment to IEEE Std 802.15.4 defines MAC related functions to enable spectrum resource </a:t>
            </a:r>
            <a:r>
              <a:rPr lang="en-US" altLang="ja-JP" sz="1600" b="0" dirty="0" smtClean="0"/>
              <a:t>management. </a:t>
            </a:r>
          </a:p>
          <a:p>
            <a:pPr marL="0" indent="0">
              <a:buNone/>
            </a:pPr>
            <a:r>
              <a:rPr lang="en-US" altLang="ja-JP" sz="1600" b="0" dirty="0" smtClean="0"/>
              <a:t>It </a:t>
            </a:r>
            <a:r>
              <a:rPr lang="en-US" altLang="ja-JP" sz="1600" b="0" dirty="0"/>
              <a:t>specifies</a:t>
            </a:r>
            <a:br>
              <a:rPr lang="en-US" altLang="ja-JP" sz="1600" b="0" dirty="0"/>
            </a:br>
            <a:r>
              <a:rPr lang="en-US" altLang="ja-JP" sz="1600" b="0" dirty="0"/>
              <a:t>- spectrum resource measurements</a:t>
            </a:r>
            <a:r>
              <a:rPr lang="en-US" altLang="ja-JP" sz="1600" b="0" dirty="0" smtClean="0"/>
              <a:t>, and network performance metrics, </a:t>
            </a:r>
            <a:r>
              <a:rPr lang="en-US" altLang="ja-JP" sz="1600" b="0" dirty="0"/>
              <a:t>such as packet error ratio, delay, etc,</a:t>
            </a:r>
            <a:br>
              <a:rPr lang="en-US" altLang="ja-JP" sz="1600" b="0" dirty="0"/>
            </a:br>
            <a:r>
              <a:rPr lang="en-US" altLang="ja-JP" sz="1600" b="0" dirty="0"/>
              <a:t>- information elements and data structures to capture these measurements, </a:t>
            </a:r>
            <a:br>
              <a:rPr lang="en-US" altLang="ja-JP" sz="1600" b="0" dirty="0"/>
            </a:br>
            <a:r>
              <a:rPr lang="en-US" altLang="ja-JP" sz="1600" b="0" dirty="0"/>
              <a:t>- procedures for collecting and exchanging spectrum resource measurement information with higher layers or other devices</a:t>
            </a:r>
            <a:r>
              <a:rPr lang="en-US" altLang="ja-JP" sz="1600" b="0" dirty="0" smtClean="0"/>
              <a:t>.</a:t>
            </a:r>
          </a:p>
          <a:p>
            <a:pPr marL="0" indent="0">
              <a:buNone/>
            </a:pPr>
            <a:r>
              <a:rPr lang="en-US" altLang="ja-JP" sz="1600" dirty="0" smtClean="0"/>
              <a:t>Purpose</a:t>
            </a:r>
            <a:r>
              <a:rPr lang="en-US" altLang="ja-JP" sz="1600" dirty="0"/>
              <a:t>:</a:t>
            </a:r>
            <a:br>
              <a:rPr lang="en-US" altLang="ja-JP" sz="1600" dirty="0"/>
            </a:br>
            <a:r>
              <a:rPr lang="en-US" altLang="ja-JP" sz="1600" b="0" dirty="0"/>
              <a:t>The purpose of this amendment is to enable effective spectrum resource management in IEEE 802.15.4 for improved coexistence, better throughput, and improved interference mitigation among other things</a:t>
            </a:r>
            <a:r>
              <a:rPr lang="en-US" altLang="ja-JP" sz="1600" b="0" dirty="0" smtClean="0"/>
              <a:t>.</a:t>
            </a:r>
          </a:p>
          <a:p>
            <a:pPr marL="0" indent="0">
              <a:buNone/>
            </a:pPr>
            <a:r>
              <a:rPr lang="en-US" altLang="ja-JP" sz="1600" dirty="0" smtClean="0"/>
              <a:t>Need </a:t>
            </a:r>
            <a:r>
              <a:rPr lang="en-US" altLang="ja-JP" sz="1600" dirty="0"/>
              <a:t>for the Project:</a:t>
            </a:r>
            <a:br>
              <a:rPr lang="en-US" altLang="ja-JP" sz="1600" dirty="0"/>
            </a:br>
            <a:r>
              <a:rPr lang="en-US" altLang="ja-JP" sz="1600" b="0" dirty="0"/>
              <a:t>As various wireless systems are deployed in the shared and license exempt frequency bands including 2.4GHz and 915MHz bands, heavy interference has limited performance of the wireless systems. In order for these wireless systems to operate more effectively, a standardized set of spectrum resource measurements is needed that will facilitate management functions in these networks.</a:t>
            </a:r>
            <a:endParaRPr kumimoji="1" lang="ja-JP" altLang="en-US" sz="1600" b="0"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92993D0-0A0C-4C51-BB8F-D1D2ED378DBA}" type="slidenum">
              <a:rPr lang="en-US" altLang="ja-JP" smtClean="0"/>
              <a:pPr/>
              <a:t>8</a:t>
            </a:fld>
            <a:endParaRPr lang="en-US" altLang="ja-JP"/>
          </a:p>
        </p:txBody>
      </p:sp>
    </p:spTree>
    <p:extLst>
      <p:ext uri="{BB962C8B-B14F-4D97-AF65-F5344CB8AC3E}">
        <p14:creationId xmlns="" xmlns:p14="http://schemas.microsoft.com/office/powerpoint/2010/main" val="3251836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Use Case Examples</a:t>
            </a:r>
            <a:endParaRPr lang="en-GB" dirty="0"/>
          </a:p>
        </p:txBody>
      </p:sp>
      <p:sp>
        <p:nvSpPr>
          <p:cNvPr id="3" name="コンテンツ プレースホルダー 2"/>
          <p:cNvSpPr>
            <a:spLocks noGrp="1"/>
          </p:cNvSpPr>
          <p:nvPr>
            <p:ph idx="1"/>
          </p:nvPr>
        </p:nvSpPr>
        <p:spPr/>
        <p:txBody>
          <a:bodyPr/>
          <a:lstStyle/>
          <a:p>
            <a:r>
              <a:rPr lang="en-GB" dirty="0" smtClean="0">
                <a:latin typeface="+mj-lt"/>
              </a:rPr>
              <a:t>Three major use cases have been in consideration</a:t>
            </a:r>
          </a:p>
          <a:p>
            <a:pPr lvl="1"/>
            <a:r>
              <a:rPr lang="en-GB" dirty="0" smtClean="0">
                <a:latin typeface="+mj-lt"/>
              </a:rPr>
              <a:t>Hospital/Medical/Healthcare</a:t>
            </a:r>
            <a:endParaRPr lang="en-GB" dirty="0">
              <a:latin typeface="+mj-lt"/>
            </a:endParaRPr>
          </a:p>
          <a:p>
            <a:pPr lvl="1"/>
            <a:r>
              <a:rPr lang="en-GB" dirty="0">
                <a:latin typeface="+mj-lt"/>
              </a:rPr>
              <a:t>Industrial </a:t>
            </a:r>
            <a:r>
              <a:rPr lang="en-GB" dirty="0" smtClean="0">
                <a:latin typeface="+mj-lt"/>
              </a:rPr>
              <a:t>Automation</a:t>
            </a:r>
          </a:p>
          <a:p>
            <a:pPr lvl="1"/>
            <a:r>
              <a:rPr lang="en-GB" dirty="0">
                <a:latin typeface="+mj-lt"/>
              </a:rPr>
              <a:t>Infrastructure </a:t>
            </a:r>
            <a:r>
              <a:rPr lang="en-GB" dirty="0" smtClean="0">
                <a:latin typeface="+mj-lt"/>
              </a:rPr>
              <a:t>Monitoring</a:t>
            </a:r>
            <a:endParaRPr lang="en-GB" dirty="0">
              <a:latin typeface="+mj-lt"/>
            </a:endParaRPr>
          </a:p>
        </p:txBody>
      </p:sp>
      <p:sp>
        <p:nvSpPr>
          <p:cNvPr id="4" name="日付プレースホルダー 3"/>
          <p:cNvSpPr>
            <a:spLocks noGrp="1"/>
          </p:cNvSpPr>
          <p:nvPr>
            <p:ph type="dt" sz="half" idx="10"/>
          </p:nvPr>
        </p:nvSpPr>
        <p:spPr/>
        <p:txBody>
          <a:bodyPr/>
          <a:lstStyle/>
          <a:p>
            <a:r>
              <a:rPr lang="en-US" altLang="ja-JP" smtClean="0"/>
              <a:t>July 2014</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9</a:t>
            </a:fld>
            <a:endParaRPr lang="en-US" altLang="ja-JP" dirty="0"/>
          </a:p>
        </p:txBody>
      </p:sp>
    </p:spTree>
    <p:extLst>
      <p:ext uri="{BB962C8B-B14F-4D97-AF65-F5344CB8AC3E}">
        <p14:creationId xmlns="" xmlns:p14="http://schemas.microsoft.com/office/powerpoint/2010/main" val="3920930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9-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9-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9-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9-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9-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9-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9-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9-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9-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802-19-Submission</Template>
  <TotalTime>686</TotalTime>
  <Words>847</Words>
  <Application>Microsoft Office PowerPoint</Application>
  <PresentationFormat>画面に合わせる (4:3)</PresentationFormat>
  <Paragraphs>193</Paragraphs>
  <Slides>14</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16" baseType="lpstr">
      <vt:lpstr>802-19-Submission</vt:lpstr>
      <vt:lpstr>Document</vt:lpstr>
      <vt:lpstr>Overview of 802.15 SRU SG</vt:lpstr>
      <vt:lpstr>Abstract</vt:lpstr>
      <vt:lpstr>Contents</vt:lpstr>
      <vt:lpstr>Congestion situation in the ISM band</vt:lpstr>
      <vt:lpstr>Real environment in 2.4GHz band</vt:lpstr>
      <vt:lpstr>Hospital</vt:lpstr>
      <vt:lpstr>IG and SG SRU History</vt:lpstr>
      <vt:lpstr>PAR</vt:lpstr>
      <vt:lpstr>Use Case Examples</vt:lpstr>
      <vt:lpstr>Use case: Medical/Health-care</vt:lpstr>
      <vt:lpstr>Use case: Flexible Deployment of Industrial Wireless Network </vt:lpstr>
      <vt:lpstr>Use case: Infrastructure monitoring</vt:lpstr>
      <vt:lpstr>Timeline</vt:lpstr>
      <vt:lpstr>References</vt:lpstr>
    </vt:vector>
  </TitlesOfParts>
  <Company>ATR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802.15 SG SRU</dc:title>
  <dc:creator>Shoichi Kitazawa</dc:creator>
  <cp:lastModifiedBy>kitazawa</cp:lastModifiedBy>
  <cp:revision>32</cp:revision>
  <cp:lastPrinted>1998-02-10T13:28:06Z</cp:lastPrinted>
  <dcterms:created xsi:type="dcterms:W3CDTF">2014-07-03T08:49:00Z</dcterms:created>
  <dcterms:modified xsi:type="dcterms:W3CDTF">2014-07-17T14:23:34Z</dcterms:modified>
</cp:coreProperties>
</file>