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8" r:id="rId4"/>
    <p:sldId id="279" r:id="rId5"/>
    <p:sldId id="280" r:id="rId6"/>
    <p:sldId id="267" r:id="rId7"/>
    <p:sldId id="268" r:id="rId8"/>
    <p:sldId id="271" r:id="rId9"/>
    <p:sldId id="269" r:id="rId10"/>
    <p:sldId id="270" r:id="rId11"/>
    <p:sldId id="272" r:id="rId12"/>
    <p:sldId id="275" r:id="rId13"/>
    <p:sldId id="277" r:id="rId14"/>
    <p:sldId id="273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99" d="100"/>
          <a:sy n="99" d="100"/>
        </p:scale>
        <p:origin x="-9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2014-07-15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802.19-14/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0035r2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LTE-U Coexistence Mechanisms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2014-05-07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558949"/>
              </p:ext>
            </p:extLst>
          </p:nvPr>
        </p:nvGraphicFramePr>
        <p:xfrm>
          <a:off x="508000" y="2351088"/>
          <a:ext cx="8156575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8255000" imgH="2387600" progId="Word.Document.8">
                  <p:embed/>
                </p:oleObj>
              </mc:Choice>
              <mc:Fallback>
                <p:oleObj name="Document" r:id="rId4" imgW="82550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351088"/>
                        <a:ext cx="8156575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1: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Configuration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High interference scenario, LBT and CG effect on both LTE and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Dense deployment of 4 APs (each with 3 STAs), 3 </a:t>
            </a:r>
            <a:r>
              <a:rPr lang="en-US" dirty="0" err="1" smtClean="0"/>
              <a:t>eNBs</a:t>
            </a:r>
            <a:r>
              <a:rPr lang="en-US" dirty="0"/>
              <a:t> </a:t>
            </a:r>
            <a:r>
              <a:rPr lang="en-US" dirty="0" smtClean="0"/>
              <a:t>(each with 3 UEs)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No fading/shadow, only free space </a:t>
            </a:r>
            <a:r>
              <a:rPr lang="en-US" dirty="0" err="1" smtClean="0"/>
              <a:t>pathloss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detection threshold for LTE 20 dB higher than for other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Parameters chosen so both LBT and CG result in 50% LTE channel usage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LTE LBT throughput gain 18% over CG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LBT throughput gain 6.3% over 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404008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2 Configuration: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LBT and CG effect on </a:t>
            </a:r>
            <a:r>
              <a:rPr lang="en-US" dirty="0" err="1" smtClean="0"/>
              <a:t>WiFi</a:t>
            </a:r>
            <a:r>
              <a:rPr lang="en-US" dirty="0" smtClean="0"/>
              <a:t> performance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Modify parameters to get various duty cycles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nodes sense and defer to all LTE transmissions (higher sensitivity)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Less dense deployment than Scenario 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hidden nodes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RTS/CTS enabled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1500 byte MPDU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loads of 4 &amp; 9 Mbps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LTE: full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4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988071" cy="32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39636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Both LBT and CG methods can be tuned to work reasonably well and in most cases offer similar performance.</a:t>
            </a:r>
          </a:p>
          <a:p>
            <a:pPr>
              <a:buFont typeface="Arial"/>
              <a:buChar char="•"/>
            </a:pPr>
            <a:r>
              <a:rPr lang="en-US" dirty="0" smtClean="0"/>
              <a:t>LBT out-performs </a:t>
            </a:r>
            <a:r>
              <a:rPr lang="en-US" dirty="0"/>
              <a:t>CG in highly congested channels (note that LBT is more complex to implement)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performance advantage of LBT shown is an upper bound and may in practice be smaller than shown.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Medium </a:t>
            </a:r>
            <a:r>
              <a:rPr lang="en-US" dirty="0" err="1"/>
              <a:t>WiFi</a:t>
            </a:r>
            <a:r>
              <a:rPr lang="en-US" dirty="0"/>
              <a:t> traffic </a:t>
            </a:r>
            <a:r>
              <a:rPr lang="en-US" dirty="0" smtClean="0"/>
              <a:t>throughput is </a:t>
            </a:r>
            <a:r>
              <a:rPr lang="en-US" dirty="0"/>
              <a:t>not impacted if the LTE duty cycle is 50% or lower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9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en-US" dirty="0" smtClean="0"/>
              <a:t>[1] M</a:t>
            </a:r>
            <a:r>
              <a:rPr lang="en-US" dirty="0"/>
              <a:t>. </a:t>
            </a:r>
            <a:r>
              <a:rPr lang="en-US" dirty="0" err="1"/>
              <a:t>Beluri</a:t>
            </a:r>
            <a:r>
              <a:rPr lang="en-US" dirty="0"/>
              <a:t> et al., "Mechanisms for LTE Coexistence in TV White Space," in Proceedings of IEEE International Symposium on Dynamic Spectrum Access Networks (</a:t>
            </a:r>
            <a:r>
              <a:rPr lang="en-US" dirty="0" err="1"/>
              <a:t>DySPAN</a:t>
            </a:r>
            <a:r>
              <a:rPr lang="en-US" dirty="0"/>
              <a:t>), </a:t>
            </a:r>
            <a:r>
              <a:rPr lang="en-US" dirty="0" smtClean="0"/>
              <a:t>Bellevue, WA, </a:t>
            </a:r>
            <a:r>
              <a:rPr lang="en-US" dirty="0"/>
              <a:t>United States, 16-19 Oct. 2012</a:t>
            </a:r>
            <a:r>
              <a:rPr lang="en-US" dirty="0" smtClean="0"/>
              <a:t>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[2] </a:t>
            </a:r>
            <a:r>
              <a:rPr lang="en-US" dirty="0" smtClean="0"/>
              <a:t>3GPP </a:t>
            </a:r>
            <a:r>
              <a:rPr lang="en-US" dirty="0" err="1"/>
              <a:t>Tdoc</a:t>
            </a:r>
            <a:r>
              <a:rPr lang="en-US" dirty="0"/>
              <a:t> RP-140770 “Study on Licensed-Assisted Access using LTE</a:t>
            </a:r>
            <a:r>
              <a:rPr lang="en-US" dirty="0" smtClean="0"/>
              <a:t>”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[</a:t>
            </a:r>
            <a:r>
              <a:rPr lang="en-US" dirty="0" smtClean="0"/>
              <a:t>3] </a:t>
            </a:r>
            <a:r>
              <a:rPr lang="en-US" dirty="0"/>
              <a:t>3GPP </a:t>
            </a:r>
            <a:r>
              <a:rPr lang="en-US" dirty="0" err="1"/>
              <a:t>Tdoc</a:t>
            </a:r>
            <a:r>
              <a:rPr lang="en-US" dirty="0"/>
              <a:t> RP</a:t>
            </a:r>
            <a:r>
              <a:rPr lang="en-US" dirty="0"/>
              <a:t>-</a:t>
            </a:r>
            <a:r>
              <a:rPr lang="en-US" dirty="0" smtClean="0"/>
              <a:t>140786 “Motivation of the New SI Proposal: Study on License-Assisted Access using LTE”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[4] </a:t>
            </a:r>
            <a:r>
              <a:rPr lang="en-US" dirty="0"/>
              <a:t>3GPP </a:t>
            </a:r>
            <a:r>
              <a:rPr lang="en-US" dirty="0" err="1"/>
              <a:t>Tdoc</a:t>
            </a:r>
            <a:r>
              <a:rPr lang="en-US" dirty="0"/>
              <a:t> RWS</a:t>
            </a:r>
            <a:r>
              <a:rPr lang="en-US" dirty="0"/>
              <a:t>-</a:t>
            </a:r>
            <a:r>
              <a:rPr lang="en-US" dirty="0" smtClean="0"/>
              <a:t>140002 “LTE in </a:t>
            </a:r>
            <a:r>
              <a:rPr lang="en-US" dirty="0" err="1" smtClean="0"/>
              <a:t>Unlicesnsed</a:t>
            </a:r>
            <a:r>
              <a:rPr lang="en-US" dirty="0" smtClean="0"/>
              <a:t> Spectrum: European Regulation and Co-existence Considerations”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[5] </a:t>
            </a:r>
            <a:r>
              <a:rPr lang="en-US" dirty="0"/>
              <a:t>3GPP </a:t>
            </a:r>
            <a:r>
              <a:rPr lang="en-US" dirty="0" err="1"/>
              <a:t>Tdoc</a:t>
            </a:r>
            <a:r>
              <a:rPr lang="en-US" dirty="0"/>
              <a:t> RWS</a:t>
            </a:r>
            <a:r>
              <a:rPr lang="en-US" dirty="0"/>
              <a:t>-140008 </a:t>
            </a:r>
            <a:r>
              <a:rPr lang="en-US" dirty="0" smtClean="0"/>
              <a:t>“Extending the benefits of LTE to unlicensed spectrum”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[6] </a:t>
            </a:r>
            <a:r>
              <a:rPr lang="en-US" dirty="0"/>
              <a:t>3GPP </a:t>
            </a:r>
            <a:r>
              <a:rPr lang="en-US" dirty="0" err="1"/>
              <a:t>Tdoc</a:t>
            </a:r>
            <a:r>
              <a:rPr lang="en-US" dirty="0"/>
              <a:t> RWS</a:t>
            </a:r>
            <a:r>
              <a:rPr lang="en-US" dirty="0"/>
              <a:t>-140029 </a:t>
            </a:r>
            <a:r>
              <a:rPr lang="en-US" dirty="0" smtClean="0"/>
              <a:t>“Chairman Summary”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9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contains an overview of the current state of work in 3GPP in license exempt bands.  Included is </a:t>
            </a:r>
            <a:r>
              <a:rPr lang="en-GB" dirty="0" smtClean="0"/>
              <a:t>an overview of two potential LTE-LAA* coexistence mechanisms operating in a non-coordinated manner.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*LTE-U is now LTE-Licensed Assisted Access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LTE-LAA (LTE-U) Update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Chair’s Notes [6] indicate:</a:t>
            </a:r>
          </a:p>
          <a:p>
            <a:pP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ocus on 5 GHz band, indoor and outdoor</a:t>
            </a:r>
          </a:p>
          <a:p>
            <a:pPr>
              <a:buFont typeface="Arial"/>
              <a:buChar char="•"/>
            </a:pPr>
            <a:r>
              <a:rPr lang="en-US" dirty="0" smtClean="0"/>
              <a:t>Licensed-Assisted Dual Connectivity</a:t>
            </a:r>
          </a:p>
          <a:p>
            <a:pPr>
              <a:buFont typeface="Arial"/>
              <a:buChar char="•"/>
            </a:pPr>
            <a:r>
              <a:rPr lang="en-US" dirty="0" smtClean="0"/>
              <a:t>Stand-alone operation not currently in the works</a:t>
            </a:r>
          </a:p>
          <a:p>
            <a:pPr marL="0" indent="0"/>
            <a:r>
              <a:rPr lang="en-US" dirty="0" smtClean="0"/>
              <a:t>Nokia [4]:</a:t>
            </a:r>
          </a:p>
          <a:p>
            <a:pPr>
              <a:buFont typeface="Arial"/>
              <a:buChar char="•"/>
            </a:pPr>
            <a:r>
              <a:rPr lang="en-US" dirty="0" smtClean="0"/>
              <a:t>“LAA on unlicensed band is always combined with licensed band LTE”</a:t>
            </a:r>
          </a:p>
          <a:p>
            <a:pPr>
              <a:buFont typeface="Arial"/>
              <a:buChar char="•"/>
            </a:pPr>
            <a:r>
              <a:rPr lang="en-US" dirty="0" smtClean="0"/>
              <a:t>Shows good performance (fairness) with listen-before-talk</a:t>
            </a:r>
          </a:p>
          <a:p>
            <a:pPr marL="0" indent="0"/>
            <a:r>
              <a:rPr lang="en-US" dirty="0" smtClean="0"/>
              <a:t>Qualcomm [5]:</a:t>
            </a:r>
          </a:p>
          <a:p>
            <a:pPr>
              <a:buFont typeface="Arial"/>
              <a:buChar char="•"/>
            </a:pPr>
            <a:r>
              <a:rPr lang="en-US" dirty="0" smtClean="0"/>
              <a:t>Unlicensed as a complement to the licensed band</a:t>
            </a:r>
          </a:p>
          <a:p>
            <a:pPr>
              <a:buFont typeface="Arial"/>
              <a:buChar char="•"/>
            </a:pPr>
            <a:r>
              <a:rPr lang="en-US" dirty="0" smtClean="0"/>
              <a:t>Some performance (throughput) results using listen-before-talk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3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LTE-LAA (LTE-U) Update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Huawei [3]:</a:t>
            </a:r>
          </a:p>
          <a:p>
            <a:pPr>
              <a:buFont typeface="Arial"/>
              <a:buChar char="•"/>
            </a:pPr>
            <a:r>
              <a:rPr lang="en-US" dirty="0" smtClean="0"/>
              <a:t>Operator controlled non-residential scenarios</a:t>
            </a:r>
          </a:p>
          <a:p>
            <a:pPr>
              <a:buFont typeface="Arial"/>
              <a:buChar char="•"/>
            </a:pPr>
            <a:r>
              <a:rPr lang="en-US" dirty="0" smtClean="0"/>
              <a:t>Non stand-alone deployments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Both co-located and non-co-located</a:t>
            </a:r>
          </a:p>
          <a:p>
            <a:pPr>
              <a:buFont typeface="Arial"/>
              <a:buChar char="•"/>
            </a:pPr>
            <a:r>
              <a:rPr lang="en-US" dirty="0" smtClean="0"/>
              <a:t>Requirements: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Hotspot offloading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Unified management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Co-existence</a:t>
            </a:r>
          </a:p>
          <a:p>
            <a:pPr marL="0" indent="0"/>
            <a:r>
              <a:rPr lang="en-US" dirty="0" smtClean="0"/>
              <a:t>Ericsson [2]:</a:t>
            </a:r>
          </a:p>
          <a:p>
            <a:pPr>
              <a:buFont typeface="Arial"/>
              <a:buChar char="•"/>
            </a:pPr>
            <a:r>
              <a:rPr lang="en-US" dirty="0" smtClean="0"/>
              <a:t>Some regions require listen-before-talk</a:t>
            </a:r>
          </a:p>
          <a:p>
            <a:pPr>
              <a:buFont typeface="Arial"/>
              <a:buChar char="•"/>
            </a:pPr>
            <a:r>
              <a:rPr lang="en-US" dirty="0" smtClean="0"/>
              <a:t>Proposes timeline for the WI/SI</a:t>
            </a:r>
          </a:p>
          <a:p>
            <a:pPr marL="0" indent="0"/>
            <a:r>
              <a:rPr lang="en-US" dirty="0"/>
              <a:t>	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30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from the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No stand-alone operation (any time soon)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Carrier aggregation with the primary in licensed bands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3GPP will not require changes to 802.11 to work</a:t>
            </a:r>
          </a:p>
          <a:p>
            <a:pPr>
              <a:buFont typeface="Arial"/>
              <a:buChar char="•"/>
            </a:pPr>
            <a:r>
              <a:rPr lang="en-US" dirty="0" smtClean="0"/>
              <a:t>Likely to see LBT/CCA along with some kind of 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3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Before Talk (LBT)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22398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Channel access attempted at pre-assigned TXOP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Sense the channel on a </a:t>
            </a:r>
            <a:r>
              <a:rPr lang="en-US" dirty="0" err="1" smtClean="0"/>
              <a:t>subframe</a:t>
            </a:r>
            <a:r>
              <a:rPr lang="en-US" dirty="0" smtClean="0"/>
              <a:t> boundary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Perform multi-</a:t>
            </a:r>
            <a:r>
              <a:rPr lang="en-US" dirty="0" err="1" smtClean="0"/>
              <a:t>subframe</a:t>
            </a:r>
            <a:r>
              <a:rPr lang="en-US" dirty="0" smtClean="0"/>
              <a:t> DL if the channel is available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Do not transmit if energy (above a threshold) is detected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Channel switch if too many unsuccessful attempts are made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Leave coexistence gap following DL transmission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21088"/>
            <a:ext cx="53003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Gap (CG)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9518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LTE transmission includes gap periods to provide opportunities for other networks to operate.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Coexistence Gap is an LTE “off” period.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Following a CG, LTE begins transmission without assessing channel availability.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37112"/>
            <a:ext cx="67469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Interference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219695" cy="44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Coexistence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51980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CG may be dynamically updated to account for loads on the </a:t>
            </a:r>
            <a:r>
              <a:rPr lang="en-US" dirty="0" err="1" smtClean="0"/>
              <a:t>WiFi</a:t>
            </a:r>
            <a:r>
              <a:rPr lang="en-US" dirty="0" smtClean="0"/>
              <a:t> and LTE side.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High LTE load, few secondary </a:t>
            </a:r>
            <a:r>
              <a:rPr lang="en-US" dirty="0" err="1" smtClean="0"/>
              <a:t>WiFi</a:t>
            </a:r>
            <a:r>
              <a:rPr lang="en-US" dirty="0" smtClean="0"/>
              <a:t> users → short CG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Maximum LTE duty cycle allows for </a:t>
            </a:r>
            <a:r>
              <a:rPr lang="en-US" dirty="0" err="1" smtClean="0"/>
              <a:t>WiFi</a:t>
            </a:r>
            <a:r>
              <a:rPr lang="en-US" dirty="0" smtClean="0"/>
              <a:t> beacon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3016"/>
            <a:ext cx="486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1934</TotalTime>
  <Words>942</Words>
  <Application>Microsoft Macintosh PowerPoint</Application>
  <PresentationFormat>On-screen Show (4:3)</PresentationFormat>
  <Paragraphs>146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802-11-Submission</vt:lpstr>
      <vt:lpstr>Microsoft Word 97 - 2004 Document</vt:lpstr>
      <vt:lpstr>LTE-U Coexistence Mechanisms</vt:lpstr>
      <vt:lpstr>Abstract</vt:lpstr>
      <vt:lpstr>LTE-LAA (LTE-U) Update (1/2)</vt:lpstr>
      <vt:lpstr>LTE-LAA (LTE-U) Update (2/2)</vt:lpstr>
      <vt:lpstr>Summary from the Update</vt:lpstr>
      <vt:lpstr>Listen Before Talk (LBT)</vt:lpstr>
      <vt:lpstr>Coexistence Gap (CG)</vt:lpstr>
      <vt:lpstr>CG Interference Scenarios</vt:lpstr>
      <vt:lpstr>Dynamic Coexistence Gaps</vt:lpstr>
      <vt:lpstr>Simulations</vt:lpstr>
      <vt:lpstr>Simulations</vt:lpstr>
      <vt:lpstr>Scenario 2 Results</vt:lpstr>
      <vt:lpstr>Conclusions</vt:lpstr>
      <vt:lpstr>References</vt:lpstr>
    </vt:vector>
  </TitlesOfParts>
  <Manager/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LTE-U Coexistence Mechanisms</dc:title>
  <dc:subject/>
  <dc:creator>Ron Murias</dc:creator>
  <cp:keywords/>
  <dc:description/>
  <cp:lastModifiedBy>Ron Murias</cp:lastModifiedBy>
  <cp:revision>41</cp:revision>
  <cp:lastPrinted>1601-01-01T00:00:00Z</cp:lastPrinted>
  <dcterms:created xsi:type="dcterms:W3CDTF">2014-04-14T10:59:07Z</dcterms:created>
  <dcterms:modified xsi:type="dcterms:W3CDTF">2014-07-15T21:02:18Z</dcterms:modified>
  <cp:category/>
</cp:coreProperties>
</file>