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7" r:id="rId4"/>
    <p:sldId id="268" r:id="rId5"/>
    <p:sldId id="271" r:id="rId6"/>
    <p:sldId id="269" r:id="rId7"/>
    <p:sldId id="270" r:id="rId8"/>
    <p:sldId id="272" r:id="rId9"/>
    <p:sldId id="275" r:id="rId10"/>
    <p:sldId id="277" r:id="rId11"/>
    <p:sldId id="273" r:id="rId1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660"/>
  </p:normalViewPr>
  <p:slideViewPr>
    <p:cSldViewPr>
      <p:cViewPr varScale="1">
        <p:scale>
          <a:sx n="110" d="100"/>
          <a:sy n="110" d="100"/>
        </p:scale>
        <p:origin x="-10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2014-05-07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Ron Murias, </a:t>
            </a:r>
            <a:r>
              <a:rPr lang="en-GB" dirty="0" err="1" smtClean="0"/>
              <a:t>InterDigital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802.19-14/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0035r1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May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Ron Murias, </a:t>
            </a:r>
            <a:r>
              <a:rPr lang="en-GB" dirty="0" err="1" smtClean="0"/>
              <a:t>InterDigital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LTE-U Coexistence Mechanisms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2014-05-07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897669"/>
              </p:ext>
            </p:extLst>
          </p:nvPr>
        </p:nvGraphicFramePr>
        <p:xfrm>
          <a:off x="508000" y="2351088"/>
          <a:ext cx="8156575" cy="235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Document" r:id="rId5" imgW="8255000" imgH="2387600" progId="Word.Document.8">
                  <p:embed/>
                </p:oleObj>
              </mc:Choice>
              <mc:Fallback>
                <p:oleObj name="Document" r:id="rId5" imgW="82550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351088"/>
                        <a:ext cx="8156575" cy="2354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Both LBT and CG methods can be tuned to work reasonably well and in most cases offer similar performance.</a:t>
            </a:r>
          </a:p>
          <a:p>
            <a:pPr>
              <a:buFont typeface="Arial"/>
              <a:buChar char="•"/>
            </a:pPr>
            <a:r>
              <a:rPr lang="en-US" dirty="0" smtClean="0"/>
              <a:t>LBT out-performs </a:t>
            </a:r>
            <a:r>
              <a:rPr lang="en-US" dirty="0"/>
              <a:t>CG in highly congested channels (note that LBT is more complex to implement)</a:t>
            </a:r>
            <a:r>
              <a:rPr lang="en-US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The performance advantage of LBT shown is an upper bound and may in practice be smaller than shown.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Medium </a:t>
            </a:r>
            <a:r>
              <a:rPr lang="en-US" dirty="0" err="1"/>
              <a:t>WiFi</a:t>
            </a:r>
            <a:r>
              <a:rPr lang="en-US" dirty="0"/>
              <a:t> traffic load is not impacted if the LTE duty cycle is 50% or lower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89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M. </a:t>
            </a:r>
            <a:r>
              <a:rPr lang="en-US" dirty="0" err="1"/>
              <a:t>Beluri</a:t>
            </a:r>
            <a:r>
              <a:rPr lang="en-US" dirty="0"/>
              <a:t> et al., "Mechanisms for LTE Coexistence in TV White Space," in Proceedings of IEEE International Symposium on Dynamic Spectrum Access Networks (</a:t>
            </a:r>
            <a:r>
              <a:rPr lang="en-US" dirty="0" err="1"/>
              <a:t>DySPAN</a:t>
            </a:r>
            <a:r>
              <a:rPr lang="en-US" dirty="0"/>
              <a:t>), </a:t>
            </a:r>
            <a:r>
              <a:rPr lang="en-US" dirty="0" smtClean="0"/>
              <a:t>Bellevue, WA, </a:t>
            </a:r>
            <a:r>
              <a:rPr lang="en-US" dirty="0"/>
              <a:t>United States, 16-19 Oct. 2012.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39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is an overview of two potential LTE-U coexistence mechanisms operating in a non-coordinated manner.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Before Talk (LBT)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770813" cy="223988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Channel access attempted at pre-assigned TXOP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Sense the channel on a </a:t>
            </a:r>
            <a:r>
              <a:rPr lang="en-US" dirty="0" err="1" smtClean="0"/>
              <a:t>subframe</a:t>
            </a:r>
            <a:r>
              <a:rPr lang="en-US" dirty="0" smtClean="0"/>
              <a:t> boundary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Perform multi-</a:t>
            </a:r>
            <a:r>
              <a:rPr lang="en-US" dirty="0" err="1" smtClean="0"/>
              <a:t>subframe</a:t>
            </a:r>
            <a:r>
              <a:rPr lang="en-US" dirty="0" smtClean="0"/>
              <a:t> DL if the channel is available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Do not transmit if energy (above a threshold) is detected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Channel switch if too many unsuccessful attempts are made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Leave coexistence gap following DL transmission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221088"/>
            <a:ext cx="530038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1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Coexistence Gap (CG)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770813" cy="195185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LTE transmission includes gap periods to provide opportunities for other networks to operate.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 Coexistence Gap is an LTE “off” period.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Following a CG, LTE begins transmission without assessing channel availability.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437112"/>
            <a:ext cx="674698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9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 Interference Scenarios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72816"/>
            <a:ext cx="6219695" cy="44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3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Coexistence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770813" cy="151980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CG may be dynamically updated to account for loads on the </a:t>
            </a:r>
            <a:r>
              <a:rPr lang="en-US" dirty="0" err="1" smtClean="0"/>
              <a:t>WiFi</a:t>
            </a:r>
            <a:r>
              <a:rPr lang="en-US" dirty="0" smtClean="0"/>
              <a:t> and LTE side.</a:t>
            </a:r>
          </a:p>
          <a:p>
            <a:pPr lvl="1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.g. High LTE load, few secondary </a:t>
            </a:r>
            <a:r>
              <a:rPr lang="en-US" dirty="0" err="1" smtClean="0"/>
              <a:t>WiFi</a:t>
            </a:r>
            <a:r>
              <a:rPr lang="en-US" dirty="0" smtClean="0"/>
              <a:t> users → short CG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Maximum LTE duty cycle allows for </a:t>
            </a:r>
            <a:r>
              <a:rPr lang="en-US" dirty="0" err="1" smtClean="0"/>
              <a:t>WiFi</a:t>
            </a:r>
            <a:r>
              <a:rPr lang="en-US" dirty="0" smtClean="0"/>
              <a:t> beacon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May 2014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573016"/>
            <a:ext cx="4864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1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Scenario 1: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Configuration</a:t>
            </a:r>
            <a:endParaRPr lang="en-US" dirty="0"/>
          </a:p>
          <a:p>
            <a:pPr lvl="2">
              <a:buFont typeface="Arial"/>
              <a:buChar char="•"/>
            </a:pPr>
            <a:r>
              <a:rPr lang="en-US" dirty="0" smtClean="0"/>
              <a:t>High interference scenario, LBT and CG effect on both LTE and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3">
              <a:buFont typeface="Arial"/>
              <a:buChar char="•"/>
            </a:pPr>
            <a:r>
              <a:rPr lang="en-US" dirty="0" smtClean="0"/>
              <a:t>Dense deployment of 4 APs (each with 3 STAs), 3 </a:t>
            </a:r>
            <a:r>
              <a:rPr lang="en-US" dirty="0" err="1" smtClean="0"/>
              <a:t>eNBs</a:t>
            </a:r>
            <a:r>
              <a:rPr lang="en-US" dirty="0"/>
              <a:t> </a:t>
            </a:r>
            <a:r>
              <a:rPr lang="en-US" dirty="0" smtClean="0"/>
              <a:t>(each with 3 UEs)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No fading/shadow, only free space </a:t>
            </a:r>
            <a:r>
              <a:rPr lang="en-US" dirty="0" err="1" smtClean="0"/>
              <a:t>pathloss</a:t>
            </a:r>
            <a:endParaRPr lang="en-US" dirty="0" smtClean="0"/>
          </a:p>
          <a:p>
            <a:pPr lvl="3">
              <a:buFont typeface="Arial"/>
              <a:buChar char="•"/>
            </a:pPr>
            <a:r>
              <a:rPr lang="en-US" dirty="0" err="1" smtClean="0"/>
              <a:t>WiFi</a:t>
            </a:r>
            <a:r>
              <a:rPr lang="en-US" dirty="0" smtClean="0"/>
              <a:t> detection threshold for LTE 20 dB higher than for other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3">
              <a:buFont typeface="Arial"/>
              <a:buChar char="•"/>
            </a:pPr>
            <a:r>
              <a:rPr lang="en-US" dirty="0" smtClean="0"/>
              <a:t>Parameters chosen so both LBT and CG result in 50% LTE channel usage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Results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LTE LBT throughput gain 18% over CG</a:t>
            </a:r>
          </a:p>
          <a:p>
            <a:pPr lvl="2">
              <a:buFont typeface="Arial"/>
              <a:buChar char="•"/>
            </a:pPr>
            <a:r>
              <a:rPr lang="en-US" dirty="0" err="1" smtClean="0"/>
              <a:t>WiFi</a:t>
            </a:r>
            <a:r>
              <a:rPr lang="en-US" dirty="0" smtClean="0"/>
              <a:t> LBT throughput gain 6.3% over 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9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770813" cy="404008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Scenario 2 Configuration: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LBT and CG effect on </a:t>
            </a:r>
            <a:r>
              <a:rPr lang="en-US" dirty="0" err="1" smtClean="0"/>
              <a:t>WiFi</a:t>
            </a:r>
            <a:r>
              <a:rPr lang="en-US" dirty="0" smtClean="0"/>
              <a:t> performance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Modify parameters to get various duty cycles</a:t>
            </a:r>
          </a:p>
          <a:p>
            <a:pPr lvl="2">
              <a:buFont typeface="Arial"/>
              <a:buChar char="•"/>
            </a:pPr>
            <a:r>
              <a:rPr lang="en-US" dirty="0" err="1" smtClean="0"/>
              <a:t>WiFi</a:t>
            </a:r>
            <a:r>
              <a:rPr lang="en-US" dirty="0" smtClean="0"/>
              <a:t> nodes sense and defer to all LTE transmissions (higher sensitivity)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Less dense deployment than Scenario 1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No hidden nodes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RTS/CTS enabled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1500 byte MPDU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WiFi</a:t>
            </a:r>
            <a:r>
              <a:rPr lang="en-US" dirty="0" smtClean="0"/>
              <a:t> loads of 4 &amp; 9 Mbps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LTE: full buffer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74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Ron Murias, </a:t>
            </a:r>
            <a:r>
              <a:rPr lang="en-GB" dirty="0" err="1"/>
              <a:t>InterDigital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2014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04864"/>
            <a:ext cx="3988071" cy="3266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4864"/>
            <a:ext cx="396367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4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802-11-Submission.potx</Template>
  <TotalTime>962</TotalTime>
  <Words>579</Words>
  <Application>Microsoft Macintosh PowerPoint</Application>
  <PresentationFormat>On-screen Show (4:3)</PresentationFormat>
  <Paragraphs>92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802-11-Submission</vt:lpstr>
      <vt:lpstr>Document</vt:lpstr>
      <vt:lpstr>LTE-U Coexistence Mechanisms</vt:lpstr>
      <vt:lpstr>Abstract</vt:lpstr>
      <vt:lpstr>Listen Before Talk (LBT)</vt:lpstr>
      <vt:lpstr>Coexistence Gap (CG)</vt:lpstr>
      <vt:lpstr>CG Interference Scenarios</vt:lpstr>
      <vt:lpstr>Dynamic Coexistence Gaps</vt:lpstr>
      <vt:lpstr>Simulations</vt:lpstr>
      <vt:lpstr>Simulations</vt:lpstr>
      <vt:lpstr>Scenario 2 Results</vt:lpstr>
      <vt:lpstr>Conclusions</vt:lpstr>
      <vt:lpstr>References</vt:lpstr>
    </vt:vector>
  </TitlesOfParts>
  <Manager/>
  <Company>InterDigital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LTE-U Coexistence Mechanisms</dc:title>
  <dc:subject/>
  <dc:creator>Ron Murias</dc:creator>
  <cp:keywords/>
  <dc:description/>
  <cp:lastModifiedBy>Ron Murias</cp:lastModifiedBy>
  <cp:revision>24</cp:revision>
  <cp:lastPrinted>1601-01-01T00:00:00Z</cp:lastPrinted>
  <dcterms:created xsi:type="dcterms:W3CDTF">2014-04-14T10:59:07Z</dcterms:created>
  <dcterms:modified xsi:type="dcterms:W3CDTF">2014-05-08T00:31:21Z</dcterms:modified>
  <cp:category/>
</cp:coreProperties>
</file>