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70" r:id="rId4"/>
    <p:sldId id="272"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75" d="100"/>
          <a:sy n="75" d="100"/>
        </p:scale>
        <p:origin x="-1464" y="-150"/>
      </p:cViewPr>
      <p:guideLst>
        <p:guide orient="horz" pos="2160"/>
        <p:guide pos="2880"/>
      </p:guideLst>
    </p:cSldViewPr>
  </p:slideViewPr>
  <p:outlineViewPr>
    <p:cViewPr>
      <p:scale>
        <a:sx n="33" d="100"/>
        <a:sy n="33" d="100"/>
      </p:scale>
      <p:origin x="0" y="414"/>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September 2013</a:t>
            </a:r>
            <a:endParaRPr lang="en-US" dirty="0"/>
          </a:p>
        </p:txBody>
      </p:sp>
      <p:sp>
        <p:nvSpPr>
          <p:cNvPr id="1029" name="Rectangle 5"/>
          <p:cNvSpPr>
            <a:spLocks noGrp="1" noChangeArrowheads="1"/>
          </p:cNvSpPr>
          <p:nvPr>
            <p:ph type="ftr" sz="quarter" idx="3"/>
          </p:nvPr>
        </p:nvSpPr>
        <p:spPr bwMode="auto">
          <a:xfrm>
            <a:off x="7211829" y="6475413"/>
            <a:ext cx="133209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Stanislav</a:t>
            </a:r>
            <a:r>
              <a:rPr lang="en-US" dirty="0" smtClean="0"/>
              <a:t> </a:t>
            </a:r>
            <a:r>
              <a:rPr lang="en-US" dirty="0" err="1" smtClean="0"/>
              <a:t>Filin</a:t>
            </a:r>
            <a:r>
              <a:rPr lang="en-US" dirty="0" smtClean="0"/>
              <a:t>,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802.19-13/0126r0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79600" cy="276999"/>
          </a:xfrm>
        </p:spPr>
        <p:txBody>
          <a:bodyPr/>
          <a:lstStyle/>
          <a:p>
            <a:r>
              <a:rPr lang="en-US" dirty="0" smtClean="0"/>
              <a:t>September 2013</a:t>
            </a:r>
            <a:endParaRPr lang="en-US" dirty="0"/>
          </a:p>
        </p:txBody>
      </p:sp>
      <p:sp>
        <p:nvSpPr>
          <p:cNvPr id="8" name="Footer Placeholder 4"/>
          <p:cNvSpPr>
            <a:spLocks noGrp="1"/>
          </p:cNvSpPr>
          <p:nvPr>
            <p:ph type="ftr" sz="quarter" idx="11"/>
          </p:nvPr>
        </p:nvSpPr>
        <p:spPr>
          <a:xfrm>
            <a:off x="7211829" y="6475413"/>
            <a:ext cx="1332096" cy="184666"/>
          </a:xfrm>
        </p:spPr>
        <p:txBody>
          <a:bodyPr/>
          <a:lstStyle/>
          <a:p>
            <a:r>
              <a:rPr lang="en-US" dirty="0" err="1" smtClean="0"/>
              <a:t>Stanislav</a:t>
            </a:r>
            <a:r>
              <a:rPr lang="en-US" dirty="0" smtClean="0"/>
              <a:t> </a:t>
            </a:r>
            <a:r>
              <a:rPr lang="en-US" dirty="0" err="1" smtClean="0"/>
              <a:t>Filin</a:t>
            </a:r>
            <a:r>
              <a:rPr lang="en-US" dirty="0" smtClean="0"/>
              <a:t>, NICT</a:t>
            </a:r>
            <a:endParaRPr lang="en-US" dirty="0"/>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a:t>
            </a:r>
            <a:r>
              <a:rPr lang="en-US" dirty="0" smtClean="0"/>
              <a:t>Closing Report </a:t>
            </a:r>
            <a:r>
              <a:rPr lang="en-US" dirty="0" smtClean="0"/>
              <a:t>for </a:t>
            </a:r>
            <a:r>
              <a:rPr lang="en-US" altLang="ja-JP" dirty="0" smtClean="0"/>
              <a:t>September </a:t>
            </a:r>
            <a:r>
              <a:rPr lang="en-US" dirty="0" smtClean="0"/>
              <a:t>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2013-09-18</a:t>
            </a:r>
            <a:endParaRPr lang="en-US" sz="2000" b="0" dirty="0"/>
          </a:p>
        </p:txBody>
      </p:sp>
      <p:graphicFrame>
        <p:nvGraphicFramePr>
          <p:cNvPr id="30731" name="Object 11"/>
          <p:cNvGraphicFramePr>
            <a:graphicFrameLocks noChangeAspect="1"/>
          </p:cNvGraphicFramePr>
          <p:nvPr>
            <p:extLst>
              <p:ext uri="{D42A27DB-BD31-4B8C-83A1-F6EECF244321}">
                <p14:modId xmlns="" xmlns:p14="http://schemas.microsoft.com/office/powerpoint/2010/main" val="2284316839"/>
              </p:ext>
            </p:extLst>
          </p:nvPr>
        </p:nvGraphicFramePr>
        <p:xfrm>
          <a:off x="508000" y="2273300"/>
          <a:ext cx="8026400" cy="2895600"/>
        </p:xfrm>
        <a:graphic>
          <a:graphicData uri="http://schemas.openxmlformats.org/presentationml/2006/ole">
            <p:oleObj spid="_x0000_s30792" name="Document" r:id="rId4" imgW="8243994" imgH="2981647"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Results of the Week</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dirty="0" smtClean="0"/>
              <a:t>Comments</a:t>
            </a:r>
            <a:endParaRPr lang="fi-FI" dirty="0" smtClean="0"/>
          </a:p>
          <a:p>
            <a:pPr lvl="1"/>
            <a:r>
              <a:rPr lang="fi-FI" altLang="ko-KR" dirty="0" smtClean="0"/>
              <a:t>101 technical </a:t>
            </a:r>
            <a:r>
              <a:rPr lang="fi-FI" altLang="ko-KR" dirty="0" smtClean="0"/>
              <a:t>comments are resolved</a:t>
            </a:r>
            <a:endParaRPr lang="fi-FI" altLang="ko-KR" dirty="0" smtClean="0"/>
          </a:p>
          <a:p>
            <a:pPr lvl="1"/>
            <a:r>
              <a:rPr lang="fi-FI" altLang="ko-KR" dirty="0" smtClean="0"/>
              <a:t>1 general </a:t>
            </a:r>
            <a:r>
              <a:rPr lang="fi-FI" altLang="ko-KR" dirty="0" smtClean="0"/>
              <a:t>comment is resolved</a:t>
            </a:r>
            <a:endParaRPr lang="fi-FI" altLang="ko-KR" dirty="0" smtClean="0"/>
          </a:p>
          <a:p>
            <a:pPr lvl="1"/>
            <a:r>
              <a:rPr lang="fi-FI" altLang="ko-KR" dirty="0" smtClean="0"/>
              <a:t>28 editorial </a:t>
            </a:r>
            <a:r>
              <a:rPr lang="fi-FI" altLang="ko-KR" dirty="0" smtClean="0"/>
              <a:t>comments are resolved</a:t>
            </a:r>
          </a:p>
          <a:p>
            <a:r>
              <a:rPr lang="fi-FI" altLang="ko-KR" dirty="0" smtClean="0"/>
              <a:t>Comment resolution status is in contribution 19-13-0057r15</a:t>
            </a:r>
            <a:endParaRPr lang="fi-FI" altLang="ko-K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3</a:t>
            </a:fld>
            <a:endParaRPr lang="en-US"/>
          </a:p>
        </p:txBody>
      </p:sp>
      <p:sp>
        <p:nvSpPr>
          <p:cNvPr id="5122" name="Rectangle 2"/>
          <p:cNvSpPr>
            <a:spLocks noGrp="1" noChangeArrowheads="1"/>
          </p:cNvSpPr>
          <p:nvPr>
            <p:ph type="title"/>
          </p:nvPr>
        </p:nvSpPr>
        <p:spPr>
          <a:noFill/>
          <a:ln/>
        </p:spPr>
        <p:txBody>
          <a:bodyPr/>
          <a:lstStyle/>
          <a:p>
            <a:r>
              <a:rPr lang="fi-FI" dirty="0" smtClean="0"/>
              <a:t>Schedule before November Meeting</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dirty="0" smtClean="0"/>
              <a:t>TG1 </a:t>
            </a:r>
            <a:r>
              <a:rPr lang="fi-FI" dirty="0" smtClean="0"/>
              <a:t>technical editor will prepare draft before September 30, 2013</a:t>
            </a:r>
          </a:p>
          <a:p>
            <a:r>
              <a:rPr lang="fi-FI" dirty="0" smtClean="0"/>
              <a:t>TG1 would like to kindly ask </a:t>
            </a:r>
            <a:r>
              <a:rPr lang="en-US" dirty="0" smtClean="0"/>
              <a:t>the IEEE 802.19 WG Chair to start the next WG Letter Ballot recirculation before October 5, 2013</a:t>
            </a:r>
            <a:endParaRPr lang="fi-FI" dirty="0" smtClean="0"/>
          </a:p>
          <a:p>
            <a:r>
              <a:rPr lang="fi-FI" dirty="0" smtClean="0"/>
              <a:t>Intended teleconference schedule</a:t>
            </a:r>
            <a:endParaRPr lang="fi-FI" dirty="0" smtClean="0"/>
          </a:p>
          <a:p>
            <a:pPr lvl="1"/>
            <a:r>
              <a:rPr lang="fi-FI" altLang="ko-KR" dirty="0" smtClean="0"/>
              <a:t>October 23, 1 AM EDT (2 PM Tokyo time)</a:t>
            </a:r>
          </a:p>
          <a:p>
            <a:pPr lvl="1"/>
            <a:r>
              <a:rPr lang="fi-FI" altLang="ko-KR" dirty="0" smtClean="0"/>
              <a:t>October 30, 1 AM EDT (2 PM Tokyo time)</a:t>
            </a:r>
          </a:p>
          <a:p>
            <a:pPr lvl="1"/>
            <a:r>
              <a:rPr lang="fi-FI" altLang="ko-KR" dirty="0" smtClean="0"/>
              <a:t>November 6, 0 AM EST (2 PM Tokyo time</a:t>
            </a:r>
            <a:r>
              <a:rPr lang="fi-FI" altLang="ko-KR" dirty="0" smtClean="0"/>
              <a:t>)</a:t>
            </a:r>
            <a:endParaRPr lang="fi-FI" altLang="ko-K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79600" cy="276999"/>
          </a:xfrm>
        </p:spPr>
        <p:txBody>
          <a:bodyPr/>
          <a:lstStyle/>
          <a:p>
            <a:r>
              <a:rPr lang="en-US" altLang="ko-KR" dirty="0" smtClean="0"/>
              <a:t>September 2013</a:t>
            </a:r>
            <a:endParaRPr lang="en-US" altLang="ko-KR" dirty="0"/>
          </a:p>
        </p:txBody>
      </p:sp>
      <p:sp>
        <p:nvSpPr>
          <p:cNvPr id="5" name="Footer Placeholder 4"/>
          <p:cNvSpPr>
            <a:spLocks noGrp="1"/>
          </p:cNvSpPr>
          <p:nvPr>
            <p:ph type="ftr" sz="quarter" idx="11"/>
          </p:nvPr>
        </p:nvSpPr>
        <p:spPr>
          <a:xfrm>
            <a:off x="7211829" y="6475413"/>
            <a:ext cx="1332096" cy="184666"/>
          </a:xfrm>
        </p:spPr>
        <p:txBody>
          <a:bodyPr/>
          <a:lstStyle/>
          <a:p>
            <a:r>
              <a:rPr lang="en-US" altLang="ko-KR" dirty="0" err="1" smtClean="0"/>
              <a:t>Stanislav</a:t>
            </a:r>
            <a:r>
              <a:rPr lang="en-US" altLang="ko-KR" dirty="0" smtClean="0"/>
              <a:t> </a:t>
            </a:r>
            <a:r>
              <a:rPr lang="en-US" altLang="ko-KR" dirty="0" err="1" smtClean="0"/>
              <a:t>Filin</a:t>
            </a:r>
            <a:r>
              <a:rPr lang="en-US" altLang="ko-KR" dirty="0" smtClean="0"/>
              <a:t>, NICT</a:t>
            </a:r>
            <a:endParaRPr lang="en-US" altLang="ko-KR" dirty="0"/>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4</a:t>
            </a:fld>
            <a:endParaRPr lang="en-US"/>
          </a:p>
        </p:txBody>
      </p:sp>
      <p:sp>
        <p:nvSpPr>
          <p:cNvPr id="5122" name="Rectangle 2"/>
          <p:cNvSpPr>
            <a:spLocks noGrp="1" noChangeArrowheads="1"/>
          </p:cNvSpPr>
          <p:nvPr>
            <p:ph type="title"/>
          </p:nvPr>
        </p:nvSpPr>
        <p:spPr>
          <a:noFill/>
          <a:ln/>
        </p:spPr>
        <p:txBody>
          <a:bodyPr/>
          <a:lstStyle/>
          <a:p>
            <a:r>
              <a:rPr lang="fi-FI" dirty="0" smtClean="0"/>
              <a:t>Intended Timeline</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en-US" dirty="0" smtClean="0"/>
              <a:t>2012 October: Second WG Letter Ballot</a:t>
            </a:r>
          </a:p>
          <a:p>
            <a:r>
              <a:rPr lang="en-US" dirty="0" smtClean="0"/>
              <a:t>2013 April: 1st Recirculation</a:t>
            </a:r>
          </a:p>
          <a:p>
            <a:r>
              <a:rPr lang="en-US" dirty="0" smtClean="0"/>
              <a:t>2013 August: 2nd Recirculation</a:t>
            </a:r>
          </a:p>
          <a:p>
            <a:r>
              <a:rPr lang="en-US" dirty="0" smtClean="0">
                <a:solidFill>
                  <a:srgbClr val="00B050"/>
                </a:solidFill>
              </a:rPr>
              <a:t>2013 October: 3rd Recirculation</a:t>
            </a:r>
          </a:p>
          <a:p>
            <a:r>
              <a:rPr lang="en-US" dirty="0" smtClean="0"/>
              <a:t>November 2013: Sponsor Ballot</a:t>
            </a:r>
          </a:p>
          <a:p>
            <a:r>
              <a:rPr lang="en-US" dirty="0" smtClean="0"/>
              <a:t>2014 March: 1st Recirculation</a:t>
            </a:r>
          </a:p>
          <a:p>
            <a:r>
              <a:rPr lang="en-US" dirty="0" smtClean="0"/>
              <a:t>2014 July: Final WG and IEEE 802 EC Approval</a:t>
            </a:r>
          </a:p>
          <a:p>
            <a:r>
              <a:rPr lang="en-US" dirty="0" smtClean="0"/>
              <a:t>2014 September: </a:t>
            </a:r>
            <a:r>
              <a:rPr lang="en-US" dirty="0" err="1" smtClean="0"/>
              <a:t>RevCom</a:t>
            </a:r>
            <a:r>
              <a:rPr lang="en-US" dirty="0" smtClean="0"/>
              <a:t>/Standards Board Approval</a:t>
            </a:r>
          </a:p>
          <a:p>
            <a:r>
              <a:rPr lang="en-US" dirty="0" smtClean="0"/>
              <a:t>2014 October: Publication</a:t>
            </a:r>
            <a:endParaRPr lang="fi-FI"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1350</TotalTime>
  <Words>316</Words>
  <Application>Microsoft Office PowerPoint</Application>
  <PresentationFormat>On-screen Show (4:3)</PresentationFormat>
  <Paragraphs>55</Paragraphs>
  <Slides>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802-19-Submission</vt:lpstr>
      <vt:lpstr>Document</vt:lpstr>
      <vt:lpstr>TG1 Closing Report for September 2013</vt:lpstr>
      <vt:lpstr>Results of the Week</vt:lpstr>
      <vt:lpstr>Schedule before November Meeting</vt:lpstr>
      <vt:lpstr>Intended Timeline</vt:lpstr>
    </vt:vector>
  </TitlesOfParts>
  <Company>Nokia Oyj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March 2013</dc:title>
  <dc:creator>Mika Kasslin</dc:creator>
  <cp:lastModifiedBy>NICT</cp:lastModifiedBy>
  <cp:revision>69</cp:revision>
  <cp:lastPrinted>1998-02-10T13:28:06Z</cp:lastPrinted>
  <dcterms:created xsi:type="dcterms:W3CDTF">2012-09-17T11:39:56Z</dcterms:created>
  <dcterms:modified xsi:type="dcterms:W3CDTF">2013-09-18T06:01:42Z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