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0" r:id="rId4"/>
    <p:sldId id="276" r:id="rId5"/>
    <p:sldId id="274" r:id="rId6"/>
    <p:sldId id="271" r:id="rId7"/>
    <p:sldId id="272" r:id="rId8"/>
    <p:sldId id="27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930"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980"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802.19-13/0054r0</a:t>
            </a:r>
            <a:endParaRPr lang="en-US" dirty="0"/>
          </a:p>
        </p:txBody>
      </p:sp>
      <p:sp>
        <p:nvSpPr>
          <p:cNvPr id="5" name="Rectangle 3"/>
          <p:cNvSpPr>
            <a:spLocks noGrp="1" noChangeArrowheads="1"/>
          </p:cNvSpPr>
          <p:nvPr>
            <p:ph type="dt" idx="1"/>
          </p:nvPr>
        </p:nvSpPr>
        <p:spPr>
          <a:ln/>
        </p:spPr>
        <p:txBody>
          <a:bodyPr/>
          <a:lstStyle/>
          <a:p>
            <a:r>
              <a:rPr lang="en-US" dirty="0" smtClean="0"/>
              <a:t>March 2013</a:t>
            </a:r>
            <a:endParaRPr lang="en-US" dirty="0"/>
          </a:p>
        </p:txBody>
      </p:sp>
      <p:sp>
        <p:nvSpPr>
          <p:cNvPr id="6" name="Rectangle 6"/>
          <p:cNvSpPr>
            <a:spLocks noGrp="1" noChangeArrowheads="1"/>
          </p:cNvSpPr>
          <p:nvPr>
            <p:ph type="ftr" sz="quarter" idx="4"/>
          </p:nvPr>
        </p:nvSpPr>
        <p:spPr>
          <a:xfrm>
            <a:off x="4540877" y="8985250"/>
            <a:ext cx="1740861" cy="184666"/>
          </a:xfrm>
          <a:ln/>
        </p:spPr>
        <p:txBody>
          <a:bodyPr/>
          <a:lstStyle/>
          <a:p>
            <a:pPr lvl="4"/>
            <a:r>
              <a:rPr lang="en-US" dirty="0" smtClean="0"/>
              <a:t>Mika Kasslin, Nokia</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DFE0DF0F-6153-4E68-8071-402F5984E75F}"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802.19-13/0054r0</a:t>
            </a:r>
            <a:endParaRPr lang="en-US" dirty="0"/>
          </a:p>
        </p:txBody>
      </p:sp>
      <p:sp>
        <p:nvSpPr>
          <p:cNvPr id="5" name="Rectangle 3"/>
          <p:cNvSpPr>
            <a:spLocks noGrp="1" noChangeArrowheads="1"/>
          </p:cNvSpPr>
          <p:nvPr>
            <p:ph type="dt" idx="1"/>
          </p:nvPr>
        </p:nvSpPr>
        <p:spPr>
          <a:ln/>
        </p:spPr>
        <p:txBody>
          <a:bodyPr/>
          <a:lstStyle/>
          <a:p>
            <a:r>
              <a:rPr lang="en-US" dirty="0" smtClean="0"/>
              <a:t>March 2013</a:t>
            </a:r>
            <a:endParaRPr lang="en-US" dirty="0"/>
          </a:p>
        </p:txBody>
      </p:sp>
      <p:sp>
        <p:nvSpPr>
          <p:cNvPr id="6" name="Rectangle 6"/>
          <p:cNvSpPr>
            <a:spLocks noGrp="1" noChangeArrowheads="1"/>
          </p:cNvSpPr>
          <p:nvPr>
            <p:ph type="ftr" sz="quarter" idx="4"/>
          </p:nvPr>
        </p:nvSpPr>
        <p:spPr>
          <a:xfrm>
            <a:off x="4540877" y="8985250"/>
            <a:ext cx="1740861" cy="184666"/>
          </a:xfrm>
          <a:ln/>
        </p:spPr>
        <p:txBody>
          <a:bodyPr/>
          <a:lstStyle/>
          <a:p>
            <a:pPr lvl="4"/>
            <a:r>
              <a:rPr lang="en-US" dirty="0" smtClean="0"/>
              <a:t>Mika Kasslin, Nokia</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49D8FE9F-B393-4B84-9E22-0E069EA9687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a:t>
            </a:r>
            <a:r>
              <a:rPr lang="en-US" dirty="0" err="1" smtClean="0"/>
              <a:t>Kasslin</a:t>
            </a:r>
            <a:r>
              <a:rPr lang="en-US" dirty="0" smtClean="0"/>
              <a:t>,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Mika </a:t>
            </a:r>
            <a:r>
              <a:rPr lang="en-US" dirty="0" err="1" smtClean="0"/>
              <a:t>Kasslin</a:t>
            </a:r>
            <a:r>
              <a:rPr lang="en-US" dirty="0" smtClean="0"/>
              <a:t>,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July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smtClean="0"/>
              <a:t>Mika </a:t>
            </a:r>
            <a:r>
              <a:rPr lang="en-US" dirty="0" err="1" smtClean="0"/>
              <a:t>Kasslin</a:t>
            </a:r>
            <a:r>
              <a:rPr lang="en-US" dirty="0" smtClean="0"/>
              <a:t>, Nokia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77435F88-93D2-4460-BA27-F6C4E5C88314}" type="slidenum">
              <a:rPr lang="en-US"/>
              <a:pPr/>
              <a:t>‹#›</a:t>
            </a:fld>
            <a:endParaRPr lang="en-US" dirty="0"/>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802.19-13/0095r0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42566" cy="276999"/>
          </a:xfrm>
        </p:spPr>
        <p:txBody>
          <a:bodyPr/>
          <a:lstStyle/>
          <a:p>
            <a:r>
              <a:rPr lang="en-US" dirty="0" smtClean="0"/>
              <a:t>July 2013</a:t>
            </a:r>
            <a:endParaRPr lang="en-US" dirty="0"/>
          </a:p>
        </p:txBody>
      </p:sp>
      <p:sp>
        <p:nvSpPr>
          <p:cNvPr id="8" name="Footer Placeholder 4"/>
          <p:cNvSpPr>
            <a:spLocks noGrp="1"/>
          </p:cNvSpPr>
          <p:nvPr>
            <p:ph type="ftr" sz="quarter" idx="11"/>
          </p:nvPr>
        </p:nvSpPr>
        <p:spPr>
          <a:xfrm>
            <a:off x="7179770" y="6475413"/>
            <a:ext cx="1364155" cy="184666"/>
          </a:xfrm>
        </p:spPr>
        <p:txBody>
          <a:bodyPr/>
          <a:lstStyle/>
          <a:p>
            <a:r>
              <a:rPr lang="en-US" dirty="0" smtClean="0"/>
              <a:t>Hyunduk Kang, ETRI</a:t>
            </a:r>
            <a:endParaRPr lang="en-US" dirty="0"/>
          </a:p>
        </p:txBody>
      </p:sp>
      <p:sp>
        <p:nvSpPr>
          <p:cNvPr id="9" name="Slide Number Placeholder 5"/>
          <p:cNvSpPr>
            <a:spLocks noGrp="1"/>
          </p:cNvSpPr>
          <p:nvPr>
            <p:ph type="sldNum" sz="quarter" idx="12"/>
          </p:nvPr>
        </p:nvSpPr>
        <p:spPr/>
        <p:txBody>
          <a:bodyPr/>
          <a:lstStyle/>
          <a:p>
            <a:r>
              <a:rPr lang="en-US" dirty="0"/>
              <a:t>Slide </a:t>
            </a:r>
            <a:fld id="{0AAD07E4-6C99-449E-9280-2457FA0AD1B0}" type="slidenum">
              <a:rPr lang="en-US"/>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TG1 Closing Report for July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dirty="0"/>
              <a:t>Notice:</a:t>
            </a:r>
            <a:r>
              <a:rPr lang="en-US" sz="900" dirty="0"/>
              <a:t> </a:t>
            </a:r>
            <a:r>
              <a:rPr lang="en-US" sz="80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2013-07-18</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개체 1"/>
          <p:cNvGraphicFramePr>
            <a:graphicFrameLocks noChangeAspect="1"/>
          </p:cNvGraphicFramePr>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87" name="Document" r:id="rId5" imgW="8269999" imgH="2983548" progId="Word.Document.8">
                  <p:embed/>
                </p:oleObj>
              </mc:Choice>
              <mc:Fallback>
                <p:oleObj name="Document" r:id="rId5" imgW="8269999" imgH="2983548" progId="Word.Document.8">
                  <p:embed/>
                  <p:pic>
                    <p:nvPicPr>
                      <p:cNvPr id="0" name="개체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a:t>Slide </a:t>
            </a:r>
            <a:fld id="{1E919F3D-DA19-4E16-94DE-647C62365D7C}" type="slidenum">
              <a:rPr lang="en-US"/>
              <a:pPr/>
              <a:t>2</a:t>
            </a:fld>
            <a:endParaRPr lang="en-US" dirty="0"/>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is TG1 closing report from July 2013 plenary meeting in </a:t>
            </a:r>
            <a:r>
              <a:rPr lang="fi-FI" altLang="ko-KR" dirty="0" smtClean="0"/>
              <a:t>Geneva</a:t>
            </a:r>
            <a:r>
              <a:rPr lang="en-US" dirty="0" smtClean="0"/>
              <a:t>, Switzerland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(1/2)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The TG focused on comment resolutions with remaining 18 technical </a:t>
            </a:r>
            <a:r>
              <a:rPr lang="fi-FI" altLang="ko-KR" dirty="0" smtClean="0"/>
              <a:t>comments</a:t>
            </a:r>
            <a:endParaRPr lang="fi-FI" dirty="0" smtClean="0"/>
          </a:p>
          <a:p>
            <a:endParaRPr lang="fi-FI" dirty="0" smtClean="0"/>
          </a:p>
          <a:p>
            <a:r>
              <a:rPr lang="fi-FI" dirty="0" smtClean="0"/>
              <a:t>The TG heard several contributions related to the comments and were accepted as comment resolutions</a:t>
            </a:r>
          </a:p>
          <a:p>
            <a:pPr lvl="1"/>
            <a:r>
              <a:rPr lang="fi-FI" dirty="0" smtClean="0"/>
              <a:t>All technical comments were closed</a:t>
            </a:r>
          </a:p>
          <a:p>
            <a:endParaRPr lang="fi-FI" altLang="ko-KR" dirty="0" smtClean="0"/>
          </a:p>
          <a:p>
            <a:r>
              <a:rPr lang="fi-FI" altLang="ko-KR" dirty="0" smtClean="0"/>
              <a:t>Approved </a:t>
            </a:r>
            <a:r>
              <a:rPr lang="fi-FI" altLang="ko-KR" dirty="0"/>
              <a:t>comment resolutions available in </a:t>
            </a:r>
            <a:r>
              <a:rPr lang="fi-FI" altLang="ko-KR" dirty="0" smtClean="0"/>
              <a:t>19-13/0057r9</a:t>
            </a:r>
          </a:p>
        </p:txBody>
      </p:sp>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3</a:t>
            </a:fld>
            <a:endParaRPr lang="en-US" dirty="0"/>
          </a:p>
        </p:txBody>
      </p:sp>
    </p:spTree>
    <p:extLst>
      <p:ext uri="{BB962C8B-B14F-4D97-AF65-F5344CB8AC3E}">
        <p14:creationId xmlns:p14="http://schemas.microsoft.com/office/powerpoint/2010/main" val="1146432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(2/2)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TG1 updated 802.19.1 project status (19-13/0080r1)</a:t>
            </a:r>
          </a:p>
          <a:p>
            <a:endParaRPr lang="fi-FI" dirty="0"/>
          </a:p>
          <a:p>
            <a:r>
              <a:rPr lang="fi-FI" dirty="0" smtClean="0"/>
              <a:t>TG1 </a:t>
            </a:r>
            <a:r>
              <a:rPr lang="fi-FI" dirty="0"/>
              <a:t>responded comments from 802.11 </a:t>
            </a:r>
            <a:r>
              <a:rPr lang="fi-FI" dirty="0" smtClean="0"/>
              <a:t>WG on </a:t>
            </a:r>
            <a:r>
              <a:rPr lang="fi-FI" dirty="0"/>
              <a:t>802.19.1 PAR </a:t>
            </a:r>
            <a:r>
              <a:rPr lang="fi-FI" dirty="0" smtClean="0"/>
              <a:t>extension</a:t>
            </a:r>
          </a:p>
          <a:p>
            <a:endParaRPr lang="fi-FI" dirty="0" smtClean="0">
              <a:solidFill>
                <a:srgbClr val="FF0000"/>
              </a:solidFill>
            </a:endParaRPr>
          </a:p>
          <a:p>
            <a:r>
              <a:rPr lang="fi-FI" dirty="0" smtClean="0"/>
              <a:t>Agenda </a:t>
            </a:r>
            <a:r>
              <a:rPr lang="fi-FI" altLang="ko-KR" dirty="0"/>
              <a:t>available in </a:t>
            </a:r>
            <a:r>
              <a:rPr lang="fi-FI" altLang="ko-KR" dirty="0" smtClean="0"/>
              <a:t>19-13/0082r4</a:t>
            </a:r>
            <a:endParaRPr lang="fi-FI" altLang="ko-KR" dirty="0"/>
          </a:p>
          <a:p>
            <a:endParaRPr lang="fi-FI" dirty="0"/>
          </a:p>
          <a:p>
            <a:r>
              <a:rPr lang="fi-FI" dirty="0" smtClean="0"/>
              <a:t>Draft meeting minutes available in 19-13/0094r0</a:t>
            </a:r>
          </a:p>
          <a:p>
            <a:endParaRPr lang="en-US" dirty="0"/>
          </a:p>
        </p:txBody>
      </p:sp>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4</a:t>
            </a:fld>
            <a:endParaRPr lang="en-US" dirty="0"/>
          </a:p>
        </p:txBody>
      </p:sp>
    </p:spTree>
    <p:extLst>
      <p:ext uri="{BB962C8B-B14F-4D97-AF65-F5344CB8AC3E}">
        <p14:creationId xmlns:p14="http://schemas.microsoft.com/office/powerpoint/2010/main" val="2899628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What’s Next?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The TG requested </a:t>
            </a:r>
            <a:r>
              <a:rPr lang="en-US" dirty="0"/>
              <a:t>the TG editor to prepare by July 18, 2013, a new 802.19.1 draft which builds upon the DF3.04 and incorporates the changes approved by the TG1 during the July 2013 plenary </a:t>
            </a:r>
            <a:r>
              <a:rPr lang="en-US" dirty="0" smtClean="0"/>
              <a:t>meeting</a:t>
            </a:r>
          </a:p>
          <a:p>
            <a:pPr marL="457200" indent="-457200">
              <a:buFont typeface="+mj-lt"/>
              <a:buAutoNum type="arabicPeriod"/>
            </a:pPr>
            <a:endParaRPr lang="en-US" dirty="0">
              <a:solidFill>
                <a:srgbClr val="FF0000"/>
              </a:solidFill>
            </a:endParaRPr>
          </a:p>
          <a:p>
            <a:pPr marL="457200" indent="-457200">
              <a:buFont typeface="+mj-lt"/>
              <a:buAutoNum type="arabicPeriod"/>
            </a:pPr>
            <a:r>
              <a:rPr lang="fi-FI" dirty="0" smtClean="0"/>
              <a:t>The TG </a:t>
            </a:r>
            <a:r>
              <a:rPr lang="en-US" dirty="0"/>
              <a:t>Kindly ask the 802.19 WG chair to start 15-days WG 2nd Recirculation Letter Ballot on the new 802.19.1 </a:t>
            </a:r>
            <a:r>
              <a:rPr lang="en-US" dirty="0" smtClean="0"/>
              <a:t>draft</a:t>
            </a:r>
            <a:endParaRPr lang="en-US" dirty="0"/>
          </a:p>
        </p:txBody>
      </p:sp>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5</a:t>
            </a:fld>
            <a:endParaRPr lang="en-US" dirty="0"/>
          </a:p>
        </p:txBody>
      </p:sp>
    </p:spTree>
    <p:extLst>
      <p:ext uri="{BB962C8B-B14F-4D97-AF65-F5344CB8AC3E}">
        <p14:creationId xmlns:p14="http://schemas.microsoft.com/office/powerpoint/2010/main" val="3253380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solidFill>
                  <a:schemeClr val="tx1"/>
                </a:solidFill>
              </a:rPr>
              <a:t>Teleconferences</a:t>
            </a:r>
            <a:endParaRPr lang="en-US" dirty="0">
              <a:solidFill>
                <a:schemeClr val="tx1"/>
              </a:solidFill>
            </a:endParaRP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2118429624"/>
              </p:ext>
            </p:extLst>
          </p:nvPr>
        </p:nvGraphicFramePr>
        <p:xfrm>
          <a:off x="539550" y="1589882"/>
          <a:ext cx="8352930" cy="2703214"/>
        </p:xfrm>
        <a:graphic>
          <a:graphicData uri="http://schemas.openxmlformats.org/drawingml/2006/table">
            <a:tbl>
              <a:tblPr/>
              <a:tblGrid>
                <a:gridCol w="1670586"/>
                <a:gridCol w="1670586"/>
                <a:gridCol w="1670586"/>
                <a:gridCol w="1670586"/>
                <a:gridCol w="1670586"/>
              </a:tblGrid>
              <a:tr h="220006">
                <a:tc>
                  <a:txBody>
                    <a:bodyPr/>
                    <a:lstStyle/>
                    <a:p>
                      <a:r>
                        <a:rPr lang="en-US" sz="1600" b="1" dirty="0">
                          <a:effectLst/>
                        </a:rPr>
                        <a:t>Day</a:t>
                      </a:r>
                    </a:p>
                  </a:txBody>
                  <a:tcPr marL="16975" marR="16975" marT="16975" marB="16975" anchor="ctr">
                    <a:lnL>
                      <a:noFill/>
                    </a:lnL>
                    <a:lnR>
                      <a:noFill/>
                    </a:lnR>
                    <a:lnT>
                      <a:noFill/>
                    </a:lnT>
                    <a:lnB>
                      <a:noFill/>
                    </a:lnB>
                    <a:solidFill>
                      <a:srgbClr val="FFFFFF"/>
                    </a:solidFill>
                  </a:tcPr>
                </a:tc>
                <a:tc>
                  <a:txBody>
                    <a:bodyPr/>
                    <a:lstStyle/>
                    <a:p>
                      <a:r>
                        <a:rPr lang="en-US" sz="1600" b="1" dirty="0">
                          <a:effectLst/>
                        </a:rPr>
                        <a:t>Date</a:t>
                      </a:r>
                    </a:p>
                  </a:txBody>
                  <a:tcPr marL="16975" marR="16975" marT="16975" marB="16975" anchor="ctr">
                    <a:lnL>
                      <a:noFill/>
                    </a:lnL>
                    <a:lnR>
                      <a:noFill/>
                    </a:lnR>
                    <a:lnT>
                      <a:noFill/>
                    </a:lnT>
                    <a:lnB>
                      <a:noFill/>
                    </a:lnB>
                    <a:solidFill>
                      <a:srgbClr val="FFFFFF"/>
                    </a:solidFill>
                  </a:tcPr>
                </a:tc>
                <a:tc>
                  <a:txBody>
                    <a:bodyPr/>
                    <a:lstStyle/>
                    <a:p>
                      <a:r>
                        <a:rPr lang="en-US" sz="1600" b="1" dirty="0">
                          <a:effectLst/>
                        </a:rPr>
                        <a:t>Start Time</a:t>
                      </a:r>
                    </a:p>
                  </a:txBody>
                  <a:tcPr marL="16975" marR="16975" marT="16975" marB="16975" anchor="ctr">
                    <a:lnL>
                      <a:noFill/>
                    </a:lnL>
                    <a:lnR>
                      <a:noFill/>
                    </a:lnR>
                    <a:lnT>
                      <a:noFill/>
                    </a:lnT>
                    <a:lnB>
                      <a:noFill/>
                    </a:lnB>
                    <a:solidFill>
                      <a:srgbClr val="FFFFFF"/>
                    </a:solidFill>
                  </a:tcPr>
                </a:tc>
                <a:tc>
                  <a:txBody>
                    <a:bodyPr/>
                    <a:lstStyle/>
                    <a:p>
                      <a:r>
                        <a:rPr lang="en-US" sz="1600" b="1" dirty="0">
                          <a:effectLst/>
                        </a:rPr>
                        <a:t>End Time</a:t>
                      </a:r>
                    </a:p>
                  </a:txBody>
                  <a:tcPr marL="16975" marR="16975" marT="16975" marB="16975" anchor="ctr">
                    <a:lnL>
                      <a:noFill/>
                    </a:lnL>
                    <a:lnR>
                      <a:noFill/>
                    </a:lnR>
                    <a:lnT>
                      <a:noFill/>
                    </a:lnT>
                    <a:lnB>
                      <a:noFill/>
                    </a:lnB>
                    <a:solidFill>
                      <a:srgbClr val="FFFFFF"/>
                    </a:solidFill>
                  </a:tcPr>
                </a:tc>
                <a:tc>
                  <a:txBody>
                    <a:bodyPr/>
                    <a:lstStyle/>
                    <a:p>
                      <a:r>
                        <a:rPr lang="en-US" sz="1600" b="1" dirty="0">
                          <a:effectLst/>
                        </a:rPr>
                        <a:t>Call Host</a:t>
                      </a:r>
                    </a:p>
                  </a:txBody>
                  <a:tcPr marL="16975" marR="16975" marT="16975" marB="16975" anchor="ctr">
                    <a:lnL>
                      <a:noFill/>
                    </a:lnL>
                    <a:lnR>
                      <a:noFill/>
                    </a:lnR>
                    <a:lnT>
                      <a:noFill/>
                    </a:lnT>
                    <a:lnB>
                      <a:noFill/>
                    </a:lnB>
                    <a:solidFill>
                      <a:srgbClr val="FFFFFF"/>
                    </a:solidFill>
                  </a:tcPr>
                </a:tc>
              </a:tr>
              <a:tr h="606356">
                <a:tc>
                  <a:txBody>
                    <a:bodyPr/>
                    <a:lstStyle/>
                    <a:p>
                      <a:r>
                        <a:rPr lang="en-US" sz="1600" dirty="0"/>
                        <a:t>Wednesday</a:t>
                      </a:r>
                    </a:p>
                  </a:txBody>
                  <a:tcPr marL="16975" marR="16975" marT="16975" marB="16975" anchor="ctr">
                    <a:lnL>
                      <a:noFill/>
                    </a:lnL>
                    <a:lnR>
                      <a:noFill/>
                    </a:lnR>
                    <a:lnT>
                      <a:noFill/>
                    </a:lnT>
                    <a:lnB>
                      <a:noFill/>
                    </a:lnB>
                    <a:solidFill>
                      <a:srgbClr val="FFFFFF"/>
                    </a:solidFill>
                  </a:tcPr>
                </a:tc>
                <a:tc>
                  <a:txBody>
                    <a:bodyPr/>
                    <a:lstStyle/>
                    <a:p>
                      <a:r>
                        <a:rPr lang="en-US" sz="1600" dirty="0" smtClean="0"/>
                        <a:t>August 21</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dirty="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a:t>
                      </a:r>
                      <a:r>
                        <a:rPr lang="en-US" sz="1600" dirty="0" smtClean="0"/>
                        <a:t>Eastern Daylight Time</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dirty="0" smtClean="0"/>
                        <a:t>S.Filin</a:t>
                      </a:r>
                      <a:endParaRPr lang="en-US" sz="1600" dirty="0"/>
                    </a:p>
                  </a:txBody>
                  <a:tcPr marL="16975" marR="16975" marT="16975" marB="16975" anchor="ctr">
                    <a:lnL>
                      <a:noFill/>
                    </a:lnL>
                    <a:lnR>
                      <a:noFill/>
                    </a:lnR>
                    <a:lnT>
                      <a:noFill/>
                    </a:lnT>
                    <a:lnB>
                      <a:noFill/>
                    </a:lnB>
                    <a:solidFill>
                      <a:srgbClr val="FFFFFF"/>
                    </a:solidFill>
                  </a:tcPr>
                </a:tc>
              </a:tr>
              <a:tr h="606356">
                <a:tc>
                  <a:txBody>
                    <a:bodyPr/>
                    <a:lstStyle/>
                    <a:p>
                      <a:r>
                        <a:rPr lang="en-US" sz="1600" dirty="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August 28</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dirty="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a:t>
                      </a:r>
                      <a:r>
                        <a:rPr lang="en-US" altLang="ko-KR" sz="1600" dirty="0" smtClean="0"/>
                        <a:t>Daylight </a:t>
                      </a:r>
                      <a:r>
                        <a:rPr lang="en-US" sz="1600" dirty="0" smtClean="0"/>
                        <a:t>Time</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altLang="ko-KR" sz="1600" dirty="0" smtClean="0"/>
                        <a:t>S.Filin</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dirty="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September</a:t>
                      </a:r>
                      <a:r>
                        <a:rPr lang="en-US" altLang="ko-KR" sz="1600" baseline="0" dirty="0" smtClean="0"/>
                        <a:t> 4</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dirty="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a:t>
                      </a:r>
                      <a:r>
                        <a:rPr lang="en-US" altLang="ko-KR" sz="1600" dirty="0" smtClean="0"/>
                        <a:t>Daylight </a:t>
                      </a:r>
                      <a:r>
                        <a:rPr lang="en-US" sz="1600" dirty="0" smtClean="0"/>
                        <a:t>Time</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altLang="ko-KR" sz="1600" dirty="0" smtClean="0"/>
                        <a:t>S.Filin</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dirty="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September</a:t>
                      </a:r>
                      <a:r>
                        <a:rPr lang="en-US" altLang="ko-KR" sz="1600" baseline="0" dirty="0" smtClean="0"/>
                        <a:t> 11</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dirty="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a:t>
                      </a:r>
                      <a:r>
                        <a:rPr lang="en-US" altLang="ko-KR" sz="1600" dirty="0" smtClean="0"/>
                        <a:t>Daylight </a:t>
                      </a:r>
                      <a:r>
                        <a:rPr lang="en-US" sz="1600" dirty="0" smtClean="0"/>
                        <a:t>Time</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altLang="ko-KR" sz="1600" dirty="0" smtClean="0"/>
                        <a:t>S.Filin</a:t>
                      </a:r>
                      <a:endParaRPr lang="en-US" altLang="ko-KR" sz="1600" dirty="0"/>
                    </a:p>
                  </a:txBody>
                  <a:tcPr marL="16975" marR="16975" marT="16975" marB="16975" anchor="ctr">
                    <a:lnL>
                      <a:noFill/>
                    </a:lnL>
                    <a:lnR>
                      <a:noFill/>
                    </a:lnR>
                    <a:lnT>
                      <a:noFill/>
                    </a:lnT>
                    <a:lnB>
                      <a:noFill/>
                    </a:lnB>
                    <a:solidFill>
                      <a:srgbClr val="FFFFFF"/>
                    </a:solidFill>
                  </a:tcPr>
                </a:tc>
              </a:tr>
            </a:tbl>
          </a:graphicData>
        </a:graphic>
      </p:graphicFrame>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6</a:t>
            </a:fld>
            <a:endParaRPr lang="en-US" dirty="0"/>
          </a:p>
        </p:txBody>
      </p:sp>
    </p:spTree>
    <p:extLst>
      <p:ext uri="{BB962C8B-B14F-4D97-AF65-F5344CB8AC3E}">
        <p14:creationId xmlns:p14="http://schemas.microsoft.com/office/powerpoint/2010/main" val="3102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September 2013 Interim Objectives</a:t>
            </a:r>
            <a:endParaRPr lang="en-US" dirty="0"/>
          </a:p>
        </p:txBody>
      </p:sp>
      <p:sp>
        <p:nvSpPr>
          <p:cNvPr id="3" name="Content Placeholder 2"/>
          <p:cNvSpPr>
            <a:spLocks noGrp="1"/>
          </p:cNvSpPr>
          <p:nvPr>
            <p:ph idx="1"/>
          </p:nvPr>
        </p:nvSpPr>
        <p:spPr/>
        <p:txBody>
          <a:bodyPr/>
          <a:lstStyle/>
          <a:p>
            <a:r>
              <a:rPr lang="fi-FI" dirty="0" smtClean="0"/>
              <a:t>Resolve all comments from the third Working Group 2nd</a:t>
            </a:r>
            <a:r>
              <a:rPr lang="fi-FI" altLang="ko-KR" dirty="0" smtClean="0"/>
              <a:t> Recirculation </a:t>
            </a:r>
            <a:r>
              <a:rPr lang="fi-FI" dirty="0" smtClean="0"/>
              <a:t>Letter Ballot</a:t>
            </a:r>
          </a:p>
          <a:p>
            <a:pPr marL="0" indent="0">
              <a:buNone/>
            </a:pPr>
            <a:endParaRPr lang="fi-FI" dirty="0" smtClean="0"/>
          </a:p>
          <a:p>
            <a:r>
              <a:rPr lang="fi-FI" dirty="0" smtClean="0"/>
              <a:t>Decide on whether the 802.19.1 draft is ready for the sponsor ballot</a:t>
            </a:r>
          </a:p>
        </p:txBody>
      </p:sp>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a:t>Hyunduk Kang, ETRI</a:t>
            </a:r>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7</a:t>
            </a:fld>
            <a:endParaRPr lang="en-US" dirty="0"/>
          </a:p>
        </p:txBody>
      </p:sp>
    </p:spTree>
    <p:extLst>
      <p:ext uri="{BB962C8B-B14F-4D97-AF65-F5344CB8AC3E}">
        <p14:creationId xmlns:p14="http://schemas.microsoft.com/office/powerpoint/2010/main" val="379571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Targeted TG1 Timeline</a:t>
            </a:r>
            <a:endParaRPr lang="en-US" dirty="0"/>
          </a:p>
        </p:txBody>
      </p:sp>
      <p:sp>
        <p:nvSpPr>
          <p:cNvPr id="3" name="Content Placeholder 2"/>
          <p:cNvSpPr>
            <a:spLocks noGrp="1"/>
          </p:cNvSpPr>
          <p:nvPr>
            <p:ph idx="1"/>
          </p:nvPr>
        </p:nvSpPr>
        <p:spPr/>
        <p:txBody>
          <a:bodyPr/>
          <a:lstStyle/>
          <a:p>
            <a:r>
              <a:rPr lang="en-GB" altLang="ko-KR" dirty="0"/>
              <a:t>Second Working Group Letter Ballot: October 2012</a:t>
            </a:r>
          </a:p>
          <a:p>
            <a:r>
              <a:rPr lang="en-GB" altLang="ko-KR" dirty="0"/>
              <a:t>1</a:t>
            </a:r>
            <a:r>
              <a:rPr lang="en-GB" altLang="ko-KR" baseline="30000" dirty="0"/>
              <a:t>st</a:t>
            </a:r>
            <a:r>
              <a:rPr lang="en-GB" altLang="ko-KR" dirty="0"/>
              <a:t> Recirculation Letter Ballot: April 2013</a:t>
            </a:r>
          </a:p>
          <a:p>
            <a:r>
              <a:rPr lang="en-GB" altLang="ko-KR" dirty="0"/>
              <a:t>2</a:t>
            </a:r>
            <a:r>
              <a:rPr lang="en-GB" altLang="ko-KR" baseline="30000" dirty="0"/>
              <a:t>nd</a:t>
            </a:r>
            <a:r>
              <a:rPr lang="en-GB" altLang="ko-KR" dirty="0"/>
              <a:t> Recirculation Letter Ballot: August 2013</a:t>
            </a:r>
          </a:p>
          <a:p>
            <a:r>
              <a:rPr lang="en-GB" altLang="ko-KR" dirty="0"/>
              <a:t>Form Sponsor Ballot Pool: August 2013</a:t>
            </a:r>
          </a:p>
          <a:p>
            <a:r>
              <a:rPr lang="en-GB" altLang="ko-KR" dirty="0"/>
              <a:t>3</a:t>
            </a:r>
            <a:r>
              <a:rPr lang="en-GB" altLang="ko-KR" baseline="30000" dirty="0"/>
              <a:t>rd</a:t>
            </a:r>
            <a:r>
              <a:rPr lang="en-GB" altLang="ko-KR" dirty="0"/>
              <a:t> Recirculation Letter Ballot: October 2013</a:t>
            </a:r>
          </a:p>
          <a:p>
            <a:r>
              <a:rPr lang="en-GB" altLang="ko-KR" dirty="0"/>
              <a:t>Initial Sponsor Ballot: November 2013</a:t>
            </a:r>
          </a:p>
          <a:p>
            <a:r>
              <a:rPr lang="en-GB" altLang="ko-KR" dirty="0"/>
              <a:t>Recirculation Sponsor Ballot: March 2014</a:t>
            </a:r>
          </a:p>
          <a:p>
            <a:r>
              <a:rPr lang="en-GB" altLang="ko-KR" dirty="0"/>
              <a:t>Final WG/EC Approval: July 2014</a:t>
            </a:r>
          </a:p>
          <a:p>
            <a:r>
              <a:rPr lang="en-GB" altLang="ko-KR" dirty="0"/>
              <a:t>RevCom/Standards Board Approval: 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altLang="ko-KR" dirty="0"/>
              <a:t>July 2013</a:t>
            </a:r>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smtClean="0"/>
              <a:t>Hyunduk Kang, ETRI</a:t>
            </a:r>
            <a:endParaRPr lang="en-US" altLang="ko-KR" dirty="0"/>
          </a:p>
        </p:txBody>
      </p:sp>
      <p:sp>
        <p:nvSpPr>
          <p:cNvPr id="6" name="Slide Number Placeholder 5"/>
          <p:cNvSpPr>
            <a:spLocks noGrp="1"/>
          </p:cNvSpPr>
          <p:nvPr>
            <p:ph type="sldNum" sz="quarter" idx="12"/>
          </p:nvPr>
        </p:nvSpPr>
        <p:spPr/>
        <p:txBody>
          <a:bodyPr/>
          <a:lstStyle/>
          <a:p>
            <a:r>
              <a:rPr lang="en-US" dirty="0" smtClean="0"/>
              <a:t>Slide </a:t>
            </a:r>
            <a:fld id="{370B5380-D70D-45F7-9E74-EE1505487BD1}" type="slidenum">
              <a:rPr lang="en-US" smtClean="0"/>
              <a:pPr/>
              <a:t>8</a:t>
            </a:fld>
            <a:endParaRPr lang="en-US" dirty="0"/>
          </a:p>
        </p:txBody>
      </p:sp>
    </p:spTree>
    <p:extLst>
      <p:ext uri="{BB962C8B-B14F-4D97-AF65-F5344CB8AC3E}">
        <p14:creationId xmlns:p14="http://schemas.microsoft.com/office/powerpoint/2010/main" val="2340264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1086</TotalTime>
  <Words>460</Words>
  <Application>Microsoft Office PowerPoint</Application>
  <PresentationFormat>화면 슬라이드 쇼(4:3)</PresentationFormat>
  <Paragraphs>97</Paragraphs>
  <Slides>8</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802-19-Submission</vt:lpstr>
      <vt:lpstr>Document</vt:lpstr>
      <vt:lpstr>TG1 Closing Report for July 2013</vt:lpstr>
      <vt:lpstr>Abstract</vt:lpstr>
      <vt:lpstr>Agenda and Results (1/2)</vt:lpstr>
      <vt:lpstr>Agenda and Results (2/2)</vt:lpstr>
      <vt:lpstr>What’s Next?</vt:lpstr>
      <vt:lpstr>Teleconferences</vt:lpstr>
      <vt:lpstr>September 2013 Interim Objectives</vt:lpstr>
      <vt:lpstr>Targeted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Closing Report</dc:title>
  <dc:creator>Mika Kasslin</dc:creator>
  <cp:lastModifiedBy>user</cp:lastModifiedBy>
  <cp:revision>49</cp:revision>
  <cp:lastPrinted>1998-02-10T13:28:06Z</cp:lastPrinted>
  <dcterms:created xsi:type="dcterms:W3CDTF">2012-11-15T17:56:32Z</dcterms:created>
  <dcterms:modified xsi:type="dcterms:W3CDTF">2013-07-18T14:55:59Z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b7aa0b7f-2631-45fa-be37-5b416b6c6d48</vt:lpwstr>
  </property>
  <property fmtid="{D5CDD505-2E9C-101B-9397-08002B2CF9AE}" pid="3" name="NokiaConfidentiality">
    <vt:lpwstr>Public</vt:lpwstr>
  </property>
</Properties>
</file>