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57" r:id="rId3"/>
    <p:sldId id="270" r:id="rId4"/>
    <p:sldId id="273"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p:scale>
          <a:sx n="75" d="100"/>
          <a:sy n="75" d="100"/>
        </p:scale>
        <p:origin x="-534" y="-108"/>
      </p:cViewPr>
      <p:guideLst>
        <p:guide orient="horz" pos="2160"/>
        <p:guide pos="2880"/>
      </p:guideLst>
    </p:cSldViewPr>
  </p:slideViewPr>
  <p:outlineViewPr>
    <p:cViewPr>
      <p:scale>
        <a:sx n="33" d="100"/>
        <a:sy n="33" d="100"/>
      </p:scale>
      <p:origin x="0" y="414"/>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July 2013</a:t>
            </a:r>
            <a:endParaRPr lang="en-US" dirty="0"/>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err="1" smtClean="0"/>
              <a:t>Hyunduk</a:t>
            </a:r>
            <a:r>
              <a:rPr lang="en-US" dirty="0" smtClean="0"/>
              <a:t> Kang,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802.19-13/0083r0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42566" cy="276999"/>
          </a:xfrm>
        </p:spPr>
        <p:txBody>
          <a:bodyPr/>
          <a:lstStyle/>
          <a:p>
            <a:r>
              <a:rPr lang="en-US" dirty="0" smtClean="0"/>
              <a:t>July 2013</a:t>
            </a:r>
            <a:endParaRPr lang="en-US" dirty="0"/>
          </a:p>
        </p:txBody>
      </p:sp>
      <p:sp>
        <p:nvSpPr>
          <p:cNvPr id="8" name="Footer Placeholder 4"/>
          <p:cNvSpPr>
            <a:spLocks noGrp="1"/>
          </p:cNvSpPr>
          <p:nvPr>
            <p:ph type="ftr" sz="quarter" idx="11"/>
          </p:nvPr>
        </p:nvSpPr>
        <p:spPr>
          <a:xfrm>
            <a:off x="7179769" y="6475413"/>
            <a:ext cx="1364156" cy="184666"/>
          </a:xfrm>
        </p:spPr>
        <p:txBody>
          <a:bodyPr/>
          <a:lstStyle/>
          <a:p>
            <a:r>
              <a:rPr lang="en-US" dirty="0" err="1" smtClean="0"/>
              <a:t>Hyunduk</a:t>
            </a:r>
            <a:r>
              <a:rPr lang="en-US" dirty="0" smtClean="0"/>
              <a:t> Kang, ETRI</a:t>
            </a:r>
            <a:endParaRPr lang="en-US" dirty="0"/>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Opening Report for July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2013-07-14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284316839"/>
              </p:ext>
            </p:extLst>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30792" name="Document" r:id="rId4" imgW="8269999" imgH="2983548" progId="Word.Document.8">
                  <p:embed/>
                </p:oleObj>
              </mc:Choice>
              <mc:Fallback>
                <p:oleObj name="Document" r:id="rId4" imgW="8269999" imgH="2983548" progId="Word.Document.8">
                  <p:embed/>
                  <p:pic>
                    <p:nvPicPr>
                      <p:cNvPr id="0" name="Object 11"/>
                      <p:cNvPicPr>
                        <a:picLocks noChangeAspect="1" noChangeArrowheads="1"/>
                      </p:cNvPicPr>
                      <p:nvPr/>
                    </p:nvPicPr>
                    <p:blipFill>
                      <a:blip r:embed="rId5"/>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altLang="ko-KR" dirty="0" smtClean="0"/>
              <a:t>July 2013</a:t>
            </a:r>
            <a:endParaRPr lang="en-US" altLang="ko-KR"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Current Status</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fi-FI" sz="2000" dirty="0" smtClean="0"/>
              <a:t>A WG LB 1st re-circulation on DF3.03 </a:t>
            </a:r>
            <a:r>
              <a:rPr lang="fi-FI" sz="2000" dirty="0" smtClean="0"/>
              <a:t>was done </a:t>
            </a:r>
            <a:r>
              <a:rPr lang="fi-FI" sz="2000" dirty="0" smtClean="0"/>
              <a:t>on April</a:t>
            </a:r>
            <a:endParaRPr lang="fi-FI" sz="2000" dirty="0" smtClean="0"/>
          </a:p>
          <a:p>
            <a:pPr lvl="1"/>
            <a:r>
              <a:rPr lang="fi-FI" sz="1800" dirty="0" smtClean="0"/>
              <a:t>The TG1 had 82 comments to resolve</a:t>
            </a:r>
          </a:p>
          <a:p>
            <a:pPr lvl="2"/>
            <a:r>
              <a:rPr lang="fi-FI" sz="1600" dirty="0" smtClean="0"/>
              <a:t>General comments: 1</a:t>
            </a:r>
          </a:p>
          <a:p>
            <a:pPr lvl="2"/>
            <a:r>
              <a:rPr lang="fi-FI" sz="1600" dirty="0" smtClean="0"/>
              <a:t>Editorial comments: 20</a:t>
            </a:r>
          </a:p>
          <a:p>
            <a:pPr lvl="2"/>
            <a:r>
              <a:rPr lang="fi-FI" sz="1600" dirty="0" smtClean="0"/>
              <a:t>Technical comments: 61</a:t>
            </a:r>
          </a:p>
          <a:p>
            <a:r>
              <a:rPr lang="fi-FI" sz="2000" dirty="0" smtClean="0"/>
              <a:t>During the May meeting, we closed</a:t>
            </a:r>
          </a:p>
          <a:p>
            <a:pPr lvl="1"/>
            <a:r>
              <a:rPr lang="fi-FI" altLang="ko-KR" sz="1800" dirty="0" smtClean="0"/>
              <a:t>43 </a:t>
            </a:r>
            <a:r>
              <a:rPr lang="fi-FI" altLang="ko-KR" sz="1800" dirty="0"/>
              <a:t>technical, 1 general, and 20 editorial </a:t>
            </a:r>
            <a:r>
              <a:rPr lang="fi-FI" altLang="ko-KR" sz="1800" dirty="0" smtClean="0"/>
              <a:t>comments</a:t>
            </a:r>
          </a:p>
          <a:p>
            <a:pPr lvl="1"/>
            <a:r>
              <a:rPr lang="fi-FI" altLang="ko-KR" sz="1800" dirty="0"/>
              <a:t>comment resolutions available in </a:t>
            </a:r>
            <a:r>
              <a:rPr lang="fi-FI" altLang="ko-KR" sz="1800" dirty="0" smtClean="0"/>
              <a:t>19-12/0057r4</a:t>
            </a:r>
          </a:p>
          <a:p>
            <a:r>
              <a:rPr lang="fi-FI" altLang="ko-KR" sz="2000" dirty="0" smtClean="0"/>
              <a:t>The TG1 has 18 </a:t>
            </a:r>
            <a:r>
              <a:rPr lang="fi-FI" altLang="ko-KR" sz="2000" dirty="0"/>
              <a:t>technical </a:t>
            </a:r>
            <a:r>
              <a:rPr lang="fi-FI" altLang="ko-KR" sz="2000" dirty="0" smtClean="0"/>
              <a:t>comments to close</a:t>
            </a:r>
            <a:endParaRPr lang="fi-FI" altLang="ko-KR" sz="2200" dirty="0" smtClean="0"/>
          </a:p>
          <a:p>
            <a:endParaRPr lang="fi-FI"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This week</a:t>
            </a:r>
            <a:endParaRPr lang="en-US" dirty="0"/>
          </a:p>
        </p:txBody>
      </p:sp>
      <p:sp>
        <p:nvSpPr>
          <p:cNvPr id="3" name="Content Placeholder 2"/>
          <p:cNvSpPr>
            <a:spLocks noGrp="1"/>
          </p:cNvSpPr>
          <p:nvPr>
            <p:ph idx="1"/>
          </p:nvPr>
        </p:nvSpPr>
        <p:spPr/>
        <p:txBody>
          <a:bodyPr/>
          <a:lstStyle/>
          <a:p>
            <a:r>
              <a:rPr lang="fi-FI" dirty="0" smtClean="0"/>
              <a:t>This week is dedicated to comment resolutions</a:t>
            </a:r>
          </a:p>
          <a:p>
            <a:pPr lvl="1"/>
            <a:r>
              <a:rPr lang="fi-FI" dirty="0" smtClean="0"/>
              <a:t>Comments and resolutions are available in file 19-12/0057r5</a:t>
            </a:r>
          </a:p>
          <a:p>
            <a:pPr lvl="1"/>
            <a:r>
              <a:rPr lang="fi-FI" dirty="0" smtClean="0"/>
              <a:t>The TG1 needs to address and resolve each comment </a:t>
            </a:r>
          </a:p>
          <a:p>
            <a:r>
              <a:rPr lang="fi-FI" dirty="0" smtClean="0"/>
              <a:t>TG1 agenda can be found in 19-13/0082r0</a:t>
            </a:r>
          </a:p>
          <a:p>
            <a:r>
              <a:rPr lang="fi-FI" dirty="0" smtClean="0"/>
              <a:t>Let’s start comment review and discussion per topic and based on contributions</a:t>
            </a:r>
          </a:p>
          <a:p>
            <a:r>
              <a:rPr lang="fi-FI" dirty="0" smtClean="0"/>
              <a:t>Let’s try to close all remaining comments we </a:t>
            </a:r>
            <a:r>
              <a:rPr lang="fi-FI" dirty="0" smtClean="0"/>
              <a:t>have</a:t>
            </a:r>
          </a:p>
        </p:txBody>
      </p:sp>
      <p:sp>
        <p:nvSpPr>
          <p:cNvPr id="4" name="Date Placeholder 3"/>
          <p:cNvSpPr>
            <a:spLocks noGrp="1"/>
          </p:cNvSpPr>
          <p:nvPr>
            <p:ph type="dt" sz="half" idx="10"/>
          </p:nvPr>
        </p:nvSpPr>
        <p:spPr>
          <a:xfrm>
            <a:off x="696913" y="332601"/>
            <a:ext cx="942566" cy="276999"/>
          </a:xfrm>
        </p:spPr>
        <p:txBody>
          <a:bodyPr/>
          <a:lstStyle/>
          <a:p>
            <a:r>
              <a:rPr lang="en-US" altLang="ko-KR" dirty="0" smtClean="0"/>
              <a:t>July 2013</a:t>
            </a:r>
            <a:endParaRPr lang="en-US" altLang="ko-KR"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609315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Tentative TG1 Timeline</a:t>
            </a:r>
            <a:endParaRPr lang="en-US" dirty="0"/>
          </a:p>
        </p:txBody>
      </p:sp>
      <p:sp>
        <p:nvSpPr>
          <p:cNvPr id="3" name="Content Placeholder 2"/>
          <p:cNvSpPr>
            <a:spLocks noGrp="1"/>
          </p:cNvSpPr>
          <p:nvPr>
            <p:ph idx="1"/>
          </p:nvPr>
        </p:nvSpPr>
        <p:spPr/>
        <p:txBody>
          <a:bodyPr/>
          <a:lstStyle/>
          <a:p>
            <a:r>
              <a:rPr lang="en-GB" dirty="0" smtClean="0"/>
              <a:t>Second </a:t>
            </a:r>
            <a:r>
              <a:rPr lang="en-GB" dirty="0"/>
              <a:t>Working Group Letter Ballot: </a:t>
            </a:r>
            <a:r>
              <a:rPr lang="en-GB" dirty="0" smtClean="0"/>
              <a:t>October </a:t>
            </a:r>
            <a:r>
              <a:rPr lang="en-GB" dirty="0"/>
              <a:t>2012</a:t>
            </a:r>
          </a:p>
          <a:p>
            <a:r>
              <a:rPr lang="en-GB" dirty="0" smtClean="0"/>
              <a:t>1</a:t>
            </a:r>
            <a:r>
              <a:rPr lang="en-GB" baseline="30000" dirty="0" smtClean="0"/>
              <a:t>st</a:t>
            </a:r>
            <a:r>
              <a:rPr lang="en-GB" dirty="0" smtClean="0"/>
              <a:t> Recirculation </a:t>
            </a:r>
            <a:r>
              <a:rPr lang="en-GB" dirty="0"/>
              <a:t>Letter Ballot: </a:t>
            </a:r>
            <a:r>
              <a:rPr lang="en-GB" dirty="0" smtClean="0"/>
              <a:t>April 2013</a:t>
            </a:r>
          </a:p>
          <a:p>
            <a:r>
              <a:rPr lang="en-GB" dirty="0" smtClean="0"/>
              <a:t>2</a:t>
            </a:r>
            <a:r>
              <a:rPr lang="en-GB" baseline="30000" dirty="0" smtClean="0"/>
              <a:t>nd</a:t>
            </a:r>
            <a:r>
              <a:rPr lang="en-GB" dirty="0" smtClean="0"/>
              <a:t> Recirculation Letter Ballot: August 2013</a:t>
            </a:r>
            <a:endParaRPr lang="en-GB" dirty="0"/>
          </a:p>
          <a:p>
            <a:r>
              <a:rPr lang="en-GB" dirty="0"/>
              <a:t>Form Sponsor Ballot Pool: </a:t>
            </a:r>
            <a:r>
              <a:rPr lang="en-GB" dirty="0" smtClean="0"/>
              <a:t>August 2013</a:t>
            </a:r>
            <a:endParaRPr lang="en-GB" b="0" dirty="0"/>
          </a:p>
          <a:p>
            <a:r>
              <a:rPr lang="en-GB" dirty="0"/>
              <a:t>Initial Sponsor Ballot: </a:t>
            </a:r>
            <a:r>
              <a:rPr lang="en-GB" dirty="0" smtClean="0"/>
              <a:t>November 2013</a:t>
            </a:r>
            <a:endParaRPr lang="en-GB" dirty="0"/>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a:xfrm>
            <a:off x="696913" y="332601"/>
            <a:ext cx="942566" cy="276999"/>
          </a:xfrm>
        </p:spPr>
        <p:txBody>
          <a:bodyPr/>
          <a:lstStyle/>
          <a:p>
            <a:r>
              <a:rPr lang="en-US" altLang="ko-KR" dirty="0" smtClean="0"/>
              <a:t>July 2013</a:t>
            </a:r>
            <a:endParaRPr lang="en-US" altLang="ko-KR"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4</a:t>
            </a:fld>
            <a:endParaRPr lang="en-US"/>
          </a:p>
        </p:txBody>
      </p:sp>
    </p:spTree>
    <p:extLst>
      <p:ext uri="{BB962C8B-B14F-4D97-AF65-F5344CB8AC3E}">
        <p14:creationId xmlns:p14="http://schemas.microsoft.com/office/powerpoint/2010/main" val="4046268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1317</TotalTime>
  <Words>305</Words>
  <Application>Microsoft Office PowerPoint</Application>
  <PresentationFormat>화면 슬라이드 쇼(4:3)</PresentationFormat>
  <Paragraphs>50</Paragraphs>
  <Slides>4</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802-19-Submission</vt:lpstr>
      <vt:lpstr>Document</vt:lpstr>
      <vt:lpstr>TG1 Opening Report for July 2013</vt:lpstr>
      <vt:lpstr>Current Status</vt:lpstr>
      <vt:lpstr>This week</vt:lpstr>
      <vt:lpstr>Tentative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March 2013</dc:title>
  <dc:creator>Mika Kasslin</dc:creator>
  <cp:lastModifiedBy>user</cp:lastModifiedBy>
  <cp:revision>61</cp:revision>
  <cp:lastPrinted>1998-02-10T13:28:06Z</cp:lastPrinted>
  <dcterms:created xsi:type="dcterms:W3CDTF">2012-09-17T11:39:56Z</dcterms:created>
  <dcterms:modified xsi:type="dcterms:W3CDTF">2013-07-15T13:32:57Z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