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257" r:id="rId3"/>
    <p:sldId id="270" r:id="rId4"/>
    <p:sldId id="276" r:id="rId5"/>
    <p:sldId id="274" r:id="rId6"/>
    <p:sldId id="271" r:id="rId7"/>
    <p:sldId id="272" r:id="rId8"/>
    <p:sldId id="273"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22" d="100"/>
          <a:sy n="122" d="100"/>
        </p:scale>
        <p:origin x="-1032" y="-96"/>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802.19-13/0054r0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Mika Kasslin, Nokia</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020C465-1ACF-4EC9-B824-3EC345A60EF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1602780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802.19-13/0054r0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Mika Kasslin, Nokia</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0341E9A2-5145-4739-BAA7-C8CC718161E3}"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6546953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802.19-13/0054r0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DFE0DF0F-6153-4E68-8071-402F5984E75F}"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802.19-13/0054r0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49D8FE9F-B393-4B84-9E22-0E069EA9687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53F40B-B8D0-4219-BF70-FFF868E2B009}"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1984641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F55A2C7-9F28-42D9-95FE-008AC741F843}" type="slidenum">
              <a:rPr lang="en-US"/>
              <a:pPr/>
              <a:t>‹#›</a:t>
            </a:fld>
            <a:endParaRPr lang="en-US"/>
          </a:p>
        </p:txBody>
      </p:sp>
    </p:spTree>
    <p:extLst>
      <p:ext uri="{BB962C8B-B14F-4D97-AF65-F5344CB8AC3E}">
        <p14:creationId xmlns:p14="http://schemas.microsoft.com/office/powerpoint/2010/main" val="3642312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5A741ED-6049-4A33-9550-142C6540156E}" type="slidenum">
              <a:rPr lang="en-US"/>
              <a:pPr/>
              <a:t>‹#›</a:t>
            </a:fld>
            <a:endParaRPr lang="en-US"/>
          </a:p>
        </p:txBody>
      </p:sp>
    </p:spTree>
    <p:extLst>
      <p:ext uri="{BB962C8B-B14F-4D97-AF65-F5344CB8AC3E}">
        <p14:creationId xmlns:p14="http://schemas.microsoft.com/office/powerpoint/2010/main" val="4134001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70B5380-D70D-45F7-9E74-EE1505487BD1}" type="slidenum">
              <a:rPr lang="en-US"/>
              <a:pPr/>
              <a:t>‹#›</a:t>
            </a:fld>
            <a:endParaRPr lang="en-US"/>
          </a:p>
        </p:txBody>
      </p:sp>
    </p:spTree>
    <p:extLst>
      <p:ext uri="{BB962C8B-B14F-4D97-AF65-F5344CB8AC3E}">
        <p14:creationId xmlns:p14="http://schemas.microsoft.com/office/powerpoint/2010/main" val="1038711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3162D6C-7D43-42A9-B8D5-B09640809424}" type="slidenum">
              <a:rPr lang="en-US"/>
              <a:pPr/>
              <a:t>‹#›</a:t>
            </a:fld>
            <a:endParaRPr lang="en-US"/>
          </a:p>
        </p:txBody>
      </p:sp>
    </p:spTree>
    <p:extLst>
      <p:ext uri="{BB962C8B-B14F-4D97-AF65-F5344CB8AC3E}">
        <p14:creationId xmlns:p14="http://schemas.microsoft.com/office/powerpoint/2010/main" val="2693812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5BE5185-3833-4BB2-A446-FE25E68A87E7}" type="slidenum">
              <a:rPr lang="en-US"/>
              <a:pPr/>
              <a:t>‹#›</a:t>
            </a:fld>
            <a:endParaRPr lang="en-US"/>
          </a:p>
        </p:txBody>
      </p:sp>
    </p:spTree>
    <p:extLst>
      <p:ext uri="{BB962C8B-B14F-4D97-AF65-F5344CB8AC3E}">
        <p14:creationId xmlns:p14="http://schemas.microsoft.com/office/powerpoint/2010/main" val="780836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2013</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CC1685C9-279C-40C1-91DD-4651325F7137}" type="slidenum">
              <a:rPr lang="en-US"/>
              <a:pPr/>
              <a:t>‹#›</a:t>
            </a:fld>
            <a:endParaRPr lang="en-US"/>
          </a:p>
        </p:txBody>
      </p:sp>
    </p:spTree>
    <p:extLst>
      <p:ext uri="{BB962C8B-B14F-4D97-AF65-F5344CB8AC3E}">
        <p14:creationId xmlns:p14="http://schemas.microsoft.com/office/powerpoint/2010/main" val="3090040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2013</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2A891AA7-C345-4254-B5C8-79712BB82411}" type="slidenum">
              <a:rPr lang="en-US"/>
              <a:pPr/>
              <a:t>‹#›</a:t>
            </a:fld>
            <a:endParaRPr lang="en-US"/>
          </a:p>
        </p:txBody>
      </p:sp>
    </p:spTree>
    <p:extLst>
      <p:ext uri="{BB962C8B-B14F-4D97-AF65-F5344CB8AC3E}">
        <p14:creationId xmlns:p14="http://schemas.microsoft.com/office/powerpoint/2010/main" val="1986392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2013</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FE3B4D1A-5E12-434F-8668-292C703F1CD0}" type="slidenum">
              <a:rPr lang="en-US"/>
              <a:pPr/>
              <a:t>‹#›</a:t>
            </a:fld>
            <a:endParaRPr lang="en-US"/>
          </a:p>
        </p:txBody>
      </p:sp>
    </p:spTree>
    <p:extLst>
      <p:ext uri="{BB962C8B-B14F-4D97-AF65-F5344CB8AC3E}">
        <p14:creationId xmlns:p14="http://schemas.microsoft.com/office/powerpoint/2010/main" val="1379703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0084BB4-662C-4BD4-8620-0E45495D686D}" type="slidenum">
              <a:rPr lang="en-US"/>
              <a:pPr/>
              <a:t>‹#›</a:t>
            </a:fld>
            <a:endParaRPr lang="en-US"/>
          </a:p>
        </p:txBody>
      </p:sp>
    </p:spTree>
    <p:extLst>
      <p:ext uri="{BB962C8B-B14F-4D97-AF65-F5344CB8AC3E}">
        <p14:creationId xmlns:p14="http://schemas.microsoft.com/office/powerpoint/2010/main" val="4261804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5DCD0B8-81D5-4ABA-8881-830A09D8E38B}" type="slidenum">
              <a:rPr lang="en-US"/>
              <a:pPr/>
              <a:t>‹#›</a:t>
            </a:fld>
            <a:endParaRPr lang="en-US"/>
          </a:p>
        </p:txBody>
      </p:sp>
    </p:spTree>
    <p:extLst>
      <p:ext uri="{BB962C8B-B14F-4D97-AF65-F5344CB8AC3E}">
        <p14:creationId xmlns:p14="http://schemas.microsoft.com/office/powerpoint/2010/main" val="673605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77435F88-93D2-4460-BA27-F6C4E5C88314}"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802.19-13/0077r0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March 2013</a:t>
            </a:r>
            <a:endParaRPr lang="en-US"/>
          </a:p>
        </p:txBody>
      </p:sp>
      <p:sp>
        <p:nvSpPr>
          <p:cNvPr id="8" name="Footer Placeholder 4"/>
          <p:cNvSpPr>
            <a:spLocks noGrp="1"/>
          </p:cNvSpPr>
          <p:nvPr>
            <p:ph type="ftr" sz="quarter" idx="11"/>
          </p:nvPr>
        </p:nvSpPr>
        <p:spPr>
          <a:xfrm>
            <a:off x="7179770" y="6475413"/>
            <a:ext cx="1364155" cy="184666"/>
          </a:xfrm>
        </p:spPr>
        <p:txBody>
          <a:bodyPr/>
          <a:lstStyle/>
          <a:p>
            <a:r>
              <a:rPr lang="en-US" dirty="0" err="1" smtClean="0"/>
              <a:t>Hyunduk</a:t>
            </a:r>
            <a:r>
              <a:rPr lang="en-US" dirty="0" smtClean="0"/>
              <a:t> Kang, ETRI</a:t>
            </a:r>
            <a:endParaRPr lang="en-US" dirty="0"/>
          </a:p>
        </p:txBody>
      </p:sp>
      <p:sp>
        <p:nvSpPr>
          <p:cNvPr id="9" name="Slide Number Placeholder 5"/>
          <p:cNvSpPr>
            <a:spLocks noGrp="1"/>
          </p:cNvSpPr>
          <p:nvPr>
            <p:ph type="sldNum" sz="quarter" idx="12"/>
          </p:nvPr>
        </p:nvSpPr>
        <p:spPr/>
        <p:txBody>
          <a:bodyPr/>
          <a:lstStyle/>
          <a:p>
            <a:r>
              <a:rPr lang="en-US"/>
              <a:t>Slide </a:t>
            </a:r>
            <a:fld id="{0AAD07E4-6C99-449E-9280-2457FA0AD1B0}"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TG1 Closing Report for May 2013</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2013-05-16</a:t>
            </a:r>
            <a:endParaRPr lang="en-US" sz="2000" b="0" dirty="0"/>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2" name="개체 1"/>
          <p:cNvGraphicFramePr>
            <a:graphicFrameLocks noChangeAspect="1"/>
          </p:cNvGraphicFramePr>
          <p:nvPr/>
        </p:nvGraphicFramePr>
        <p:xfrm>
          <a:off x="517525" y="2278063"/>
          <a:ext cx="8066088" cy="2914650"/>
        </p:xfrm>
        <a:graphic>
          <a:graphicData uri="http://schemas.openxmlformats.org/presentationml/2006/ole">
            <mc:AlternateContent xmlns:mc="http://schemas.openxmlformats.org/markup-compatibility/2006">
              <mc:Choice xmlns:v="urn:schemas-microsoft-com:vml" Requires="v">
                <p:oleObj spid="_x0000_s30772" name="Document" r:id="rId4" imgW="8269999" imgH="2983548" progId="Word.Document.8">
                  <p:embed/>
                </p:oleObj>
              </mc:Choice>
              <mc:Fallback>
                <p:oleObj name="Document" r:id="rId4" imgW="8269999" imgH="2983548" progId="Word.Document.8">
                  <p:embed/>
                  <p:pic>
                    <p:nvPicPr>
                      <p:cNvPr id="0" name="개체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7525" y="2278063"/>
                        <a:ext cx="8066088" cy="2914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a:xfrm>
            <a:off x="7179769" y="6475413"/>
            <a:ext cx="1364156" cy="184666"/>
          </a:xfrm>
        </p:spPr>
        <p:txBody>
          <a:bodyPr/>
          <a:lstStyle/>
          <a:p>
            <a:r>
              <a:rPr lang="en-US" altLang="ko-KR" dirty="0" err="1"/>
              <a:t>Hyunduk</a:t>
            </a:r>
            <a:r>
              <a:rPr lang="en-US" altLang="ko-KR" dirty="0"/>
              <a:t> Kang, ETRI</a:t>
            </a:r>
          </a:p>
        </p:txBody>
      </p:sp>
      <p:sp>
        <p:nvSpPr>
          <p:cNvPr id="6" name="Slide Number Placeholder 5"/>
          <p:cNvSpPr>
            <a:spLocks noGrp="1"/>
          </p:cNvSpPr>
          <p:nvPr>
            <p:ph type="sldNum" sz="quarter" idx="12"/>
          </p:nvPr>
        </p:nvSpPr>
        <p:spPr/>
        <p:txBody>
          <a:bodyPr/>
          <a:lstStyle/>
          <a:p>
            <a:r>
              <a:rPr lang="en-US"/>
              <a:t>Slide </a:t>
            </a:r>
            <a:fld id="{1E919F3D-DA19-4E16-94DE-647C62365D7C}"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	This is TG1 closing report from March 2013 interim meeting in </a:t>
            </a:r>
            <a:r>
              <a:rPr lang="fi-FI" altLang="ko-KR" dirty="0" smtClean="0"/>
              <a:t>Waikoloa</a:t>
            </a:r>
            <a:r>
              <a:rPr lang="en-US" dirty="0" smtClean="0"/>
              <a:t>, HI, USA</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Agenda and Results (1/2)</a:t>
            </a:r>
            <a:endParaRPr lang="en-US" dirty="0"/>
          </a:p>
        </p:txBody>
      </p:sp>
      <p:sp>
        <p:nvSpPr>
          <p:cNvPr id="3" name="Content Placeholder 2"/>
          <p:cNvSpPr>
            <a:spLocks noGrp="1"/>
          </p:cNvSpPr>
          <p:nvPr>
            <p:ph idx="1"/>
          </p:nvPr>
        </p:nvSpPr>
        <p:spPr>
          <a:xfrm>
            <a:off x="685800" y="1700808"/>
            <a:ext cx="7772400" cy="4114800"/>
          </a:xfrm>
        </p:spPr>
        <p:txBody>
          <a:bodyPr/>
          <a:lstStyle/>
          <a:p>
            <a:r>
              <a:rPr lang="fi-FI" dirty="0" smtClean="0"/>
              <a:t>The TG focused on comment resolutions with 61 technical, 1 general, and 20 editorial </a:t>
            </a:r>
            <a:r>
              <a:rPr lang="fi-FI" altLang="ko-KR" dirty="0"/>
              <a:t>comments</a:t>
            </a:r>
            <a:endParaRPr lang="fi-FI" dirty="0" smtClean="0"/>
          </a:p>
          <a:p>
            <a:endParaRPr lang="fi-FI" dirty="0" smtClean="0"/>
          </a:p>
          <a:p>
            <a:r>
              <a:rPr lang="fi-FI" dirty="0" smtClean="0"/>
              <a:t>The TG heard several contributions related to the comments and were accepted as comment resolutions</a:t>
            </a:r>
          </a:p>
          <a:p>
            <a:pPr lvl="1"/>
            <a:r>
              <a:rPr lang="fi-FI" dirty="0" smtClean="0"/>
              <a:t>43 technical, 1 general, and 20 editorial comments were closed</a:t>
            </a:r>
          </a:p>
          <a:p>
            <a:pPr lvl="1"/>
            <a:r>
              <a:rPr lang="fi-FI" dirty="0" smtClean="0"/>
              <a:t>18 technical comments were opened</a:t>
            </a:r>
          </a:p>
          <a:p>
            <a:endParaRPr lang="fi-FI" altLang="ko-KR" dirty="0" smtClean="0"/>
          </a:p>
          <a:p>
            <a:r>
              <a:rPr lang="fi-FI" altLang="ko-KR" dirty="0" smtClean="0"/>
              <a:t>Approved </a:t>
            </a:r>
            <a:r>
              <a:rPr lang="fi-FI" altLang="ko-KR" dirty="0"/>
              <a:t>comment resolutions available in </a:t>
            </a:r>
            <a:r>
              <a:rPr lang="fi-FI" altLang="ko-KR" dirty="0" smtClean="0"/>
              <a:t>19-12/0057r4</a:t>
            </a:r>
          </a:p>
        </p:txBody>
      </p:sp>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a:xfrm>
            <a:off x="7179769" y="6475413"/>
            <a:ext cx="1364156" cy="184666"/>
          </a:xfrm>
        </p:spPr>
        <p:txBody>
          <a:bodyPr/>
          <a:lstStyle/>
          <a:p>
            <a:r>
              <a:rPr lang="en-US" altLang="ko-KR" dirty="0" err="1"/>
              <a:t>Hyunduk</a:t>
            </a:r>
            <a:r>
              <a:rPr lang="en-US" altLang="ko-KR" dirty="0"/>
              <a:t> Kang, ETRI</a:t>
            </a:r>
          </a:p>
        </p:txBody>
      </p:sp>
      <p:sp>
        <p:nvSpPr>
          <p:cNvPr id="6" name="Slide Number Placeholder 5"/>
          <p:cNvSpPr>
            <a:spLocks noGrp="1"/>
          </p:cNvSpPr>
          <p:nvPr>
            <p:ph type="sldNum" sz="quarter" idx="12"/>
          </p:nvPr>
        </p:nvSpPr>
        <p:spPr/>
        <p:txBody>
          <a:bodyPr/>
          <a:lstStyle/>
          <a:p>
            <a:r>
              <a:rPr lang="en-US" smtClean="0"/>
              <a:t>Slide </a:t>
            </a:r>
            <a:fld id="{370B5380-D70D-45F7-9E74-EE1505487BD1}" type="slidenum">
              <a:rPr lang="en-US" smtClean="0"/>
              <a:pPr/>
              <a:t>3</a:t>
            </a:fld>
            <a:endParaRPr lang="en-US"/>
          </a:p>
        </p:txBody>
      </p:sp>
    </p:spTree>
    <p:extLst>
      <p:ext uri="{BB962C8B-B14F-4D97-AF65-F5344CB8AC3E}">
        <p14:creationId xmlns:p14="http://schemas.microsoft.com/office/powerpoint/2010/main" val="1146432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Agenda and Results (2/2)</a:t>
            </a:r>
            <a:endParaRPr lang="en-US" dirty="0"/>
          </a:p>
        </p:txBody>
      </p:sp>
      <p:sp>
        <p:nvSpPr>
          <p:cNvPr id="3" name="Content Placeholder 2"/>
          <p:cNvSpPr>
            <a:spLocks noGrp="1"/>
          </p:cNvSpPr>
          <p:nvPr>
            <p:ph idx="1"/>
          </p:nvPr>
        </p:nvSpPr>
        <p:spPr>
          <a:xfrm>
            <a:off x="685800" y="1700808"/>
            <a:ext cx="7772400" cy="4114800"/>
          </a:xfrm>
        </p:spPr>
        <p:txBody>
          <a:bodyPr/>
          <a:lstStyle/>
          <a:p>
            <a:r>
              <a:rPr lang="fi-FI" dirty="0" smtClean="0"/>
              <a:t>TG1 created PAR extenstion request document and agreed that </a:t>
            </a:r>
            <a:r>
              <a:rPr lang="en-US" dirty="0" smtClean="0"/>
              <a:t>WG </a:t>
            </a:r>
            <a:r>
              <a:rPr lang="en-US" dirty="0"/>
              <a:t>chair forward the PAR extension request created by TG1 and take any action required to renew the PAR</a:t>
            </a:r>
          </a:p>
          <a:p>
            <a:endParaRPr lang="fi-FI" dirty="0" smtClean="0"/>
          </a:p>
          <a:p>
            <a:r>
              <a:rPr lang="fi-FI" dirty="0" smtClean="0"/>
              <a:t>Agenda </a:t>
            </a:r>
            <a:r>
              <a:rPr lang="fi-FI" altLang="ko-KR" dirty="0"/>
              <a:t>available in </a:t>
            </a:r>
            <a:r>
              <a:rPr lang="fi-FI" altLang="ko-KR" dirty="0" smtClean="0"/>
              <a:t>19-13/0058r4</a:t>
            </a:r>
            <a:endParaRPr lang="fi-FI" altLang="ko-KR" dirty="0"/>
          </a:p>
          <a:p>
            <a:endParaRPr lang="fi-FI" dirty="0"/>
          </a:p>
          <a:p>
            <a:r>
              <a:rPr lang="fi-FI" dirty="0" smtClean="0"/>
              <a:t>Draft </a:t>
            </a:r>
            <a:r>
              <a:rPr lang="fi-FI" dirty="0" smtClean="0"/>
              <a:t>meeting minutes available in 19-13/0076r0</a:t>
            </a:r>
          </a:p>
          <a:p>
            <a:endParaRPr lang="en-US" dirty="0"/>
          </a:p>
        </p:txBody>
      </p:sp>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a:xfrm>
            <a:off x="7179769" y="6475413"/>
            <a:ext cx="1364156" cy="184666"/>
          </a:xfrm>
        </p:spPr>
        <p:txBody>
          <a:bodyPr/>
          <a:lstStyle/>
          <a:p>
            <a:r>
              <a:rPr lang="en-US" altLang="ko-KR" dirty="0" err="1"/>
              <a:t>Hyunduk</a:t>
            </a:r>
            <a:r>
              <a:rPr lang="en-US" altLang="ko-KR" dirty="0"/>
              <a:t> Kang, ETRI</a:t>
            </a:r>
          </a:p>
        </p:txBody>
      </p:sp>
      <p:sp>
        <p:nvSpPr>
          <p:cNvPr id="6" name="Slide Number Placeholder 5"/>
          <p:cNvSpPr>
            <a:spLocks noGrp="1"/>
          </p:cNvSpPr>
          <p:nvPr>
            <p:ph type="sldNum" sz="quarter" idx="12"/>
          </p:nvPr>
        </p:nvSpPr>
        <p:spPr/>
        <p:txBody>
          <a:bodyPr/>
          <a:lstStyle/>
          <a:p>
            <a:r>
              <a:rPr lang="en-US" smtClean="0"/>
              <a:t>Slide </a:t>
            </a:r>
            <a:fld id="{370B5380-D70D-45F7-9E74-EE1505487BD1}" type="slidenum">
              <a:rPr lang="en-US" smtClean="0"/>
              <a:pPr/>
              <a:t>4</a:t>
            </a:fld>
            <a:endParaRPr lang="en-US"/>
          </a:p>
        </p:txBody>
      </p:sp>
    </p:spTree>
    <p:extLst>
      <p:ext uri="{BB962C8B-B14F-4D97-AF65-F5344CB8AC3E}">
        <p14:creationId xmlns:p14="http://schemas.microsoft.com/office/powerpoint/2010/main" val="2899628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What’s Next?</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fi-FI" dirty="0" smtClean="0"/>
              <a:t>The TG requested </a:t>
            </a:r>
            <a:r>
              <a:rPr lang="en-US" dirty="0"/>
              <a:t>the TG editor to prepare by May 31, 2013, a new 802.19.1 draft which builds upon the DF3.03 and incorporates the changes approved by the TG1 during the May 2013 interim </a:t>
            </a:r>
            <a:r>
              <a:rPr lang="en-US" dirty="0" smtClean="0"/>
              <a:t>meeting</a:t>
            </a:r>
          </a:p>
          <a:p>
            <a:pPr marL="457200" indent="-457200">
              <a:buFont typeface="+mj-lt"/>
              <a:buAutoNum type="arabicPeriod"/>
            </a:pPr>
            <a:endParaRPr lang="en-US" dirty="0"/>
          </a:p>
          <a:p>
            <a:pPr marL="457200" indent="-457200">
              <a:buFont typeface="+mj-lt"/>
              <a:buAutoNum type="arabicPeriod"/>
            </a:pPr>
            <a:r>
              <a:rPr lang="fi-FI" dirty="0" smtClean="0"/>
              <a:t>The TG </a:t>
            </a:r>
            <a:r>
              <a:rPr lang="en-US" dirty="0"/>
              <a:t>Kindly ask the 802.19 WG chair to start a new 30-days WG Letter Ballot on the new 802.19.1 draft no later than June 7, 2013</a:t>
            </a:r>
          </a:p>
        </p:txBody>
      </p:sp>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a:xfrm>
            <a:off x="7179769" y="6475413"/>
            <a:ext cx="1364156" cy="184666"/>
          </a:xfrm>
        </p:spPr>
        <p:txBody>
          <a:bodyPr/>
          <a:lstStyle/>
          <a:p>
            <a:r>
              <a:rPr lang="en-US" altLang="ko-KR" dirty="0" err="1"/>
              <a:t>Hyunduk</a:t>
            </a:r>
            <a:r>
              <a:rPr lang="en-US" altLang="ko-KR" dirty="0"/>
              <a:t> Kang, ETRI</a:t>
            </a:r>
          </a:p>
        </p:txBody>
      </p:sp>
      <p:sp>
        <p:nvSpPr>
          <p:cNvPr id="6" name="Slide Number Placeholder 5"/>
          <p:cNvSpPr>
            <a:spLocks noGrp="1"/>
          </p:cNvSpPr>
          <p:nvPr>
            <p:ph type="sldNum" sz="quarter" idx="12"/>
          </p:nvPr>
        </p:nvSpPr>
        <p:spPr/>
        <p:txBody>
          <a:bodyPr/>
          <a:lstStyle/>
          <a:p>
            <a:r>
              <a:rPr lang="en-US" smtClean="0"/>
              <a:t>Slide </a:t>
            </a:r>
            <a:fld id="{370B5380-D70D-45F7-9E74-EE1505487BD1}" type="slidenum">
              <a:rPr lang="en-US" smtClean="0"/>
              <a:pPr/>
              <a:t>5</a:t>
            </a:fld>
            <a:endParaRPr lang="en-US"/>
          </a:p>
        </p:txBody>
      </p:sp>
    </p:spTree>
    <p:extLst>
      <p:ext uri="{BB962C8B-B14F-4D97-AF65-F5344CB8AC3E}">
        <p14:creationId xmlns:p14="http://schemas.microsoft.com/office/powerpoint/2010/main" val="3253380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Teleconferences</a:t>
            </a:r>
            <a:endParaRPr lang="en-US" dirty="0"/>
          </a:p>
        </p:txBody>
      </p:sp>
      <p:graphicFrame>
        <p:nvGraphicFramePr>
          <p:cNvPr id="7" name="내용 개체 틀 6"/>
          <p:cNvGraphicFramePr>
            <a:graphicFrameLocks noGrp="1"/>
          </p:cNvGraphicFramePr>
          <p:nvPr>
            <p:ph idx="1"/>
            <p:extLst>
              <p:ext uri="{D42A27DB-BD31-4B8C-83A1-F6EECF244321}">
                <p14:modId xmlns:p14="http://schemas.microsoft.com/office/powerpoint/2010/main" val="637708413"/>
              </p:ext>
            </p:extLst>
          </p:nvPr>
        </p:nvGraphicFramePr>
        <p:xfrm>
          <a:off x="539550" y="1556793"/>
          <a:ext cx="8352930" cy="4522282"/>
        </p:xfrm>
        <a:graphic>
          <a:graphicData uri="http://schemas.openxmlformats.org/drawingml/2006/table">
            <a:tbl>
              <a:tblPr/>
              <a:tblGrid>
                <a:gridCol w="1670586"/>
                <a:gridCol w="1670586"/>
                <a:gridCol w="1670586"/>
                <a:gridCol w="1670586"/>
                <a:gridCol w="1670586"/>
              </a:tblGrid>
              <a:tr h="220006">
                <a:tc>
                  <a:txBody>
                    <a:bodyPr/>
                    <a:lstStyle/>
                    <a:p>
                      <a:r>
                        <a:rPr lang="en-US" sz="1600" b="1" dirty="0">
                          <a:effectLst/>
                        </a:rPr>
                        <a:t>Day</a:t>
                      </a:r>
                    </a:p>
                  </a:txBody>
                  <a:tcPr marL="16975" marR="16975" marT="16975" marB="16975" anchor="ctr">
                    <a:lnL>
                      <a:noFill/>
                    </a:lnL>
                    <a:lnR>
                      <a:noFill/>
                    </a:lnR>
                    <a:lnT>
                      <a:noFill/>
                    </a:lnT>
                    <a:lnB>
                      <a:noFill/>
                    </a:lnB>
                    <a:solidFill>
                      <a:srgbClr val="FFFFFF"/>
                    </a:solidFill>
                  </a:tcPr>
                </a:tc>
                <a:tc>
                  <a:txBody>
                    <a:bodyPr/>
                    <a:lstStyle/>
                    <a:p>
                      <a:r>
                        <a:rPr lang="en-US" sz="1600" b="1">
                          <a:effectLst/>
                        </a:rPr>
                        <a:t>Date</a:t>
                      </a:r>
                    </a:p>
                  </a:txBody>
                  <a:tcPr marL="16975" marR="16975" marT="16975" marB="16975" anchor="ctr">
                    <a:lnL>
                      <a:noFill/>
                    </a:lnL>
                    <a:lnR>
                      <a:noFill/>
                    </a:lnR>
                    <a:lnT>
                      <a:noFill/>
                    </a:lnT>
                    <a:lnB>
                      <a:noFill/>
                    </a:lnB>
                    <a:solidFill>
                      <a:srgbClr val="FFFFFF"/>
                    </a:solidFill>
                  </a:tcPr>
                </a:tc>
                <a:tc>
                  <a:txBody>
                    <a:bodyPr/>
                    <a:lstStyle/>
                    <a:p>
                      <a:r>
                        <a:rPr lang="en-US" sz="1600" b="1">
                          <a:effectLst/>
                        </a:rPr>
                        <a:t>Start Time</a:t>
                      </a:r>
                    </a:p>
                  </a:txBody>
                  <a:tcPr marL="16975" marR="16975" marT="16975" marB="16975" anchor="ctr">
                    <a:lnL>
                      <a:noFill/>
                    </a:lnL>
                    <a:lnR>
                      <a:noFill/>
                    </a:lnR>
                    <a:lnT>
                      <a:noFill/>
                    </a:lnT>
                    <a:lnB>
                      <a:noFill/>
                    </a:lnB>
                    <a:solidFill>
                      <a:srgbClr val="FFFFFF"/>
                    </a:solidFill>
                  </a:tcPr>
                </a:tc>
                <a:tc>
                  <a:txBody>
                    <a:bodyPr/>
                    <a:lstStyle/>
                    <a:p>
                      <a:r>
                        <a:rPr lang="en-US" sz="1600" b="1">
                          <a:effectLst/>
                        </a:rPr>
                        <a:t>End Time</a:t>
                      </a:r>
                    </a:p>
                  </a:txBody>
                  <a:tcPr marL="16975" marR="16975" marT="16975" marB="16975" anchor="ctr">
                    <a:lnL>
                      <a:noFill/>
                    </a:lnL>
                    <a:lnR>
                      <a:noFill/>
                    </a:lnR>
                    <a:lnT>
                      <a:noFill/>
                    </a:lnT>
                    <a:lnB>
                      <a:noFill/>
                    </a:lnB>
                    <a:solidFill>
                      <a:srgbClr val="FFFFFF"/>
                    </a:solidFill>
                  </a:tcPr>
                </a:tc>
                <a:tc>
                  <a:txBody>
                    <a:bodyPr/>
                    <a:lstStyle/>
                    <a:p>
                      <a:r>
                        <a:rPr lang="en-US" sz="1600" b="1">
                          <a:effectLst/>
                        </a:rPr>
                        <a:t>Call Host</a:t>
                      </a:r>
                    </a:p>
                  </a:txBody>
                  <a:tcPr marL="16975" marR="16975" marT="16975" marB="16975" anchor="ctr">
                    <a:lnL>
                      <a:noFill/>
                    </a:lnL>
                    <a:lnR>
                      <a:noFill/>
                    </a:lnR>
                    <a:lnT>
                      <a:noFill/>
                    </a:lnT>
                    <a:lnB>
                      <a:noFill/>
                    </a:lnB>
                    <a:solidFill>
                      <a:srgbClr val="FFFFFF"/>
                    </a:solidFill>
                  </a:tcPr>
                </a:tc>
              </a:tr>
              <a:tr h="606356">
                <a:tc>
                  <a:txBody>
                    <a:bodyPr/>
                    <a:lstStyle/>
                    <a:p>
                      <a:r>
                        <a:rPr lang="en-US" sz="1600"/>
                        <a:t>Wednesday</a:t>
                      </a:r>
                    </a:p>
                  </a:txBody>
                  <a:tcPr marL="16975" marR="16975" marT="16975" marB="16975" anchor="ctr">
                    <a:lnL>
                      <a:noFill/>
                    </a:lnL>
                    <a:lnR>
                      <a:noFill/>
                    </a:lnR>
                    <a:lnT>
                      <a:noFill/>
                    </a:lnT>
                    <a:lnB>
                      <a:noFill/>
                    </a:lnB>
                    <a:solidFill>
                      <a:srgbClr val="FFFFFF"/>
                    </a:solidFill>
                  </a:tcPr>
                </a:tc>
                <a:tc>
                  <a:txBody>
                    <a:bodyPr/>
                    <a:lstStyle/>
                    <a:p>
                      <a:r>
                        <a:rPr lang="en-US" sz="1600" dirty="0" smtClean="0"/>
                        <a:t>May 29</a:t>
                      </a:r>
                      <a:r>
                        <a:rPr lang="en-US" sz="1600" dirty="0"/>
                        <a:t/>
                      </a:r>
                      <a:br>
                        <a:rPr lang="en-US" sz="1600" dirty="0"/>
                      </a:br>
                      <a:endParaRPr lang="en-US" sz="1600" dirty="0"/>
                    </a:p>
                  </a:txBody>
                  <a:tcPr marL="16975" marR="16975" marT="16975" marB="16975" anchor="ctr">
                    <a:lnL>
                      <a:noFill/>
                    </a:lnL>
                    <a:lnR>
                      <a:noFill/>
                    </a:lnR>
                    <a:lnT>
                      <a:noFill/>
                    </a:lnT>
                    <a:lnB>
                      <a:noFill/>
                    </a:lnB>
                    <a:solidFill>
                      <a:srgbClr val="FFFFFF"/>
                    </a:solidFill>
                  </a:tcPr>
                </a:tc>
                <a:tc>
                  <a:txBody>
                    <a:bodyPr/>
                    <a:lstStyle/>
                    <a:p>
                      <a:r>
                        <a:rPr lang="en-US" sz="1600"/>
                        <a:t>1:00 AM Eastern Standard Time</a:t>
                      </a:r>
                    </a:p>
                  </a:txBody>
                  <a:tcPr marL="16975" marR="16975" marT="16975" marB="16975" anchor="ctr">
                    <a:lnL>
                      <a:noFill/>
                    </a:lnL>
                    <a:lnR>
                      <a:noFill/>
                    </a:lnR>
                    <a:lnT>
                      <a:noFill/>
                    </a:lnT>
                    <a:lnB>
                      <a:noFill/>
                    </a:lnB>
                    <a:solidFill>
                      <a:srgbClr val="FFFFFF"/>
                    </a:solidFill>
                  </a:tcPr>
                </a:tc>
                <a:tc>
                  <a:txBody>
                    <a:bodyPr/>
                    <a:lstStyle/>
                    <a:p>
                      <a:r>
                        <a:rPr lang="en-US" sz="1600" dirty="0" smtClean="0"/>
                        <a:t>2:30 </a:t>
                      </a:r>
                      <a:r>
                        <a:rPr lang="en-US" sz="1600" dirty="0"/>
                        <a:t>AM Eastern Standard Time</a:t>
                      </a:r>
                    </a:p>
                  </a:txBody>
                  <a:tcPr marL="16975" marR="16975" marT="16975" marB="16975" anchor="ctr">
                    <a:lnL>
                      <a:noFill/>
                    </a:lnL>
                    <a:lnR>
                      <a:noFill/>
                    </a:lnR>
                    <a:lnT>
                      <a:noFill/>
                    </a:lnT>
                    <a:lnB>
                      <a:noFill/>
                    </a:lnB>
                    <a:solidFill>
                      <a:srgbClr val="FFFFFF"/>
                    </a:solidFill>
                  </a:tcPr>
                </a:tc>
                <a:tc>
                  <a:txBody>
                    <a:bodyPr/>
                    <a:lstStyle/>
                    <a:p>
                      <a:r>
                        <a:rPr lang="en-US" sz="1600" dirty="0" err="1" smtClean="0"/>
                        <a:t>Hyunduk</a:t>
                      </a:r>
                      <a:r>
                        <a:rPr lang="en-US" sz="1600" baseline="0" dirty="0" smtClean="0"/>
                        <a:t> Kang</a:t>
                      </a:r>
                      <a:endParaRPr lang="en-US" sz="1600" dirty="0"/>
                    </a:p>
                  </a:txBody>
                  <a:tcPr marL="16975" marR="16975" marT="16975" marB="16975" anchor="ctr">
                    <a:lnL>
                      <a:noFill/>
                    </a:lnL>
                    <a:lnR>
                      <a:noFill/>
                    </a:lnR>
                    <a:lnT>
                      <a:noFill/>
                    </a:lnT>
                    <a:lnB>
                      <a:noFill/>
                    </a:lnB>
                    <a:solidFill>
                      <a:srgbClr val="FFFFFF"/>
                    </a:solidFill>
                  </a:tcPr>
                </a:tc>
              </a:tr>
              <a:tr h="606356">
                <a:tc>
                  <a:txBody>
                    <a:bodyPr/>
                    <a:lstStyle/>
                    <a:p>
                      <a:r>
                        <a:rPr lang="en-US" sz="1600"/>
                        <a:t>Wednesday</a:t>
                      </a:r>
                    </a:p>
                  </a:txBody>
                  <a:tcPr marL="16975" marR="16975" marT="16975" marB="16975" anchor="ctr">
                    <a:lnL>
                      <a:noFill/>
                    </a:lnL>
                    <a:lnR>
                      <a:noFill/>
                    </a:lnR>
                    <a:lnT>
                      <a:noFill/>
                    </a:lnT>
                    <a:lnB>
                      <a:noFill/>
                    </a:lnB>
                    <a:solidFill>
                      <a:srgbClr val="FFFFFF"/>
                    </a:solidFill>
                  </a:tcPr>
                </a:tc>
                <a:tc>
                  <a:txBody>
                    <a:bodyPr/>
                    <a:lstStyle/>
                    <a:p>
                      <a:r>
                        <a:rPr lang="en-US" sz="1600" dirty="0" smtClean="0"/>
                        <a:t>June 5</a:t>
                      </a:r>
                      <a:endParaRPr lang="en-US" sz="1600" dirty="0"/>
                    </a:p>
                  </a:txBody>
                  <a:tcPr marL="16975" marR="16975" marT="16975" marB="16975" anchor="ctr">
                    <a:lnL>
                      <a:noFill/>
                    </a:lnL>
                    <a:lnR>
                      <a:noFill/>
                    </a:lnR>
                    <a:lnT>
                      <a:noFill/>
                    </a:lnT>
                    <a:lnB>
                      <a:noFill/>
                    </a:lnB>
                    <a:solidFill>
                      <a:srgbClr val="FFFFFF"/>
                    </a:solidFill>
                  </a:tcPr>
                </a:tc>
                <a:tc>
                  <a:txBody>
                    <a:bodyPr/>
                    <a:lstStyle/>
                    <a:p>
                      <a:r>
                        <a:rPr lang="en-US" sz="1600"/>
                        <a:t>1:00 AM Eastern Standard Time</a:t>
                      </a:r>
                    </a:p>
                  </a:txBody>
                  <a:tcPr marL="16975" marR="16975" marT="16975" marB="16975" anchor="ctr">
                    <a:lnL>
                      <a:noFill/>
                    </a:lnL>
                    <a:lnR>
                      <a:noFill/>
                    </a:lnR>
                    <a:lnT>
                      <a:noFill/>
                    </a:lnT>
                    <a:lnB>
                      <a:noFill/>
                    </a:lnB>
                    <a:solidFill>
                      <a:srgbClr val="FFFFFF"/>
                    </a:solidFill>
                  </a:tcPr>
                </a:tc>
                <a:tc>
                  <a:txBody>
                    <a:bodyPr/>
                    <a:lstStyle/>
                    <a:p>
                      <a:r>
                        <a:rPr lang="en-US" sz="1600" dirty="0" smtClean="0"/>
                        <a:t>2:30 </a:t>
                      </a:r>
                      <a:r>
                        <a:rPr lang="en-US" sz="1600" dirty="0"/>
                        <a:t>AM Eastern Standard Time</a:t>
                      </a:r>
                    </a:p>
                  </a:txBody>
                  <a:tcPr marL="16975" marR="16975" marT="16975" marB="16975" anchor="ctr">
                    <a:lnL>
                      <a:noFill/>
                    </a:lnL>
                    <a:lnR>
                      <a:noFill/>
                    </a:lnR>
                    <a:lnT>
                      <a:noFill/>
                    </a:lnT>
                    <a:lnB>
                      <a:noFill/>
                    </a:lnB>
                    <a:solidFill>
                      <a:srgbClr val="FFFFFF"/>
                    </a:solidFill>
                  </a:tcPr>
                </a:tc>
                <a:tc>
                  <a:txBody>
                    <a:bodyPr/>
                    <a:lstStyle/>
                    <a:p>
                      <a:r>
                        <a:rPr lang="en-US" altLang="ko-KR" sz="1600" dirty="0" err="1" smtClean="0"/>
                        <a:t>Hyunduk</a:t>
                      </a:r>
                      <a:r>
                        <a:rPr lang="en-US" altLang="ko-KR" sz="1600" baseline="0" dirty="0" smtClean="0"/>
                        <a:t> Kang</a:t>
                      </a:r>
                      <a:endParaRPr lang="en-US" altLang="ko-KR" sz="1600" dirty="0"/>
                    </a:p>
                  </a:txBody>
                  <a:tcPr marL="16975" marR="16975" marT="16975" marB="16975" anchor="ctr">
                    <a:lnL>
                      <a:noFill/>
                    </a:lnL>
                    <a:lnR>
                      <a:noFill/>
                    </a:lnR>
                    <a:lnT>
                      <a:noFill/>
                    </a:lnT>
                    <a:lnB>
                      <a:noFill/>
                    </a:lnB>
                    <a:solidFill>
                      <a:srgbClr val="FFFFFF"/>
                    </a:solidFill>
                  </a:tcPr>
                </a:tc>
              </a:tr>
              <a:tr h="606356">
                <a:tc>
                  <a:txBody>
                    <a:bodyPr/>
                    <a:lstStyle/>
                    <a:p>
                      <a:r>
                        <a:rPr lang="en-US" sz="1600"/>
                        <a:t>Wednesday</a:t>
                      </a:r>
                    </a:p>
                  </a:txBody>
                  <a:tcPr marL="16975" marR="16975" marT="16975" marB="16975" anchor="ctr">
                    <a:lnL>
                      <a:noFill/>
                    </a:lnL>
                    <a:lnR>
                      <a:noFill/>
                    </a:lnR>
                    <a:lnT>
                      <a:noFill/>
                    </a:lnT>
                    <a:lnB>
                      <a:noFill/>
                    </a:lnB>
                    <a:solidFill>
                      <a:srgbClr val="FFFFFF"/>
                    </a:solidFill>
                  </a:tcPr>
                </a:tc>
                <a:tc>
                  <a:txBody>
                    <a:bodyPr/>
                    <a:lstStyle/>
                    <a:p>
                      <a:r>
                        <a:rPr lang="en-US" altLang="ko-KR" sz="1600" dirty="0" smtClean="0"/>
                        <a:t>June 12</a:t>
                      </a:r>
                      <a:endParaRPr lang="en-US" altLang="ko-KR" sz="1600" dirty="0"/>
                    </a:p>
                  </a:txBody>
                  <a:tcPr marL="16975" marR="16975" marT="16975" marB="16975" anchor="ctr">
                    <a:lnL>
                      <a:noFill/>
                    </a:lnL>
                    <a:lnR>
                      <a:noFill/>
                    </a:lnR>
                    <a:lnT>
                      <a:noFill/>
                    </a:lnT>
                    <a:lnB>
                      <a:noFill/>
                    </a:lnB>
                    <a:solidFill>
                      <a:srgbClr val="FFFFFF"/>
                    </a:solidFill>
                  </a:tcPr>
                </a:tc>
                <a:tc>
                  <a:txBody>
                    <a:bodyPr/>
                    <a:lstStyle/>
                    <a:p>
                      <a:r>
                        <a:rPr lang="en-US" sz="1600"/>
                        <a:t>1:00 AM Eastern Standard Time</a:t>
                      </a:r>
                    </a:p>
                  </a:txBody>
                  <a:tcPr marL="16975" marR="16975" marT="16975" marB="16975" anchor="ctr">
                    <a:lnL>
                      <a:noFill/>
                    </a:lnL>
                    <a:lnR>
                      <a:noFill/>
                    </a:lnR>
                    <a:lnT>
                      <a:noFill/>
                    </a:lnT>
                    <a:lnB>
                      <a:noFill/>
                    </a:lnB>
                    <a:solidFill>
                      <a:srgbClr val="FFFFFF"/>
                    </a:solidFill>
                  </a:tcPr>
                </a:tc>
                <a:tc>
                  <a:txBody>
                    <a:bodyPr/>
                    <a:lstStyle/>
                    <a:p>
                      <a:r>
                        <a:rPr lang="en-US" sz="1600" dirty="0" smtClean="0"/>
                        <a:t>2:30 </a:t>
                      </a:r>
                      <a:r>
                        <a:rPr lang="en-US" sz="1600" dirty="0"/>
                        <a:t>AM Eastern Standard Time</a:t>
                      </a:r>
                    </a:p>
                  </a:txBody>
                  <a:tcPr marL="16975" marR="16975" marT="16975" marB="16975" anchor="ctr">
                    <a:lnL>
                      <a:noFill/>
                    </a:lnL>
                    <a:lnR>
                      <a:noFill/>
                    </a:lnR>
                    <a:lnT>
                      <a:noFill/>
                    </a:lnT>
                    <a:lnB>
                      <a:noFill/>
                    </a:lnB>
                    <a:solidFill>
                      <a:srgbClr val="FFFFFF"/>
                    </a:solidFill>
                  </a:tcPr>
                </a:tc>
                <a:tc>
                  <a:txBody>
                    <a:bodyPr/>
                    <a:lstStyle/>
                    <a:p>
                      <a:r>
                        <a:rPr lang="en-US" altLang="ko-KR" sz="1600" dirty="0" err="1" smtClean="0"/>
                        <a:t>Hyunduk</a:t>
                      </a:r>
                      <a:r>
                        <a:rPr lang="en-US" altLang="ko-KR" sz="1600" baseline="0" dirty="0" smtClean="0"/>
                        <a:t> Kang</a:t>
                      </a:r>
                      <a:endParaRPr lang="en-US" altLang="ko-KR" sz="1600" dirty="0"/>
                    </a:p>
                  </a:txBody>
                  <a:tcPr marL="16975" marR="16975" marT="16975" marB="16975" anchor="ctr">
                    <a:lnL>
                      <a:noFill/>
                    </a:lnL>
                    <a:lnR>
                      <a:noFill/>
                    </a:lnR>
                    <a:lnT>
                      <a:noFill/>
                    </a:lnT>
                    <a:lnB>
                      <a:noFill/>
                    </a:lnB>
                    <a:solidFill>
                      <a:srgbClr val="FFFFFF"/>
                    </a:solidFill>
                  </a:tcPr>
                </a:tc>
              </a:tr>
              <a:tr h="606356">
                <a:tc>
                  <a:txBody>
                    <a:bodyPr/>
                    <a:lstStyle/>
                    <a:p>
                      <a:r>
                        <a:rPr lang="en-US" sz="1600"/>
                        <a:t>Wednesday</a:t>
                      </a:r>
                    </a:p>
                  </a:txBody>
                  <a:tcPr marL="16975" marR="16975" marT="16975" marB="16975" anchor="ctr">
                    <a:lnL>
                      <a:noFill/>
                    </a:lnL>
                    <a:lnR>
                      <a:noFill/>
                    </a:lnR>
                    <a:lnT>
                      <a:noFill/>
                    </a:lnT>
                    <a:lnB>
                      <a:noFill/>
                    </a:lnB>
                    <a:solidFill>
                      <a:srgbClr val="FFFFFF"/>
                    </a:solidFill>
                  </a:tcPr>
                </a:tc>
                <a:tc>
                  <a:txBody>
                    <a:bodyPr/>
                    <a:lstStyle/>
                    <a:p>
                      <a:r>
                        <a:rPr lang="en-US" altLang="ko-KR" sz="1600" dirty="0" smtClean="0"/>
                        <a:t>June 19</a:t>
                      </a:r>
                      <a:endParaRPr lang="en-US" altLang="ko-KR" sz="1600" dirty="0"/>
                    </a:p>
                  </a:txBody>
                  <a:tcPr marL="16975" marR="16975" marT="16975" marB="16975" anchor="ctr">
                    <a:lnL>
                      <a:noFill/>
                    </a:lnL>
                    <a:lnR>
                      <a:noFill/>
                    </a:lnR>
                    <a:lnT>
                      <a:noFill/>
                    </a:lnT>
                    <a:lnB>
                      <a:noFill/>
                    </a:lnB>
                    <a:solidFill>
                      <a:srgbClr val="FFFFFF"/>
                    </a:solidFill>
                  </a:tcPr>
                </a:tc>
                <a:tc>
                  <a:txBody>
                    <a:bodyPr/>
                    <a:lstStyle/>
                    <a:p>
                      <a:r>
                        <a:rPr lang="en-US" sz="1600"/>
                        <a:t>1:00 AM Eastern Standard Time</a:t>
                      </a:r>
                    </a:p>
                  </a:txBody>
                  <a:tcPr marL="16975" marR="16975" marT="16975" marB="16975" anchor="ctr">
                    <a:lnL>
                      <a:noFill/>
                    </a:lnL>
                    <a:lnR>
                      <a:noFill/>
                    </a:lnR>
                    <a:lnT>
                      <a:noFill/>
                    </a:lnT>
                    <a:lnB>
                      <a:noFill/>
                    </a:lnB>
                    <a:solidFill>
                      <a:srgbClr val="FFFFFF"/>
                    </a:solidFill>
                  </a:tcPr>
                </a:tc>
                <a:tc>
                  <a:txBody>
                    <a:bodyPr/>
                    <a:lstStyle/>
                    <a:p>
                      <a:r>
                        <a:rPr lang="en-US" sz="1600" dirty="0" smtClean="0"/>
                        <a:t>2:30 </a:t>
                      </a:r>
                      <a:r>
                        <a:rPr lang="en-US" sz="1600" dirty="0"/>
                        <a:t>AM Eastern Standard Time</a:t>
                      </a:r>
                    </a:p>
                  </a:txBody>
                  <a:tcPr marL="16975" marR="16975" marT="16975" marB="16975" anchor="ctr">
                    <a:lnL>
                      <a:noFill/>
                    </a:lnL>
                    <a:lnR>
                      <a:noFill/>
                    </a:lnR>
                    <a:lnT>
                      <a:noFill/>
                    </a:lnT>
                    <a:lnB>
                      <a:noFill/>
                    </a:lnB>
                    <a:solidFill>
                      <a:srgbClr val="FFFFFF"/>
                    </a:solidFill>
                  </a:tcPr>
                </a:tc>
                <a:tc>
                  <a:txBody>
                    <a:bodyPr/>
                    <a:lstStyle/>
                    <a:p>
                      <a:r>
                        <a:rPr lang="en-US" altLang="ko-KR" sz="1600" dirty="0" err="1" smtClean="0"/>
                        <a:t>Hyunduk</a:t>
                      </a:r>
                      <a:r>
                        <a:rPr lang="en-US" altLang="ko-KR" sz="1600" baseline="0" dirty="0" smtClean="0"/>
                        <a:t> Kang</a:t>
                      </a:r>
                      <a:endParaRPr lang="en-US" altLang="ko-KR" sz="1600" dirty="0"/>
                    </a:p>
                  </a:txBody>
                  <a:tcPr marL="16975" marR="16975" marT="16975" marB="16975" anchor="ctr">
                    <a:lnL>
                      <a:noFill/>
                    </a:lnL>
                    <a:lnR>
                      <a:noFill/>
                    </a:lnR>
                    <a:lnT>
                      <a:noFill/>
                    </a:lnT>
                    <a:lnB>
                      <a:noFill/>
                    </a:lnB>
                    <a:solidFill>
                      <a:srgbClr val="FFFFFF"/>
                    </a:solidFill>
                  </a:tcPr>
                </a:tc>
              </a:tr>
              <a:tr h="606356">
                <a:tc>
                  <a:txBody>
                    <a:bodyPr/>
                    <a:lstStyle/>
                    <a:p>
                      <a:pPr fontAlgn="t"/>
                      <a:r>
                        <a:rPr lang="en-US" sz="1600" dirty="0">
                          <a:effectLst/>
                        </a:rPr>
                        <a:t>Wednesday</a:t>
                      </a:r>
                      <a:br>
                        <a:rPr lang="en-US" sz="1600" dirty="0">
                          <a:effectLst/>
                        </a:rPr>
                      </a:br>
                      <a:endParaRPr lang="en-US" sz="1600" dirty="0">
                        <a:effectLst/>
                      </a:endParaRPr>
                    </a:p>
                  </a:txBody>
                  <a:tcPr marL="16975" marR="16975" marT="16975" marB="16975">
                    <a:lnL>
                      <a:noFill/>
                    </a:lnL>
                    <a:lnR>
                      <a:noFill/>
                    </a:lnR>
                    <a:lnT>
                      <a:noFill/>
                    </a:lnT>
                    <a:lnB>
                      <a:noFill/>
                    </a:lnB>
                    <a:solidFill>
                      <a:srgbClr val="FFFFFF"/>
                    </a:solidFill>
                  </a:tcPr>
                </a:tc>
                <a:tc>
                  <a:txBody>
                    <a:bodyPr/>
                    <a:lstStyle/>
                    <a:p>
                      <a:r>
                        <a:rPr lang="en-US" altLang="ko-KR" sz="1600" dirty="0" smtClean="0"/>
                        <a:t>June 26</a:t>
                      </a:r>
                      <a:endParaRPr lang="en-US" altLang="ko-KR" sz="1600" dirty="0"/>
                    </a:p>
                  </a:txBody>
                  <a:tcPr marL="16975" marR="16975" marT="16975" marB="16975">
                    <a:lnL>
                      <a:noFill/>
                    </a:lnL>
                    <a:lnR>
                      <a:noFill/>
                    </a:lnR>
                    <a:lnT>
                      <a:noFill/>
                    </a:lnT>
                    <a:lnB>
                      <a:noFill/>
                    </a:lnB>
                    <a:solidFill>
                      <a:srgbClr val="FFFFFF"/>
                    </a:solidFill>
                  </a:tcPr>
                </a:tc>
                <a:tc>
                  <a:txBody>
                    <a:bodyPr/>
                    <a:lstStyle/>
                    <a:p>
                      <a:pPr fontAlgn="t"/>
                      <a:r>
                        <a:rPr lang="en-US" sz="1600">
                          <a:effectLst/>
                        </a:rPr>
                        <a:t>1:00 AM Eastern Standard Time</a:t>
                      </a:r>
                    </a:p>
                  </a:txBody>
                  <a:tcPr marL="16975" marR="16975" marT="16975" marB="16975">
                    <a:lnL>
                      <a:noFill/>
                    </a:lnL>
                    <a:lnR>
                      <a:noFill/>
                    </a:lnR>
                    <a:lnT>
                      <a:noFill/>
                    </a:lnT>
                    <a:lnB>
                      <a:noFill/>
                    </a:lnB>
                    <a:solidFill>
                      <a:srgbClr val="FFFFFF"/>
                    </a:solidFill>
                  </a:tcPr>
                </a:tc>
                <a:tc>
                  <a:txBody>
                    <a:bodyPr/>
                    <a:lstStyle/>
                    <a:p>
                      <a:pPr fontAlgn="t"/>
                      <a:r>
                        <a:rPr lang="en-US" sz="1600" dirty="0" smtClean="0">
                          <a:effectLst/>
                        </a:rPr>
                        <a:t>2:30 </a:t>
                      </a:r>
                      <a:r>
                        <a:rPr lang="en-US" sz="1600" dirty="0">
                          <a:effectLst/>
                        </a:rPr>
                        <a:t>AM Eastern Standard Time</a:t>
                      </a:r>
                    </a:p>
                  </a:txBody>
                  <a:tcPr marL="16975" marR="16975" marT="16975" marB="16975">
                    <a:lnL>
                      <a:noFill/>
                    </a:lnL>
                    <a:lnR>
                      <a:noFill/>
                    </a:lnR>
                    <a:lnT>
                      <a:noFill/>
                    </a:lnT>
                    <a:lnB>
                      <a:noFill/>
                    </a:lnB>
                    <a:solidFill>
                      <a:srgbClr val="FFFFFF"/>
                    </a:solidFill>
                  </a:tcPr>
                </a:tc>
                <a:tc>
                  <a:txBody>
                    <a:bodyPr/>
                    <a:lstStyle/>
                    <a:p>
                      <a:r>
                        <a:rPr lang="en-US" altLang="ko-KR" sz="1600" dirty="0" err="1" smtClean="0"/>
                        <a:t>Hyunduk</a:t>
                      </a:r>
                      <a:r>
                        <a:rPr lang="en-US" altLang="ko-KR" sz="1600" baseline="0" dirty="0" smtClean="0"/>
                        <a:t> Kang</a:t>
                      </a:r>
                      <a:endParaRPr lang="en-US" altLang="ko-KR" sz="1600" dirty="0"/>
                    </a:p>
                  </a:txBody>
                  <a:tcPr marL="16975" marR="16975" marT="16975" marB="16975">
                    <a:lnL>
                      <a:noFill/>
                    </a:lnL>
                    <a:lnR>
                      <a:noFill/>
                    </a:lnR>
                    <a:lnT>
                      <a:noFill/>
                    </a:lnT>
                    <a:lnB>
                      <a:noFill/>
                    </a:lnB>
                    <a:solidFill>
                      <a:srgbClr val="FFFFFF"/>
                    </a:solidFill>
                  </a:tcPr>
                </a:tc>
              </a:tr>
              <a:tr h="606356">
                <a:tc>
                  <a:txBody>
                    <a:bodyPr/>
                    <a:lstStyle/>
                    <a:p>
                      <a:pPr fontAlgn="t"/>
                      <a:r>
                        <a:rPr lang="en-US" sz="1600" dirty="0">
                          <a:effectLst/>
                        </a:rPr>
                        <a:t>Wednesday</a:t>
                      </a:r>
                      <a:br>
                        <a:rPr lang="en-US" sz="1600" dirty="0">
                          <a:effectLst/>
                        </a:rPr>
                      </a:br>
                      <a:endParaRPr lang="en-US" sz="1600" dirty="0">
                        <a:effectLst/>
                      </a:endParaRPr>
                    </a:p>
                  </a:txBody>
                  <a:tcPr marL="16975" marR="16975" marT="16975" marB="16975">
                    <a:lnL>
                      <a:noFill/>
                    </a:lnL>
                    <a:lnR>
                      <a:noFill/>
                    </a:lnR>
                    <a:lnT>
                      <a:noFill/>
                    </a:lnT>
                    <a:lnB>
                      <a:noFill/>
                    </a:lnB>
                    <a:solidFill>
                      <a:srgbClr val="FFFFFF"/>
                    </a:solidFill>
                  </a:tcPr>
                </a:tc>
                <a:tc>
                  <a:txBody>
                    <a:bodyPr/>
                    <a:lstStyle/>
                    <a:p>
                      <a:r>
                        <a:rPr lang="en-US" altLang="ko-KR" sz="1600" dirty="0" smtClean="0"/>
                        <a:t>July 3</a:t>
                      </a:r>
                      <a:endParaRPr lang="en-US" altLang="ko-KR" sz="1600" dirty="0"/>
                    </a:p>
                  </a:txBody>
                  <a:tcPr marL="16975" marR="16975" marT="16975" marB="16975">
                    <a:lnL>
                      <a:noFill/>
                    </a:lnL>
                    <a:lnR>
                      <a:noFill/>
                    </a:lnR>
                    <a:lnT>
                      <a:noFill/>
                    </a:lnT>
                    <a:lnB>
                      <a:noFill/>
                    </a:lnB>
                    <a:solidFill>
                      <a:srgbClr val="FFFFFF"/>
                    </a:solidFill>
                  </a:tcPr>
                </a:tc>
                <a:tc>
                  <a:txBody>
                    <a:bodyPr/>
                    <a:lstStyle/>
                    <a:p>
                      <a:pPr fontAlgn="t"/>
                      <a:r>
                        <a:rPr lang="en-US" sz="1600">
                          <a:effectLst/>
                        </a:rPr>
                        <a:t>1:00 AM Eastern Standard Time</a:t>
                      </a:r>
                    </a:p>
                  </a:txBody>
                  <a:tcPr marL="16975" marR="16975" marT="16975" marB="16975">
                    <a:lnL>
                      <a:noFill/>
                    </a:lnL>
                    <a:lnR>
                      <a:noFill/>
                    </a:lnR>
                    <a:lnT>
                      <a:noFill/>
                    </a:lnT>
                    <a:lnB>
                      <a:noFill/>
                    </a:lnB>
                    <a:solidFill>
                      <a:srgbClr val="FFFFFF"/>
                    </a:solidFill>
                  </a:tcPr>
                </a:tc>
                <a:tc>
                  <a:txBody>
                    <a:bodyPr/>
                    <a:lstStyle/>
                    <a:p>
                      <a:pPr fontAlgn="t"/>
                      <a:r>
                        <a:rPr lang="en-US" sz="1600" dirty="0" smtClean="0">
                          <a:effectLst/>
                        </a:rPr>
                        <a:t>2:30 </a:t>
                      </a:r>
                      <a:r>
                        <a:rPr lang="en-US" sz="1600" dirty="0">
                          <a:effectLst/>
                        </a:rPr>
                        <a:t>AM Eastern Standard Time</a:t>
                      </a:r>
                    </a:p>
                  </a:txBody>
                  <a:tcPr marL="16975" marR="16975" marT="16975" marB="16975">
                    <a:lnL>
                      <a:noFill/>
                    </a:lnL>
                    <a:lnR>
                      <a:noFill/>
                    </a:lnR>
                    <a:lnT>
                      <a:noFill/>
                    </a:lnT>
                    <a:lnB>
                      <a:noFill/>
                    </a:lnB>
                    <a:solidFill>
                      <a:srgbClr val="FFFFFF"/>
                    </a:solidFill>
                  </a:tcPr>
                </a:tc>
                <a:tc>
                  <a:txBody>
                    <a:bodyPr/>
                    <a:lstStyle/>
                    <a:p>
                      <a:r>
                        <a:rPr lang="en-US" altLang="ko-KR" sz="1600" dirty="0" err="1" smtClean="0"/>
                        <a:t>Hyunduk</a:t>
                      </a:r>
                      <a:r>
                        <a:rPr lang="en-US" altLang="ko-KR" sz="1600" baseline="0" dirty="0" smtClean="0"/>
                        <a:t> Kang</a:t>
                      </a:r>
                      <a:endParaRPr lang="en-US" altLang="ko-KR" sz="1600" dirty="0"/>
                    </a:p>
                  </a:txBody>
                  <a:tcPr marL="16975" marR="16975" marT="16975" marB="16975">
                    <a:lnL>
                      <a:noFill/>
                    </a:lnL>
                    <a:lnR>
                      <a:noFill/>
                    </a:lnR>
                    <a:lnT>
                      <a:noFill/>
                    </a:lnT>
                    <a:lnB>
                      <a:noFill/>
                    </a:lnB>
                    <a:solidFill>
                      <a:srgbClr val="FFFFFF"/>
                    </a:solidFill>
                  </a:tcPr>
                </a:tc>
              </a:tr>
              <a:tr h="606356">
                <a:tc>
                  <a:txBody>
                    <a:bodyPr/>
                    <a:lstStyle/>
                    <a:p>
                      <a:pPr fontAlgn="t"/>
                      <a:r>
                        <a:rPr lang="en-US" sz="1600" dirty="0">
                          <a:effectLst/>
                        </a:rPr>
                        <a:t>Wednesday</a:t>
                      </a:r>
                      <a:br>
                        <a:rPr lang="en-US" sz="1600" dirty="0">
                          <a:effectLst/>
                        </a:rPr>
                      </a:br>
                      <a:endParaRPr lang="en-US" sz="1600" dirty="0">
                        <a:effectLst/>
                      </a:endParaRPr>
                    </a:p>
                  </a:txBody>
                  <a:tcPr marL="16975" marR="16975" marT="16975" marB="16975">
                    <a:lnL>
                      <a:noFill/>
                    </a:lnL>
                    <a:lnR>
                      <a:noFill/>
                    </a:lnR>
                    <a:lnT>
                      <a:noFill/>
                    </a:lnT>
                    <a:lnB>
                      <a:noFill/>
                    </a:lnB>
                    <a:solidFill>
                      <a:srgbClr val="FFFFFF"/>
                    </a:solidFill>
                  </a:tcPr>
                </a:tc>
                <a:tc>
                  <a:txBody>
                    <a:bodyPr/>
                    <a:lstStyle/>
                    <a:p>
                      <a:r>
                        <a:rPr lang="en-US" altLang="ko-KR" sz="1600" dirty="0" smtClean="0"/>
                        <a:t>July 10</a:t>
                      </a:r>
                      <a:endParaRPr lang="en-US" altLang="ko-KR" sz="1600" dirty="0"/>
                    </a:p>
                  </a:txBody>
                  <a:tcPr marL="16975" marR="16975" marT="16975" marB="16975">
                    <a:lnL>
                      <a:noFill/>
                    </a:lnL>
                    <a:lnR>
                      <a:noFill/>
                    </a:lnR>
                    <a:lnT>
                      <a:noFill/>
                    </a:lnT>
                    <a:lnB>
                      <a:noFill/>
                    </a:lnB>
                    <a:solidFill>
                      <a:srgbClr val="FFFFFF"/>
                    </a:solidFill>
                  </a:tcPr>
                </a:tc>
                <a:tc>
                  <a:txBody>
                    <a:bodyPr/>
                    <a:lstStyle/>
                    <a:p>
                      <a:pPr fontAlgn="t"/>
                      <a:r>
                        <a:rPr lang="en-US" sz="1600">
                          <a:effectLst/>
                        </a:rPr>
                        <a:t>1:00 AM Eastern Standard Time</a:t>
                      </a:r>
                    </a:p>
                  </a:txBody>
                  <a:tcPr marL="16975" marR="16975" marT="16975" marB="16975">
                    <a:lnL>
                      <a:noFill/>
                    </a:lnL>
                    <a:lnR>
                      <a:noFill/>
                    </a:lnR>
                    <a:lnT>
                      <a:noFill/>
                    </a:lnT>
                    <a:lnB>
                      <a:noFill/>
                    </a:lnB>
                    <a:solidFill>
                      <a:srgbClr val="FFFFFF"/>
                    </a:solidFill>
                  </a:tcPr>
                </a:tc>
                <a:tc>
                  <a:txBody>
                    <a:bodyPr/>
                    <a:lstStyle/>
                    <a:p>
                      <a:pPr fontAlgn="t"/>
                      <a:r>
                        <a:rPr lang="en-US" sz="1600" dirty="0" smtClean="0">
                          <a:effectLst/>
                        </a:rPr>
                        <a:t>2:30 </a:t>
                      </a:r>
                      <a:r>
                        <a:rPr lang="en-US" sz="1600" dirty="0">
                          <a:effectLst/>
                        </a:rPr>
                        <a:t>AM Eastern Standard Time</a:t>
                      </a:r>
                    </a:p>
                  </a:txBody>
                  <a:tcPr marL="16975" marR="16975" marT="16975" marB="16975">
                    <a:lnL>
                      <a:noFill/>
                    </a:lnL>
                    <a:lnR>
                      <a:noFill/>
                    </a:lnR>
                    <a:lnT>
                      <a:noFill/>
                    </a:lnT>
                    <a:lnB>
                      <a:noFill/>
                    </a:lnB>
                    <a:solidFill>
                      <a:srgbClr val="FFFFFF"/>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altLang="ko-KR" sz="1600" dirty="0" err="1" smtClean="0"/>
                        <a:t>Hyunduk</a:t>
                      </a:r>
                      <a:r>
                        <a:rPr lang="en-US" altLang="ko-KR" sz="1600" baseline="0" dirty="0" smtClean="0"/>
                        <a:t> Kang</a:t>
                      </a:r>
                      <a:endParaRPr lang="en-US" altLang="ko-KR" sz="1600" dirty="0" smtClean="0"/>
                    </a:p>
                    <a:p>
                      <a:pPr fontAlgn="t"/>
                      <a:endParaRPr lang="en-US" sz="1600" dirty="0">
                        <a:effectLst/>
                      </a:endParaRPr>
                    </a:p>
                  </a:txBody>
                  <a:tcPr marL="16975" marR="16975" marT="16975" marB="16975">
                    <a:lnL>
                      <a:noFill/>
                    </a:lnL>
                    <a:lnR>
                      <a:noFill/>
                    </a:lnR>
                    <a:lnT>
                      <a:noFill/>
                    </a:lnT>
                    <a:lnB>
                      <a:noFill/>
                    </a:lnB>
                    <a:solidFill>
                      <a:srgbClr val="FFFFFF"/>
                    </a:solidFill>
                  </a:tcPr>
                </a:tc>
              </a:tr>
            </a:tbl>
          </a:graphicData>
        </a:graphic>
      </p:graphicFrame>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a:xfrm>
            <a:off x="7179769" y="6475413"/>
            <a:ext cx="1364156" cy="184666"/>
          </a:xfrm>
        </p:spPr>
        <p:txBody>
          <a:bodyPr/>
          <a:lstStyle/>
          <a:p>
            <a:r>
              <a:rPr lang="en-US" altLang="ko-KR" dirty="0" err="1"/>
              <a:t>Hyunduk</a:t>
            </a:r>
            <a:r>
              <a:rPr lang="en-US" altLang="ko-KR" dirty="0"/>
              <a:t> Kang, ETRI</a:t>
            </a:r>
          </a:p>
        </p:txBody>
      </p:sp>
      <p:sp>
        <p:nvSpPr>
          <p:cNvPr id="6" name="Slide Number Placeholder 5"/>
          <p:cNvSpPr>
            <a:spLocks noGrp="1"/>
          </p:cNvSpPr>
          <p:nvPr>
            <p:ph type="sldNum" sz="quarter" idx="12"/>
          </p:nvPr>
        </p:nvSpPr>
        <p:spPr/>
        <p:txBody>
          <a:bodyPr/>
          <a:lstStyle/>
          <a:p>
            <a:r>
              <a:rPr lang="en-US" smtClean="0"/>
              <a:t>Slide </a:t>
            </a:r>
            <a:fld id="{370B5380-D70D-45F7-9E74-EE1505487BD1}" type="slidenum">
              <a:rPr lang="en-US" smtClean="0"/>
              <a:pPr/>
              <a:t>6</a:t>
            </a:fld>
            <a:endParaRPr lang="en-US"/>
          </a:p>
        </p:txBody>
      </p:sp>
    </p:spTree>
    <p:extLst>
      <p:ext uri="{BB962C8B-B14F-4D97-AF65-F5344CB8AC3E}">
        <p14:creationId xmlns:p14="http://schemas.microsoft.com/office/powerpoint/2010/main" val="31024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July 2013 Plenary Objectives</a:t>
            </a:r>
            <a:endParaRPr lang="en-US" dirty="0"/>
          </a:p>
        </p:txBody>
      </p:sp>
      <p:sp>
        <p:nvSpPr>
          <p:cNvPr id="3" name="Content Placeholder 2"/>
          <p:cNvSpPr>
            <a:spLocks noGrp="1"/>
          </p:cNvSpPr>
          <p:nvPr>
            <p:ph idx="1"/>
          </p:nvPr>
        </p:nvSpPr>
        <p:spPr/>
        <p:txBody>
          <a:bodyPr/>
          <a:lstStyle/>
          <a:p>
            <a:r>
              <a:rPr lang="fi-FI" dirty="0" smtClean="0"/>
              <a:t>Resolve </a:t>
            </a:r>
            <a:r>
              <a:rPr lang="fi-FI" dirty="0" smtClean="0"/>
              <a:t>comments </a:t>
            </a:r>
            <a:r>
              <a:rPr lang="fi-FI" dirty="0" smtClean="0"/>
              <a:t>all </a:t>
            </a:r>
            <a:r>
              <a:rPr lang="fi-FI" dirty="0" smtClean="0"/>
              <a:t>comments from the third Working Group Letter Ballot</a:t>
            </a:r>
          </a:p>
          <a:p>
            <a:endParaRPr lang="fi-FI" dirty="0" smtClean="0"/>
          </a:p>
          <a:p>
            <a:r>
              <a:rPr lang="fi-FI" dirty="0" smtClean="0"/>
              <a:t>Have </a:t>
            </a:r>
            <a:r>
              <a:rPr lang="fi-FI" dirty="0" smtClean="0"/>
              <a:t>the draft prepared for a recirculation WG LB after the </a:t>
            </a:r>
            <a:r>
              <a:rPr lang="fi-FI" dirty="0" smtClean="0"/>
              <a:t>July 2013 plenary meeting </a:t>
            </a:r>
            <a:r>
              <a:rPr lang="fi-FI" dirty="0" smtClean="0"/>
              <a:t>so that the ballot closes before the </a:t>
            </a:r>
            <a:r>
              <a:rPr lang="fi-FI" dirty="0" smtClean="0"/>
              <a:t>September 2013 interim meeting</a:t>
            </a:r>
            <a:endParaRPr lang="fi-FI" dirty="0" smtClean="0"/>
          </a:p>
          <a:p>
            <a:endParaRPr lang="fi-FI" dirty="0" smtClean="0">
              <a:solidFill>
                <a:srgbClr val="FF0000"/>
              </a:solidFill>
            </a:endParaRPr>
          </a:p>
          <a:p>
            <a:r>
              <a:rPr lang="fi-FI" dirty="0" smtClean="0"/>
              <a:t>Decide on whether the 802.19.1 draft is ready for the sponsor ballot</a:t>
            </a:r>
            <a:endParaRPr lang="fi-FI" dirty="0" smtClean="0"/>
          </a:p>
        </p:txBody>
      </p:sp>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a:xfrm>
            <a:off x="7179769" y="6475413"/>
            <a:ext cx="1364156" cy="184666"/>
          </a:xfrm>
        </p:spPr>
        <p:txBody>
          <a:bodyPr/>
          <a:lstStyle/>
          <a:p>
            <a:r>
              <a:rPr lang="en-US" altLang="ko-KR" dirty="0" err="1"/>
              <a:t>Hyunduk</a:t>
            </a:r>
            <a:r>
              <a:rPr lang="en-US" altLang="ko-KR" dirty="0"/>
              <a:t> Kang, ETRI</a:t>
            </a:r>
          </a:p>
        </p:txBody>
      </p:sp>
      <p:sp>
        <p:nvSpPr>
          <p:cNvPr id="6" name="Slide Number Placeholder 5"/>
          <p:cNvSpPr>
            <a:spLocks noGrp="1"/>
          </p:cNvSpPr>
          <p:nvPr>
            <p:ph type="sldNum" sz="quarter" idx="12"/>
          </p:nvPr>
        </p:nvSpPr>
        <p:spPr/>
        <p:txBody>
          <a:bodyPr/>
          <a:lstStyle/>
          <a:p>
            <a:r>
              <a:rPr lang="en-US" smtClean="0"/>
              <a:t>Slide </a:t>
            </a:r>
            <a:fld id="{370B5380-D70D-45F7-9E74-EE1505487BD1}" type="slidenum">
              <a:rPr lang="en-US" smtClean="0"/>
              <a:pPr/>
              <a:t>7</a:t>
            </a:fld>
            <a:endParaRPr lang="en-US"/>
          </a:p>
        </p:txBody>
      </p:sp>
    </p:spTree>
    <p:extLst>
      <p:ext uri="{BB962C8B-B14F-4D97-AF65-F5344CB8AC3E}">
        <p14:creationId xmlns:p14="http://schemas.microsoft.com/office/powerpoint/2010/main" val="3795718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Targeted TG1 Timeline</a:t>
            </a:r>
            <a:endParaRPr lang="en-US" dirty="0"/>
          </a:p>
        </p:txBody>
      </p:sp>
      <p:sp>
        <p:nvSpPr>
          <p:cNvPr id="3" name="Content Placeholder 2"/>
          <p:cNvSpPr>
            <a:spLocks noGrp="1"/>
          </p:cNvSpPr>
          <p:nvPr>
            <p:ph idx="1"/>
          </p:nvPr>
        </p:nvSpPr>
        <p:spPr/>
        <p:txBody>
          <a:bodyPr/>
          <a:lstStyle/>
          <a:p>
            <a:r>
              <a:rPr lang="en-GB" altLang="ko-KR" dirty="0" smtClean="0"/>
              <a:t>Third Working </a:t>
            </a:r>
            <a:r>
              <a:rPr lang="en-GB" altLang="ko-KR" dirty="0" smtClean="0"/>
              <a:t>Group </a:t>
            </a:r>
            <a:r>
              <a:rPr lang="en-GB" dirty="0" smtClean="0"/>
              <a:t>Letter </a:t>
            </a:r>
            <a:r>
              <a:rPr lang="en-GB" dirty="0" smtClean="0"/>
              <a:t>Ballot: </a:t>
            </a:r>
            <a:r>
              <a:rPr lang="en-US" dirty="0" smtClean="0"/>
              <a:t>June </a:t>
            </a:r>
            <a:r>
              <a:rPr lang="en-GB" dirty="0" smtClean="0"/>
              <a:t>2013</a:t>
            </a:r>
            <a:endParaRPr lang="en-GB" dirty="0" smtClean="0"/>
          </a:p>
          <a:p>
            <a:r>
              <a:rPr lang="en-GB" altLang="ko-KR" dirty="0" smtClean="0"/>
              <a:t>Recirculation </a:t>
            </a:r>
            <a:r>
              <a:rPr lang="en-GB" altLang="ko-KR" dirty="0"/>
              <a:t>Letter Ballot: </a:t>
            </a:r>
            <a:r>
              <a:rPr lang="en-GB" altLang="ko-KR" dirty="0" smtClean="0"/>
              <a:t>August 2013</a:t>
            </a:r>
            <a:endParaRPr lang="en-GB" altLang="ko-KR" dirty="0"/>
          </a:p>
          <a:p>
            <a:r>
              <a:rPr lang="en-GB" dirty="0" smtClean="0"/>
              <a:t>Form </a:t>
            </a:r>
            <a:r>
              <a:rPr lang="en-GB" dirty="0"/>
              <a:t>Sponsor Ballot Pool: </a:t>
            </a:r>
            <a:r>
              <a:rPr lang="en-GB" dirty="0" smtClean="0"/>
              <a:t>July </a:t>
            </a:r>
            <a:r>
              <a:rPr lang="en-GB" dirty="0"/>
              <a:t>2013</a:t>
            </a:r>
            <a:endParaRPr lang="en-GB" b="0" dirty="0"/>
          </a:p>
          <a:p>
            <a:r>
              <a:rPr lang="en-GB" dirty="0"/>
              <a:t>Initial Sponsor Ballot: </a:t>
            </a:r>
            <a:r>
              <a:rPr lang="en-GB" dirty="0" smtClean="0"/>
              <a:t>November </a:t>
            </a:r>
            <a:r>
              <a:rPr lang="en-GB" dirty="0"/>
              <a:t>2013</a:t>
            </a:r>
          </a:p>
          <a:p>
            <a:r>
              <a:rPr lang="en-GB" dirty="0" smtClean="0"/>
              <a:t>Recirculation </a:t>
            </a:r>
            <a:r>
              <a:rPr lang="en-GB" dirty="0"/>
              <a:t>Sponsor Ballot: </a:t>
            </a:r>
            <a:r>
              <a:rPr lang="en-GB" dirty="0" smtClean="0"/>
              <a:t>March 2014</a:t>
            </a:r>
            <a:endParaRPr lang="en-GB" dirty="0"/>
          </a:p>
          <a:p>
            <a:r>
              <a:rPr lang="en-GB" dirty="0"/>
              <a:t>Final WG/EC Approval: </a:t>
            </a:r>
            <a:r>
              <a:rPr lang="en-GB" dirty="0" smtClean="0"/>
              <a:t>July </a:t>
            </a:r>
            <a:r>
              <a:rPr lang="en-GB" dirty="0"/>
              <a:t>2014</a:t>
            </a:r>
          </a:p>
          <a:p>
            <a:r>
              <a:rPr lang="en-GB" dirty="0" err="1"/>
              <a:t>RevCom</a:t>
            </a:r>
            <a:r>
              <a:rPr lang="en-GB" dirty="0"/>
              <a:t>/Standards Board Approval: </a:t>
            </a:r>
            <a:r>
              <a:rPr lang="en-GB" dirty="0" smtClean="0"/>
              <a:t>September 2014</a:t>
            </a:r>
            <a:endParaRPr lang="en-GB" altLang="ja-JP" dirty="0">
              <a:ea typeface="MS PGothic" pitchFamily="34" charset="-128"/>
            </a:endParaRPr>
          </a:p>
        </p:txBody>
      </p:sp>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a:xfrm>
            <a:off x="7179769" y="6475413"/>
            <a:ext cx="1364156" cy="184666"/>
          </a:xfrm>
        </p:spPr>
        <p:txBody>
          <a:bodyPr/>
          <a:lstStyle/>
          <a:p>
            <a:r>
              <a:rPr lang="en-US" altLang="ko-KR" dirty="0" err="1"/>
              <a:t>Hyunduk</a:t>
            </a:r>
            <a:r>
              <a:rPr lang="en-US" altLang="ko-KR" dirty="0"/>
              <a:t> Kang, ETRI</a:t>
            </a:r>
          </a:p>
        </p:txBody>
      </p:sp>
      <p:sp>
        <p:nvSpPr>
          <p:cNvPr id="6" name="Slide Number Placeholder 5"/>
          <p:cNvSpPr>
            <a:spLocks noGrp="1"/>
          </p:cNvSpPr>
          <p:nvPr>
            <p:ph type="sldNum" sz="quarter" idx="12"/>
          </p:nvPr>
        </p:nvSpPr>
        <p:spPr/>
        <p:txBody>
          <a:bodyPr/>
          <a:lstStyle/>
          <a:p>
            <a:r>
              <a:rPr lang="en-US" smtClean="0"/>
              <a:t>Slide </a:t>
            </a:r>
            <a:fld id="{370B5380-D70D-45F7-9E74-EE1505487BD1}" type="slidenum">
              <a:rPr lang="en-US" smtClean="0"/>
              <a:pPr/>
              <a:t>8</a:t>
            </a:fld>
            <a:endParaRPr lang="en-US"/>
          </a:p>
        </p:txBody>
      </p:sp>
    </p:spTree>
    <p:extLst>
      <p:ext uri="{BB962C8B-B14F-4D97-AF65-F5344CB8AC3E}">
        <p14:creationId xmlns:p14="http://schemas.microsoft.com/office/powerpoint/2010/main" val="2340264471"/>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1011</TotalTime>
  <Words>554</Words>
  <Application>Microsoft Office PowerPoint</Application>
  <PresentationFormat>화면 슬라이드 쇼(4:3)</PresentationFormat>
  <Paragraphs>111</Paragraphs>
  <Slides>8</Slides>
  <Notes>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8</vt:i4>
      </vt:variant>
    </vt:vector>
  </HeadingPairs>
  <TitlesOfParts>
    <vt:vector size="10" baseType="lpstr">
      <vt:lpstr>802-19-Submission</vt:lpstr>
      <vt:lpstr>Document</vt:lpstr>
      <vt:lpstr>TG1 Closing Report for May 2013</vt:lpstr>
      <vt:lpstr>Abstract</vt:lpstr>
      <vt:lpstr>Agenda and Results (1/2)</vt:lpstr>
      <vt:lpstr>Agenda and Results (2/2)</vt:lpstr>
      <vt:lpstr>What’s Next?</vt:lpstr>
      <vt:lpstr>Teleconferences</vt:lpstr>
      <vt:lpstr>July 2013 Plenary Objectives</vt:lpstr>
      <vt:lpstr>Targeted TG1 Timeline</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 Closing Report</dc:title>
  <dc:creator>Mika Kasslin</dc:creator>
  <cp:lastModifiedBy>user</cp:lastModifiedBy>
  <cp:revision>37</cp:revision>
  <cp:lastPrinted>1998-02-10T13:28:06Z</cp:lastPrinted>
  <dcterms:created xsi:type="dcterms:W3CDTF">2012-11-15T17:56:32Z</dcterms:created>
  <dcterms:modified xsi:type="dcterms:W3CDTF">2013-05-21T10:32:36Z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b7aa0b7f-2631-45fa-be37-5b416b6c6d48</vt:lpwstr>
  </property>
  <property fmtid="{D5CDD505-2E9C-101B-9397-08002B2CF9AE}" pid="3" name="NokiaConfidentiality">
    <vt:lpwstr>Public</vt:lpwstr>
  </property>
</Properties>
</file>