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0" r:id="rId4"/>
    <p:sldId id="276" r:id="rId5"/>
    <p:sldId id="274" r:id="rId6"/>
    <p:sldId id="271" r:id="rId7"/>
    <p:sldId id="272" r:id="rId8"/>
    <p:sldId id="27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2" d="100"/>
          <a:sy n="122" d="100"/>
        </p:scale>
        <p:origin x="-1032"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802.19-13/0054r0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802.19-13/0054r0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DFE0DF0F-6153-4E68-8071-402F5984E75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802.19-13/0054r0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49D8FE9F-B393-4B84-9E22-0E069EA9687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7435F88-93D2-4460-BA27-F6C4E5C88314}"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802.19-13/0077r0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a:xfrm>
            <a:off x="7179770" y="6475413"/>
            <a:ext cx="1364155" cy="184666"/>
          </a:xfrm>
        </p:spPr>
        <p:txBody>
          <a:bodyPr/>
          <a:lstStyle/>
          <a:p>
            <a:r>
              <a:rPr lang="en-US" dirty="0" err="1" smtClean="0"/>
              <a:t>Hyunduk</a:t>
            </a:r>
            <a:r>
              <a:rPr lang="en-US" dirty="0" smtClean="0"/>
              <a:t> Kang, ETRI</a:t>
            </a:r>
            <a:endParaRPr lang="en-US" dirty="0"/>
          </a:p>
        </p:txBody>
      </p:sp>
      <p:sp>
        <p:nvSpPr>
          <p:cNvPr id="9" name="Slide Number Placeholder 5"/>
          <p:cNvSpPr>
            <a:spLocks noGrp="1"/>
          </p:cNvSpPr>
          <p:nvPr>
            <p:ph type="sldNum" sz="quarter" idx="12"/>
          </p:nvPr>
        </p:nvSpPr>
        <p:spPr/>
        <p:txBody>
          <a:bodyPr/>
          <a:lstStyle/>
          <a:p>
            <a:r>
              <a:rPr lang="en-US"/>
              <a:t>Slide </a:t>
            </a:r>
            <a:fld id="{0AAD07E4-6C99-449E-9280-2457FA0AD1B0}"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Closing Report for May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2013-05-16</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개체 1"/>
          <p:cNvGraphicFramePr>
            <a:graphicFrameLocks noChangeAspect="1"/>
          </p:cNvGraphicFramePr>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72" name="Document" r:id="rId4" imgW="8269999" imgH="2983548" progId="Word.Document.8">
                  <p:embed/>
                </p:oleObj>
              </mc:Choice>
              <mc:Fallback>
                <p:oleObj name="Document" r:id="rId4" imgW="8269999" imgH="2983548" progId="Word.Document.8">
                  <p:embed/>
                  <p:pic>
                    <p:nvPicPr>
                      <p:cNvPr id="0" name="개체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a:t>Slide </a:t>
            </a:r>
            <a:fld id="{1E919F3D-DA19-4E16-94DE-647C62365D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is TG1 closing report from March 2013 interim meeting in </a:t>
            </a:r>
            <a:r>
              <a:rPr lang="fi-FI" altLang="ko-KR" dirty="0" smtClean="0"/>
              <a:t>Waikoloa</a:t>
            </a:r>
            <a:r>
              <a:rPr lang="en-US" dirty="0" smtClean="0"/>
              <a:t>, HI, USA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(1/2)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The TG focused on comment resolutions with 61 technical, 1 general, and 20 editorial </a:t>
            </a:r>
            <a:r>
              <a:rPr lang="fi-FI" altLang="ko-KR" dirty="0"/>
              <a:t>comments</a:t>
            </a:r>
            <a:endParaRPr lang="fi-FI" dirty="0" smtClean="0"/>
          </a:p>
          <a:p>
            <a:endParaRPr lang="fi-FI" dirty="0" smtClean="0"/>
          </a:p>
          <a:p>
            <a:r>
              <a:rPr lang="fi-FI" dirty="0" smtClean="0"/>
              <a:t>The TG heard several contributions related to the comments and were accepted as comment resolutions</a:t>
            </a:r>
          </a:p>
          <a:p>
            <a:pPr lvl="1"/>
            <a:r>
              <a:rPr lang="fi-FI" dirty="0" smtClean="0"/>
              <a:t>43 technical, 1 general, and 20 editorial comments were closed</a:t>
            </a:r>
          </a:p>
          <a:p>
            <a:pPr lvl="1"/>
            <a:r>
              <a:rPr lang="fi-FI" dirty="0" smtClean="0"/>
              <a:t>18 technical comments were opened</a:t>
            </a:r>
          </a:p>
          <a:p>
            <a:endParaRPr lang="fi-FI" altLang="ko-KR" dirty="0" smtClean="0"/>
          </a:p>
          <a:p>
            <a:r>
              <a:rPr lang="fi-FI" altLang="ko-KR" dirty="0" smtClean="0"/>
              <a:t>Approved </a:t>
            </a:r>
            <a:r>
              <a:rPr lang="fi-FI" altLang="ko-KR" dirty="0"/>
              <a:t>comment resolutions available in </a:t>
            </a:r>
            <a:r>
              <a:rPr lang="fi-FI" altLang="ko-KR" dirty="0" smtClean="0"/>
              <a:t>19-12/0057r4</a:t>
            </a:r>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3</a:t>
            </a:fld>
            <a:endParaRPr lang="en-US"/>
          </a:p>
        </p:txBody>
      </p:sp>
    </p:spTree>
    <p:extLst>
      <p:ext uri="{BB962C8B-B14F-4D97-AF65-F5344CB8AC3E}">
        <p14:creationId xmlns:p14="http://schemas.microsoft.com/office/powerpoint/2010/main" val="114643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Agenda and Results (2/2)</a:t>
            </a:r>
            <a:endParaRPr lang="en-US" dirty="0"/>
          </a:p>
        </p:txBody>
      </p:sp>
      <p:sp>
        <p:nvSpPr>
          <p:cNvPr id="3" name="Content Placeholder 2"/>
          <p:cNvSpPr>
            <a:spLocks noGrp="1"/>
          </p:cNvSpPr>
          <p:nvPr>
            <p:ph idx="1"/>
          </p:nvPr>
        </p:nvSpPr>
        <p:spPr>
          <a:xfrm>
            <a:off x="685800" y="1700808"/>
            <a:ext cx="7772400" cy="4114800"/>
          </a:xfrm>
        </p:spPr>
        <p:txBody>
          <a:bodyPr/>
          <a:lstStyle/>
          <a:p>
            <a:r>
              <a:rPr lang="fi-FI" dirty="0" smtClean="0"/>
              <a:t>TG1 created PAR extenstion request document and agreed that </a:t>
            </a:r>
            <a:r>
              <a:rPr lang="en-US" dirty="0" smtClean="0"/>
              <a:t>WG </a:t>
            </a:r>
            <a:r>
              <a:rPr lang="en-US" dirty="0"/>
              <a:t>chair forward the PAR extension request created by TG1 and take any action required to renew the PAR</a:t>
            </a:r>
          </a:p>
          <a:p>
            <a:endParaRPr lang="fi-FI" dirty="0" smtClean="0"/>
          </a:p>
          <a:p>
            <a:r>
              <a:rPr lang="fi-FI" dirty="0" smtClean="0"/>
              <a:t>Agenda </a:t>
            </a:r>
            <a:r>
              <a:rPr lang="fi-FI" altLang="ko-KR" dirty="0"/>
              <a:t>available in </a:t>
            </a:r>
            <a:r>
              <a:rPr lang="fi-FI" altLang="ko-KR" dirty="0" smtClean="0"/>
              <a:t>19-13/0058r4</a:t>
            </a:r>
            <a:endParaRPr lang="fi-FI" altLang="ko-KR" dirty="0"/>
          </a:p>
          <a:p>
            <a:endParaRPr lang="fi-FI" dirty="0"/>
          </a:p>
          <a:p>
            <a:r>
              <a:rPr lang="fi-FI" dirty="0" smtClean="0"/>
              <a:t>Draft </a:t>
            </a:r>
            <a:r>
              <a:rPr lang="fi-FI" dirty="0" smtClean="0"/>
              <a:t>meeting minutes available in 19-13/0076r0</a:t>
            </a:r>
          </a:p>
          <a:p>
            <a:endParaRPr lang="en-US" dirty="0"/>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2899628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What’s Next?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The TG requested </a:t>
            </a:r>
            <a:r>
              <a:rPr lang="en-US" dirty="0"/>
              <a:t>the TG editor to prepare by May 31, 2013, a new 802.19.1 draft which builds upon the DF3.03 and incorporates the changes approved by the TG1 during the May 2013 interim </a:t>
            </a:r>
            <a:r>
              <a:rPr lang="en-US" dirty="0" smtClean="0"/>
              <a:t>meeting</a:t>
            </a:r>
          </a:p>
          <a:p>
            <a:pPr marL="457200" indent="-457200">
              <a:buFont typeface="+mj-lt"/>
              <a:buAutoNum type="arabicPeriod"/>
            </a:pPr>
            <a:endParaRPr lang="en-US" dirty="0"/>
          </a:p>
          <a:p>
            <a:pPr marL="457200" indent="-457200">
              <a:buFont typeface="+mj-lt"/>
              <a:buAutoNum type="arabicPeriod"/>
            </a:pPr>
            <a:r>
              <a:rPr lang="fi-FI" dirty="0" smtClean="0"/>
              <a:t>The TG </a:t>
            </a:r>
            <a:r>
              <a:rPr lang="en-US" dirty="0"/>
              <a:t>Kindly ask the 802.19 WG chair to start a new 30-days WG Letter Ballot on the new 802.19.1 draft no later than June 7, 2013</a:t>
            </a:r>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5</a:t>
            </a:fld>
            <a:endParaRPr lang="en-US"/>
          </a:p>
        </p:txBody>
      </p:sp>
    </p:spTree>
    <p:extLst>
      <p:ext uri="{BB962C8B-B14F-4D97-AF65-F5344CB8AC3E}">
        <p14:creationId xmlns:p14="http://schemas.microsoft.com/office/powerpoint/2010/main" val="325338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Teleconferences</a:t>
            </a:r>
            <a:endParaRPr lang="en-US" dirty="0"/>
          </a:p>
        </p:txBody>
      </p:sp>
      <p:graphicFrame>
        <p:nvGraphicFramePr>
          <p:cNvPr id="7" name="내용 개체 틀 6"/>
          <p:cNvGraphicFramePr>
            <a:graphicFrameLocks noGrp="1"/>
          </p:cNvGraphicFramePr>
          <p:nvPr>
            <p:ph idx="1"/>
            <p:extLst>
              <p:ext uri="{D42A27DB-BD31-4B8C-83A1-F6EECF244321}">
                <p14:modId xmlns:p14="http://schemas.microsoft.com/office/powerpoint/2010/main" val="637708413"/>
              </p:ext>
            </p:extLst>
          </p:nvPr>
        </p:nvGraphicFramePr>
        <p:xfrm>
          <a:off x="539550" y="1556793"/>
          <a:ext cx="8352930" cy="4522282"/>
        </p:xfrm>
        <a:graphic>
          <a:graphicData uri="http://schemas.openxmlformats.org/drawingml/2006/table">
            <a:tbl>
              <a:tblPr/>
              <a:tblGrid>
                <a:gridCol w="1670586"/>
                <a:gridCol w="1670586"/>
                <a:gridCol w="1670586"/>
                <a:gridCol w="1670586"/>
                <a:gridCol w="1670586"/>
              </a:tblGrid>
              <a:tr h="220006">
                <a:tc>
                  <a:txBody>
                    <a:bodyPr/>
                    <a:lstStyle/>
                    <a:p>
                      <a:r>
                        <a:rPr lang="en-US" sz="1600" b="1" dirty="0">
                          <a:effectLst/>
                        </a:rPr>
                        <a:t>Day</a:t>
                      </a:r>
                    </a:p>
                  </a:txBody>
                  <a:tcPr marL="16975" marR="16975" marT="16975" marB="16975" anchor="ctr">
                    <a:lnL>
                      <a:noFill/>
                    </a:lnL>
                    <a:lnR>
                      <a:noFill/>
                    </a:lnR>
                    <a:lnT>
                      <a:noFill/>
                    </a:lnT>
                    <a:lnB>
                      <a:noFill/>
                    </a:lnB>
                    <a:solidFill>
                      <a:srgbClr val="FFFFFF"/>
                    </a:solidFill>
                  </a:tcPr>
                </a:tc>
                <a:tc>
                  <a:txBody>
                    <a:bodyPr/>
                    <a:lstStyle/>
                    <a:p>
                      <a:r>
                        <a:rPr lang="en-US" sz="1600" b="1">
                          <a:effectLst/>
                        </a:rPr>
                        <a:t>Date</a:t>
                      </a:r>
                    </a:p>
                  </a:txBody>
                  <a:tcPr marL="16975" marR="16975" marT="16975" marB="16975" anchor="ctr">
                    <a:lnL>
                      <a:noFill/>
                    </a:lnL>
                    <a:lnR>
                      <a:noFill/>
                    </a:lnR>
                    <a:lnT>
                      <a:noFill/>
                    </a:lnT>
                    <a:lnB>
                      <a:noFill/>
                    </a:lnB>
                    <a:solidFill>
                      <a:srgbClr val="FFFFFF"/>
                    </a:solidFill>
                  </a:tcPr>
                </a:tc>
                <a:tc>
                  <a:txBody>
                    <a:bodyPr/>
                    <a:lstStyle/>
                    <a:p>
                      <a:r>
                        <a:rPr lang="en-US" sz="1600" b="1">
                          <a:effectLst/>
                        </a:rPr>
                        <a:t>Start Time</a:t>
                      </a:r>
                    </a:p>
                  </a:txBody>
                  <a:tcPr marL="16975" marR="16975" marT="16975" marB="16975" anchor="ctr">
                    <a:lnL>
                      <a:noFill/>
                    </a:lnL>
                    <a:lnR>
                      <a:noFill/>
                    </a:lnR>
                    <a:lnT>
                      <a:noFill/>
                    </a:lnT>
                    <a:lnB>
                      <a:noFill/>
                    </a:lnB>
                    <a:solidFill>
                      <a:srgbClr val="FFFFFF"/>
                    </a:solidFill>
                  </a:tcPr>
                </a:tc>
                <a:tc>
                  <a:txBody>
                    <a:bodyPr/>
                    <a:lstStyle/>
                    <a:p>
                      <a:r>
                        <a:rPr lang="en-US" sz="1600" b="1">
                          <a:effectLst/>
                        </a:rPr>
                        <a:t>End Time</a:t>
                      </a:r>
                    </a:p>
                  </a:txBody>
                  <a:tcPr marL="16975" marR="16975" marT="16975" marB="16975" anchor="ctr">
                    <a:lnL>
                      <a:noFill/>
                    </a:lnL>
                    <a:lnR>
                      <a:noFill/>
                    </a:lnR>
                    <a:lnT>
                      <a:noFill/>
                    </a:lnT>
                    <a:lnB>
                      <a:noFill/>
                    </a:lnB>
                    <a:solidFill>
                      <a:srgbClr val="FFFFFF"/>
                    </a:solidFill>
                  </a:tcPr>
                </a:tc>
                <a:tc>
                  <a:txBody>
                    <a:bodyPr/>
                    <a:lstStyle/>
                    <a:p>
                      <a:r>
                        <a:rPr lang="en-US" sz="1600" b="1">
                          <a:effectLst/>
                        </a:rPr>
                        <a:t>Call Host</a:t>
                      </a:r>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sz="1600" dirty="0" smtClean="0"/>
                        <a:t>May 29</a:t>
                      </a:r>
                      <a:r>
                        <a:rPr lang="en-US" sz="1600" dirty="0"/>
                        <a:t/>
                      </a:r>
                      <a:br>
                        <a:rPr lang="en-US" sz="1600" dirty="0"/>
                      </a:b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err="1" smtClean="0"/>
                        <a:t>Hyunduk</a:t>
                      </a:r>
                      <a:r>
                        <a:rPr lang="en-US" sz="1600" baseline="0" dirty="0" smtClean="0"/>
                        <a:t> Kang</a:t>
                      </a:r>
                      <a:endParaRPr lang="en-US"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sz="1600" dirty="0" smtClean="0"/>
                        <a:t>June 5</a:t>
                      </a:r>
                      <a:endParaRPr lang="en-US"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June 12</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r>
                        <a:rPr lang="en-US" sz="1600"/>
                        <a:t>Wednesday</a:t>
                      </a:r>
                    </a:p>
                  </a:txBody>
                  <a:tcPr marL="16975" marR="16975" marT="16975" marB="16975" anchor="ctr">
                    <a:lnL>
                      <a:noFill/>
                    </a:lnL>
                    <a:lnR>
                      <a:noFill/>
                    </a:lnR>
                    <a:lnT>
                      <a:noFill/>
                    </a:lnT>
                    <a:lnB>
                      <a:noFill/>
                    </a:lnB>
                    <a:solidFill>
                      <a:srgbClr val="FFFFFF"/>
                    </a:solidFill>
                  </a:tcPr>
                </a:tc>
                <a:tc>
                  <a:txBody>
                    <a:bodyPr/>
                    <a:lstStyle/>
                    <a:p>
                      <a:r>
                        <a:rPr lang="en-US" altLang="ko-KR" sz="1600" dirty="0" smtClean="0"/>
                        <a:t>June 19</a:t>
                      </a:r>
                      <a:endParaRPr lang="en-US" altLang="ko-KR" sz="1600" dirty="0"/>
                    </a:p>
                  </a:txBody>
                  <a:tcPr marL="16975" marR="16975" marT="16975" marB="16975" anchor="ctr">
                    <a:lnL>
                      <a:noFill/>
                    </a:lnL>
                    <a:lnR>
                      <a:noFill/>
                    </a:lnR>
                    <a:lnT>
                      <a:noFill/>
                    </a:lnT>
                    <a:lnB>
                      <a:noFill/>
                    </a:lnB>
                    <a:solidFill>
                      <a:srgbClr val="FFFFFF"/>
                    </a:solidFill>
                  </a:tcPr>
                </a:tc>
                <a:tc>
                  <a:txBody>
                    <a:bodyPr/>
                    <a:lstStyle/>
                    <a:p>
                      <a:r>
                        <a:rPr lang="en-US" sz="1600"/>
                        <a:t>1:00 AM Eastern Standard Time</a:t>
                      </a:r>
                    </a:p>
                  </a:txBody>
                  <a:tcPr marL="16975" marR="16975" marT="16975" marB="16975" anchor="ctr">
                    <a:lnL>
                      <a:noFill/>
                    </a:lnL>
                    <a:lnR>
                      <a:noFill/>
                    </a:lnR>
                    <a:lnT>
                      <a:noFill/>
                    </a:lnT>
                    <a:lnB>
                      <a:noFill/>
                    </a:lnB>
                    <a:solidFill>
                      <a:srgbClr val="FFFFFF"/>
                    </a:solidFill>
                  </a:tcPr>
                </a:tc>
                <a:tc>
                  <a:txBody>
                    <a:bodyPr/>
                    <a:lstStyle/>
                    <a:p>
                      <a:r>
                        <a:rPr lang="en-US" sz="1600" dirty="0" smtClean="0"/>
                        <a:t>2:30 </a:t>
                      </a:r>
                      <a:r>
                        <a:rPr lang="en-US" sz="1600" dirty="0"/>
                        <a:t>AM Eastern Standard Time</a:t>
                      </a:r>
                    </a:p>
                  </a:txBody>
                  <a:tcPr marL="16975" marR="16975" marT="16975" marB="16975" anchor="ctr">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nchor="ctr">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June 26</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July 3</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r>
                        <a:rPr lang="en-US" altLang="ko-KR" sz="1600" dirty="0" err="1" smtClean="0"/>
                        <a:t>Hyunduk</a:t>
                      </a:r>
                      <a:r>
                        <a:rPr lang="en-US" altLang="ko-KR" sz="1600" baseline="0" dirty="0" smtClean="0"/>
                        <a:t> Kang</a:t>
                      </a:r>
                      <a:endParaRPr lang="en-US" altLang="ko-KR" sz="1600" dirty="0"/>
                    </a:p>
                  </a:txBody>
                  <a:tcPr marL="16975" marR="16975" marT="16975" marB="16975">
                    <a:lnL>
                      <a:noFill/>
                    </a:lnL>
                    <a:lnR>
                      <a:noFill/>
                    </a:lnR>
                    <a:lnT>
                      <a:noFill/>
                    </a:lnT>
                    <a:lnB>
                      <a:noFill/>
                    </a:lnB>
                    <a:solidFill>
                      <a:srgbClr val="FFFFFF"/>
                    </a:solidFill>
                  </a:tcPr>
                </a:tc>
              </a:tr>
              <a:tr h="606356">
                <a:tc>
                  <a:txBody>
                    <a:bodyPr/>
                    <a:lstStyle/>
                    <a:p>
                      <a:pPr fontAlgn="t"/>
                      <a:r>
                        <a:rPr lang="en-US" sz="1600" dirty="0">
                          <a:effectLst/>
                        </a:rPr>
                        <a:t>Wednesday</a:t>
                      </a:r>
                      <a:br>
                        <a:rPr lang="en-US" sz="1600" dirty="0">
                          <a:effectLst/>
                        </a:rPr>
                      </a:br>
                      <a:endParaRPr lang="en-US" sz="1600" dirty="0">
                        <a:effectLst/>
                      </a:endParaRPr>
                    </a:p>
                  </a:txBody>
                  <a:tcPr marL="16975" marR="16975" marT="16975" marB="16975">
                    <a:lnL>
                      <a:noFill/>
                    </a:lnL>
                    <a:lnR>
                      <a:noFill/>
                    </a:lnR>
                    <a:lnT>
                      <a:noFill/>
                    </a:lnT>
                    <a:lnB>
                      <a:noFill/>
                    </a:lnB>
                    <a:solidFill>
                      <a:srgbClr val="FFFFFF"/>
                    </a:solidFill>
                  </a:tcPr>
                </a:tc>
                <a:tc>
                  <a:txBody>
                    <a:bodyPr/>
                    <a:lstStyle/>
                    <a:p>
                      <a:r>
                        <a:rPr lang="en-US" altLang="ko-KR" sz="1600" dirty="0" smtClean="0"/>
                        <a:t>July 10</a:t>
                      </a:r>
                      <a:endParaRPr lang="en-US" altLang="ko-KR" sz="1600" dirty="0"/>
                    </a:p>
                  </a:txBody>
                  <a:tcPr marL="16975" marR="16975" marT="16975" marB="16975">
                    <a:lnL>
                      <a:noFill/>
                    </a:lnL>
                    <a:lnR>
                      <a:noFill/>
                    </a:lnR>
                    <a:lnT>
                      <a:noFill/>
                    </a:lnT>
                    <a:lnB>
                      <a:noFill/>
                    </a:lnB>
                    <a:solidFill>
                      <a:srgbClr val="FFFFFF"/>
                    </a:solidFill>
                  </a:tcPr>
                </a:tc>
                <a:tc>
                  <a:txBody>
                    <a:bodyPr/>
                    <a:lstStyle/>
                    <a:p>
                      <a:pPr fontAlgn="t"/>
                      <a:r>
                        <a:rPr lang="en-US" sz="1600">
                          <a:effectLst/>
                        </a:rPr>
                        <a:t>1:00 AM Eastern Standard Time</a:t>
                      </a:r>
                    </a:p>
                  </a:txBody>
                  <a:tcPr marL="16975" marR="16975" marT="16975" marB="16975">
                    <a:lnL>
                      <a:noFill/>
                    </a:lnL>
                    <a:lnR>
                      <a:noFill/>
                    </a:lnR>
                    <a:lnT>
                      <a:noFill/>
                    </a:lnT>
                    <a:lnB>
                      <a:noFill/>
                    </a:lnB>
                    <a:solidFill>
                      <a:srgbClr val="FFFFFF"/>
                    </a:solidFill>
                  </a:tcPr>
                </a:tc>
                <a:tc>
                  <a:txBody>
                    <a:bodyPr/>
                    <a:lstStyle/>
                    <a:p>
                      <a:pPr fontAlgn="t"/>
                      <a:r>
                        <a:rPr lang="en-US" sz="1600" dirty="0" smtClean="0">
                          <a:effectLst/>
                        </a:rPr>
                        <a:t>2:30 </a:t>
                      </a:r>
                      <a:r>
                        <a:rPr lang="en-US" sz="1600" dirty="0">
                          <a:effectLst/>
                        </a:rPr>
                        <a:t>AM Eastern Standard Time</a:t>
                      </a:r>
                    </a:p>
                  </a:txBody>
                  <a:tcPr marL="16975" marR="16975" marT="16975" marB="16975">
                    <a:lnL>
                      <a:noFill/>
                    </a:lnL>
                    <a:lnR>
                      <a:noFill/>
                    </a:lnR>
                    <a:lnT>
                      <a:noFill/>
                    </a:lnT>
                    <a:lnB>
                      <a:noFill/>
                    </a:lnB>
                    <a:solidFill>
                      <a:srgbClr val="FFFFFF"/>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altLang="ko-KR" sz="1600" dirty="0" err="1" smtClean="0"/>
                        <a:t>Hyunduk</a:t>
                      </a:r>
                      <a:r>
                        <a:rPr lang="en-US" altLang="ko-KR" sz="1600" baseline="0" dirty="0" smtClean="0"/>
                        <a:t> Kang</a:t>
                      </a:r>
                      <a:endParaRPr lang="en-US" altLang="ko-KR" sz="1600" dirty="0" smtClean="0"/>
                    </a:p>
                    <a:p>
                      <a:pPr fontAlgn="t"/>
                      <a:endParaRPr lang="en-US" sz="1600" dirty="0">
                        <a:effectLst/>
                      </a:endParaRPr>
                    </a:p>
                  </a:txBody>
                  <a:tcPr marL="16975" marR="16975" marT="16975" marB="16975">
                    <a:lnL>
                      <a:noFill/>
                    </a:lnL>
                    <a:lnR>
                      <a:noFill/>
                    </a:lnR>
                    <a:lnT>
                      <a:noFill/>
                    </a:lnT>
                    <a:lnB>
                      <a:noFill/>
                    </a:lnB>
                    <a:solidFill>
                      <a:srgbClr val="FFFFFF"/>
                    </a:solidFill>
                  </a:tcPr>
                </a:tc>
              </a:tr>
            </a:tbl>
          </a:graphicData>
        </a:graphic>
      </p:graphicFrame>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6</a:t>
            </a:fld>
            <a:endParaRPr lang="en-US"/>
          </a:p>
        </p:txBody>
      </p:sp>
    </p:spTree>
    <p:extLst>
      <p:ext uri="{BB962C8B-B14F-4D97-AF65-F5344CB8AC3E}">
        <p14:creationId xmlns:p14="http://schemas.microsoft.com/office/powerpoint/2010/main" val="3102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July 2013 Plenary Objectives</a:t>
            </a:r>
            <a:endParaRPr lang="en-US" dirty="0"/>
          </a:p>
        </p:txBody>
      </p:sp>
      <p:sp>
        <p:nvSpPr>
          <p:cNvPr id="3" name="Content Placeholder 2"/>
          <p:cNvSpPr>
            <a:spLocks noGrp="1"/>
          </p:cNvSpPr>
          <p:nvPr>
            <p:ph idx="1"/>
          </p:nvPr>
        </p:nvSpPr>
        <p:spPr/>
        <p:txBody>
          <a:bodyPr/>
          <a:lstStyle/>
          <a:p>
            <a:r>
              <a:rPr lang="fi-FI" dirty="0" smtClean="0"/>
              <a:t>Resolve </a:t>
            </a:r>
            <a:r>
              <a:rPr lang="fi-FI" dirty="0" smtClean="0"/>
              <a:t>comments </a:t>
            </a:r>
            <a:r>
              <a:rPr lang="fi-FI" dirty="0" smtClean="0"/>
              <a:t>all </a:t>
            </a:r>
            <a:r>
              <a:rPr lang="fi-FI" dirty="0" smtClean="0"/>
              <a:t>comments from the third Working Group Letter Ballot</a:t>
            </a:r>
          </a:p>
          <a:p>
            <a:endParaRPr lang="fi-FI" dirty="0" smtClean="0"/>
          </a:p>
          <a:p>
            <a:r>
              <a:rPr lang="fi-FI" dirty="0" smtClean="0"/>
              <a:t>Have </a:t>
            </a:r>
            <a:r>
              <a:rPr lang="fi-FI" dirty="0" smtClean="0"/>
              <a:t>the draft prepared for a recirculation WG LB after the </a:t>
            </a:r>
            <a:r>
              <a:rPr lang="fi-FI" dirty="0" smtClean="0"/>
              <a:t>July 2013 plenary meeting </a:t>
            </a:r>
            <a:r>
              <a:rPr lang="fi-FI" dirty="0" smtClean="0"/>
              <a:t>so that the ballot closes before the </a:t>
            </a:r>
            <a:r>
              <a:rPr lang="fi-FI" dirty="0" smtClean="0"/>
              <a:t>September 2013 interim meeting</a:t>
            </a:r>
            <a:endParaRPr lang="fi-FI" dirty="0" smtClean="0"/>
          </a:p>
          <a:p>
            <a:endParaRPr lang="fi-FI" dirty="0" smtClean="0">
              <a:solidFill>
                <a:srgbClr val="FF0000"/>
              </a:solidFill>
            </a:endParaRPr>
          </a:p>
          <a:p>
            <a:r>
              <a:rPr lang="fi-FI" dirty="0" smtClean="0"/>
              <a:t>Decide on whether the 802.19.1 draft is ready for the sponsor ballot</a:t>
            </a:r>
            <a:endParaRPr lang="fi-FI" dirty="0" smtClean="0"/>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7</a:t>
            </a:fld>
            <a:endParaRPr lang="en-US"/>
          </a:p>
        </p:txBody>
      </p:sp>
    </p:spTree>
    <p:extLst>
      <p:ext uri="{BB962C8B-B14F-4D97-AF65-F5344CB8AC3E}">
        <p14:creationId xmlns:p14="http://schemas.microsoft.com/office/powerpoint/2010/main" val="379571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Targeted TG1 Timeline</a:t>
            </a:r>
            <a:endParaRPr lang="en-US" dirty="0"/>
          </a:p>
        </p:txBody>
      </p:sp>
      <p:sp>
        <p:nvSpPr>
          <p:cNvPr id="3" name="Content Placeholder 2"/>
          <p:cNvSpPr>
            <a:spLocks noGrp="1"/>
          </p:cNvSpPr>
          <p:nvPr>
            <p:ph idx="1"/>
          </p:nvPr>
        </p:nvSpPr>
        <p:spPr/>
        <p:txBody>
          <a:bodyPr/>
          <a:lstStyle/>
          <a:p>
            <a:r>
              <a:rPr lang="en-GB" altLang="ko-KR" dirty="0" smtClean="0"/>
              <a:t>Third Working </a:t>
            </a:r>
            <a:r>
              <a:rPr lang="en-GB" altLang="ko-KR" dirty="0" smtClean="0"/>
              <a:t>Group </a:t>
            </a:r>
            <a:r>
              <a:rPr lang="en-GB" dirty="0" smtClean="0"/>
              <a:t>Letter </a:t>
            </a:r>
            <a:r>
              <a:rPr lang="en-GB" dirty="0" smtClean="0"/>
              <a:t>Ballot: </a:t>
            </a:r>
            <a:r>
              <a:rPr lang="en-US" dirty="0" smtClean="0"/>
              <a:t>June </a:t>
            </a:r>
            <a:r>
              <a:rPr lang="en-GB" dirty="0" smtClean="0"/>
              <a:t>2013</a:t>
            </a:r>
            <a:endParaRPr lang="en-GB" dirty="0" smtClean="0"/>
          </a:p>
          <a:p>
            <a:r>
              <a:rPr lang="en-GB" altLang="ko-KR" dirty="0" smtClean="0"/>
              <a:t>Recirculation </a:t>
            </a:r>
            <a:r>
              <a:rPr lang="en-GB" altLang="ko-KR" dirty="0"/>
              <a:t>Letter Ballot: </a:t>
            </a:r>
            <a:r>
              <a:rPr lang="en-GB" altLang="ko-KR" dirty="0" smtClean="0"/>
              <a:t>August 2013</a:t>
            </a:r>
            <a:endParaRPr lang="en-GB" altLang="ko-KR" dirty="0"/>
          </a:p>
          <a:p>
            <a:r>
              <a:rPr lang="en-GB" dirty="0" smtClean="0"/>
              <a:t>Form </a:t>
            </a:r>
            <a:r>
              <a:rPr lang="en-GB" dirty="0"/>
              <a:t>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smtClean="0"/>
              <a:t>March 2013</a:t>
            </a:r>
            <a:endParaRPr lang="en-US"/>
          </a:p>
        </p:txBody>
      </p:sp>
      <p:sp>
        <p:nvSpPr>
          <p:cNvPr id="5" name="Footer Placeholder 4"/>
          <p:cNvSpPr>
            <a:spLocks noGrp="1"/>
          </p:cNvSpPr>
          <p:nvPr>
            <p:ph type="ftr" sz="quarter" idx="11"/>
          </p:nvPr>
        </p:nvSpPr>
        <p:spPr>
          <a:xfrm>
            <a:off x="7179769" y="6475413"/>
            <a:ext cx="1364156" cy="184666"/>
          </a:xfrm>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8</a:t>
            </a:fld>
            <a:endParaRPr lang="en-US"/>
          </a:p>
        </p:txBody>
      </p:sp>
    </p:spTree>
    <p:extLst>
      <p:ext uri="{BB962C8B-B14F-4D97-AF65-F5344CB8AC3E}">
        <p14:creationId xmlns:p14="http://schemas.microsoft.com/office/powerpoint/2010/main" val="2340264471"/>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1011</TotalTime>
  <Words>554</Words>
  <Application>Microsoft Office PowerPoint</Application>
  <PresentationFormat>화면 슬라이드 쇼(4:3)</PresentationFormat>
  <Paragraphs>111</Paragraphs>
  <Slides>8</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802-19-Submission</vt:lpstr>
      <vt:lpstr>Document</vt:lpstr>
      <vt:lpstr>TG1 Closing Report for May 2013</vt:lpstr>
      <vt:lpstr>Abstract</vt:lpstr>
      <vt:lpstr>Agenda and Results (1/2)</vt:lpstr>
      <vt:lpstr>Agenda and Results (2/2)</vt:lpstr>
      <vt:lpstr>What’s Next?</vt:lpstr>
      <vt:lpstr>Teleconferences</vt:lpstr>
      <vt:lpstr>July 2013 Plenary Objectives</vt:lpstr>
      <vt:lpstr>Targeted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Closing Report</dc:title>
  <dc:creator>Mika Kasslin</dc:creator>
  <cp:lastModifiedBy>user</cp:lastModifiedBy>
  <cp:revision>37</cp:revision>
  <cp:lastPrinted>1998-02-10T13:28:06Z</cp:lastPrinted>
  <dcterms:created xsi:type="dcterms:W3CDTF">2012-11-15T17:56:32Z</dcterms:created>
  <dcterms:modified xsi:type="dcterms:W3CDTF">2013-05-21T10:32:36Z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b7aa0b7f-2631-45fa-be37-5b416b6c6d48</vt:lpwstr>
  </property>
  <property fmtid="{D5CDD505-2E9C-101B-9397-08002B2CF9AE}" pid="3" name="NokiaConfidentiality">
    <vt:lpwstr>Public</vt:lpwstr>
  </property>
</Properties>
</file>