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69" r:id="rId2"/>
    <p:sldId id="257" r:id="rId3"/>
    <p:sldId id="270" r:id="rId4"/>
    <p:sldId id="273"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660" autoAdjust="0"/>
  </p:normalViewPr>
  <p:slideViewPr>
    <p:cSldViewPr>
      <p:cViewPr>
        <p:scale>
          <a:sx n="75" d="100"/>
          <a:sy n="75" d="100"/>
        </p:scale>
        <p:origin x="-366" y="-102"/>
      </p:cViewPr>
      <p:guideLst>
        <p:guide orient="horz" pos="2160"/>
        <p:guide pos="2880"/>
      </p:guideLst>
    </p:cSldViewPr>
  </p:slideViewPr>
  <p:outlineViewPr>
    <p:cViewPr>
      <p:scale>
        <a:sx n="33" d="100"/>
        <a:sy n="33" d="100"/>
      </p:scale>
      <p:origin x="0" y="414"/>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802.19-13/0033r0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9CDC956-0036-422C-A17B-1E7086EE3BD3}"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6649642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802.19-13/0033r0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C6B6B8-C196-4EE3-93C5-E49D05FFA34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5192188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802.19-13/0033r0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92C62487-41A6-484E-A7BD-249FC38235AB}"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802.19-13/0033r0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F8D47CE6-409E-477B-950B-435555AFA022}"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1FA7821-0BA3-4212-A977-DC64E9F50C77}"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36198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117502-F2DD-41A6-B819-9D4C5921B22C}" type="slidenum">
              <a:rPr lang="en-US"/>
              <a:pPr/>
              <a:t>‹#›</a:t>
            </a:fld>
            <a:endParaRPr lang="en-US"/>
          </a:p>
        </p:txBody>
      </p:sp>
    </p:spTree>
    <p:extLst>
      <p:ext uri="{BB962C8B-B14F-4D97-AF65-F5344CB8AC3E}">
        <p14:creationId xmlns:p14="http://schemas.microsoft.com/office/powerpoint/2010/main" val="2432696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617866-A476-4814-B3FD-82BEE6B825C9}" type="slidenum">
              <a:rPr lang="en-US"/>
              <a:pPr/>
              <a:t>‹#›</a:t>
            </a:fld>
            <a:endParaRPr lang="en-US"/>
          </a:p>
        </p:txBody>
      </p:sp>
    </p:spTree>
    <p:extLst>
      <p:ext uri="{BB962C8B-B14F-4D97-AF65-F5344CB8AC3E}">
        <p14:creationId xmlns:p14="http://schemas.microsoft.com/office/powerpoint/2010/main" val="3978831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dirty="0"/>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CCDA91-6D0A-4B71-B0F3-69E57499D8CB}" type="slidenum">
              <a:rPr lang="en-US"/>
              <a:pPr/>
              <a:t>‹#›</a:t>
            </a:fld>
            <a:endParaRPr lang="en-US"/>
          </a:p>
        </p:txBody>
      </p:sp>
    </p:spTree>
    <p:extLst>
      <p:ext uri="{BB962C8B-B14F-4D97-AF65-F5344CB8AC3E}">
        <p14:creationId xmlns:p14="http://schemas.microsoft.com/office/powerpoint/2010/main" val="2668871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8755AAA-49AE-4DC2-B986-D03154011817}" type="slidenum">
              <a:rPr lang="en-US"/>
              <a:pPr/>
              <a:t>‹#›</a:t>
            </a:fld>
            <a:endParaRPr lang="en-US"/>
          </a:p>
        </p:txBody>
      </p:sp>
    </p:spTree>
    <p:extLst>
      <p:ext uri="{BB962C8B-B14F-4D97-AF65-F5344CB8AC3E}">
        <p14:creationId xmlns:p14="http://schemas.microsoft.com/office/powerpoint/2010/main" val="138107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27F0FFD-7BD6-46CD-B4DA-DF288CD305AB}" type="slidenum">
              <a:rPr lang="en-US"/>
              <a:pPr/>
              <a:t>‹#›</a:t>
            </a:fld>
            <a:endParaRPr lang="en-US"/>
          </a:p>
        </p:txBody>
      </p:sp>
    </p:spTree>
    <p:extLst>
      <p:ext uri="{BB962C8B-B14F-4D97-AF65-F5344CB8AC3E}">
        <p14:creationId xmlns:p14="http://schemas.microsoft.com/office/powerpoint/2010/main" val="118992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5A1AA2A-6CAE-4AEF-AD37-F0B761EC3A62}" type="slidenum">
              <a:rPr lang="en-US"/>
              <a:pPr/>
              <a:t>‹#›</a:t>
            </a:fld>
            <a:endParaRPr lang="en-US"/>
          </a:p>
        </p:txBody>
      </p:sp>
    </p:spTree>
    <p:extLst>
      <p:ext uri="{BB962C8B-B14F-4D97-AF65-F5344CB8AC3E}">
        <p14:creationId xmlns:p14="http://schemas.microsoft.com/office/powerpoint/2010/main" val="1773149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D0317043-F5FB-4936-B9CE-893604559BDE}" type="slidenum">
              <a:rPr lang="en-US"/>
              <a:pPr/>
              <a:t>‹#›</a:t>
            </a:fld>
            <a:endParaRPr lang="en-US"/>
          </a:p>
        </p:txBody>
      </p:sp>
    </p:spTree>
    <p:extLst>
      <p:ext uri="{BB962C8B-B14F-4D97-AF65-F5344CB8AC3E}">
        <p14:creationId xmlns:p14="http://schemas.microsoft.com/office/powerpoint/2010/main" val="204617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56441285-E0BC-4095-9D1A-06BFFBA812ED}" type="slidenum">
              <a:rPr lang="en-US"/>
              <a:pPr/>
              <a:t>‹#›</a:t>
            </a:fld>
            <a:endParaRPr lang="en-US"/>
          </a:p>
        </p:txBody>
      </p:sp>
    </p:spTree>
    <p:extLst>
      <p:ext uri="{BB962C8B-B14F-4D97-AF65-F5344CB8AC3E}">
        <p14:creationId xmlns:p14="http://schemas.microsoft.com/office/powerpoint/2010/main" val="1195026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464EB7A-CA70-4E59-B730-43BCE355DEC2}" type="slidenum">
              <a:rPr lang="en-US"/>
              <a:pPr/>
              <a:t>‹#›</a:t>
            </a:fld>
            <a:endParaRPr lang="en-US"/>
          </a:p>
        </p:txBody>
      </p:sp>
    </p:spTree>
    <p:extLst>
      <p:ext uri="{BB962C8B-B14F-4D97-AF65-F5344CB8AC3E}">
        <p14:creationId xmlns:p14="http://schemas.microsoft.com/office/powerpoint/2010/main" val="105478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59E131E-4C9D-42E6-8B4E-040271337F7B}" type="slidenum">
              <a:rPr lang="en-US"/>
              <a:pPr/>
              <a:t>‹#›</a:t>
            </a:fld>
            <a:endParaRPr lang="en-US"/>
          </a:p>
        </p:txBody>
      </p:sp>
    </p:spTree>
    <p:extLst>
      <p:ext uri="{BB962C8B-B14F-4D97-AF65-F5344CB8AC3E}">
        <p14:creationId xmlns:p14="http://schemas.microsoft.com/office/powerpoint/2010/main" val="572565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dirty="0" smtClean="0"/>
              <a:t>May 2013</a:t>
            </a:r>
            <a:endParaRPr lang="en-US" dirty="0"/>
          </a:p>
        </p:txBody>
      </p:sp>
      <p:sp>
        <p:nvSpPr>
          <p:cNvPr id="1029" name="Rectangle 5"/>
          <p:cNvSpPr>
            <a:spLocks noGrp="1" noChangeArrowheads="1"/>
          </p:cNvSpPr>
          <p:nvPr>
            <p:ph type="ftr" sz="quarter" idx="3"/>
          </p:nvPr>
        </p:nvSpPr>
        <p:spPr bwMode="auto">
          <a:xfrm>
            <a:off x="7179769" y="6475413"/>
            <a:ext cx="136415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dirty="0" err="1" smtClean="0"/>
              <a:t>Hyunduk</a:t>
            </a:r>
            <a:r>
              <a:rPr lang="en-US" dirty="0" smtClean="0"/>
              <a:t> Kang, 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B15F33F4-7612-454F-94EE-9A84C50769D5}"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802.19-13/0059r0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968214" cy="276999"/>
          </a:xfrm>
        </p:spPr>
        <p:txBody>
          <a:bodyPr/>
          <a:lstStyle/>
          <a:p>
            <a:r>
              <a:rPr lang="en-US" dirty="0" smtClean="0"/>
              <a:t>May 2013</a:t>
            </a:r>
            <a:endParaRPr lang="en-US" dirty="0"/>
          </a:p>
        </p:txBody>
      </p:sp>
      <p:sp>
        <p:nvSpPr>
          <p:cNvPr id="8" name="Footer Placeholder 4"/>
          <p:cNvSpPr>
            <a:spLocks noGrp="1"/>
          </p:cNvSpPr>
          <p:nvPr>
            <p:ph type="ftr" sz="quarter" idx="11"/>
          </p:nvPr>
        </p:nvSpPr>
        <p:spPr>
          <a:xfrm>
            <a:off x="7179769" y="6475413"/>
            <a:ext cx="1364156" cy="184666"/>
          </a:xfrm>
        </p:spPr>
        <p:txBody>
          <a:bodyPr/>
          <a:lstStyle/>
          <a:p>
            <a:r>
              <a:rPr lang="en-US" dirty="0" err="1" smtClean="0"/>
              <a:t>Hyunduk</a:t>
            </a:r>
            <a:r>
              <a:rPr lang="en-US" dirty="0" smtClean="0"/>
              <a:t> Kang, ETRI</a:t>
            </a:r>
            <a:endParaRPr lang="en-US" dirty="0"/>
          </a:p>
        </p:txBody>
      </p:sp>
      <p:sp>
        <p:nvSpPr>
          <p:cNvPr id="9" name="Slide Number Placeholder 5"/>
          <p:cNvSpPr>
            <a:spLocks noGrp="1"/>
          </p:cNvSpPr>
          <p:nvPr>
            <p:ph type="sldNum" sz="quarter" idx="12"/>
          </p:nvPr>
        </p:nvSpPr>
        <p:spPr/>
        <p:txBody>
          <a:bodyPr/>
          <a:lstStyle/>
          <a:p>
            <a:r>
              <a:rPr lang="en-US"/>
              <a:t>Slide </a:t>
            </a:r>
            <a:fld id="{A95332C9-9875-4B0D-B050-1A5AC507F76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Opening Report for May 2013</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28800"/>
            <a:ext cx="7772400" cy="381000"/>
          </a:xfrm>
          <a:noFill/>
          <a:ln/>
        </p:spPr>
        <p:txBody>
          <a:bodyPr/>
          <a:lstStyle/>
          <a:p>
            <a:pPr algn="ctr">
              <a:buFontTx/>
              <a:buNone/>
            </a:pPr>
            <a:r>
              <a:rPr lang="en-US" sz="2000" dirty="0"/>
              <a:t>Date:</a:t>
            </a:r>
            <a:r>
              <a:rPr lang="en-US" sz="2000" b="0" dirty="0"/>
              <a:t> </a:t>
            </a:r>
            <a:r>
              <a:rPr lang="en-US" sz="2000" b="0" dirty="0" smtClean="0"/>
              <a:t>2013-05-13</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2284316839"/>
              </p:ext>
            </p:extLst>
          </p:nvPr>
        </p:nvGraphicFramePr>
        <p:xfrm>
          <a:off x="517525" y="2278063"/>
          <a:ext cx="8066088" cy="2914650"/>
        </p:xfrm>
        <a:graphic>
          <a:graphicData uri="http://schemas.openxmlformats.org/presentationml/2006/ole">
            <mc:AlternateContent xmlns:mc="http://schemas.openxmlformats.org/markup-compatibility/2006">
              <mc:Choice xmlns:v="urn:schemas-microsoft-com:vml" Requires="v">
                <p:oleObj spid="_x0000_s30783" name="Document" r:id="rId4" imgW="8269999" imgH="2983548" progId="Word.Document.8">
                  <p:embed/>
                </p:oleObj>
              </mc:Choice>
              <mc:Fallback>
                <p:oleObj name="Document" r:id="rId4" imgW="8269999" imgH="2983548" progId="Word.Document.8">
                  <p:embed/>
                  <p:pic>
                    <p:nvPicPr>
                      <p:cNvPr id="0" name="Object 11"/>
                      <p:cNvPicPr>
                        <a:picLocks noChangeAspect="1" noChangeArrowheads="1"/>
                      </p:cNvPicPr>
                      <p:nvPr/>
                    </p:nvPicPr>
                    <p:blipFill>
                      <a:blip r:embed="rId5"/>
                      <a:srcRect/>
                      <a:stretch>
                        <a:fillRect/>
                      </a:stretch>
                    </p:blipFill>
                    <p:spPr bwMode="auto">
                      <a:xfrm>
                        <a:off x="517525" y="2278063"/>
                        <a:ext cx="8066088" cy="2914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ko-KR" dirty="0"/>
              <a:t>May 2013</a:t>
            </a:r>
          </a:p>
        </p:txBody>
      </p:sp>
      <p:sp>
        <p:nvSpPr>
          <p:cNvPr id="5" name="Footer Placeholder 4"/>
          <p:cNvSpPr>
            <a:spLocks noGrp="1"/>
          </p:cNvSpPr>
          <p:nvPr>
            <p:ph type="ftr" sz="quarter" idx="11"/>
          </p:nvPr>
        </p:nvSpPr>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a:t>Slide </a:t>
            </a:r>
            <a:fld id="{4B42BD29-B4FF-4557-85D1-8E17B4BA6152}" type="slidenum">
              <a:rPr lang="en-US"/>
              <a:pPr/>
              <a:t>2</a:t>
            </a:fld>
            <a:endParaRPr lang="en-US"/>
          </a:p>
        </p:txBody>
      </p:sp>
      <p:sp>
        <p:nvSpPr>
          <p:cNvPr id="5122" name="Rectangle 2"/>
          <p:cNvSpPr>
            <a:spLocks noGrp="1" noChangeArrowheads="1"/>
          </p:cNvSpPr>
          <p:nvPr>
            <p:ph type="title"/>
          </p:nvPr>
        </p:nvSpPr>
        <p:spPr>
          <a:noFill/>
          <a:ln/>
        </p:spPr>
        <p:txBody>
          <a:bodyPr/>
          <a:lstStyle/>
          <a:p>
            <a:r>
              <a:rPr lang="fi-FI" dirty="0" smtClean="0"/>
              <a:t>Current Status</a:t>
            </a:r>
            <a:endParaRPr lang="en-US" dirty="0"/>
          </a:p>
        </p:txBody>
      </p:sp>
      <p:sp>
        <p:nvSpPr>
          <p:cNvPr id="5123" name="Rectangle 3"/>
          <p:cNvSpPr>
            <a:spLocks noGrp="1" noChangeArrowheads="1"/>
          </p:cNvSpPr>
          <p:nvPr>
            <p:ph type="body" idx="1"/>
          </p:nvPr>
        </p:nvSpPr>
        <p:spPr>
          <a:xfrm>
            <a:off x="685800" y="1844824"/>
            <a:ext cx="7772400" cy="4114800"/>
          </a:xfrm>
          <a:noFill/>
          <a:ln/>
        </p:spPr>
        <p:txBody>
          <a:bodyPr/>
          <a:lstStyle/>
          <a:p>
            <a:r>
              <a:rPr lang="fi-FI" sz="2000" dirty="0" smtClean="0"/>
              <a:t>A WG LB 1st re-circulation on DF3.03 was hold from late April until early May</a:t>
            </a:r>
          </a:p>
          <a:p>
            <a:pPr lvl="1"/>
            <a:r>
              <a:rPr lang="fi-FI" sz="1800" dirty="0" smtClean="0"/>
              <a:t>Approval rate: 72% (Approves: 23, Disapproves: 9)</a:t>
            </a:r>
          </a:p>
          <a:p>
            <a:r>
              <a:rPr lang="fi-FI" sz="2200" dirty="0" smtClean="0"/>
              <a:t>Now the TG has 82 comments to resolve</a:t>
            </a:r>
          </a:p>
          <a:p>
            <a:pPr lvl="1"/>
            <a:r>
              <a:rPr lang="fi-FI" sz="1800" dirty="0" smtClean="0"/>
              <a:t>General comments: 1</a:t>
            </a:r>
          </a:p>
          <a:p>
            <a:pPr lvl="1"/>
            <a:r>
              <a:rPr lang="fi-FI" sz="1800" dirty="0" smtClean="0"/>
              <a:t>Editorial comments: 22</a:t>
            </a:r>
          </a:p>
          <a:p>
            <a:pPr lvl="1"/>
            <a:r>
              <a:rPr lang="fi-FI" sz="1800" dirty="0" smtClean="0"/>
              <a:t>Technical comments: 59</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This week</a:t>
            </a:r>
            <a:endParaRPr lang="en-US" dirty="0"/>
          </a:p>
        </p:txBody>
      </p:sp>
      <p:sp>
        <p:nvSpPr>
          <p:cNvPr id="3" name="Content Placeholder 2"/>
          <p:cNvSpPr>
            <a:spLocks noGrp="1"/>
          </p:cNvSpPr>
          <p:nvPr>
            <p:ph idx="1"/>
          </p:nvPr>
        </p:nvSpPr>
        <p:spPr/>
        <p:txBody>
          <a:bodyPr/>
          <a:lstStyle/>
          <a:p>
            <a:r>
              <a:rPr lang="fi-FI" dirty="0" smtClean="0"/>
              <a:t>This week is dedicated to comment resolutions</a:t>
            </a:r>
          </a:p>
          <a:p>
            <a:pPr lvl="1"/>
            <a:r>
              <a:rPr lang="fi-FI" dirty="0" smtClean="0"/>
              <a:t>Comments and resolutions are available in file </a:t>
            </a:r>
            <a:r>
              <a:rPr lang="fi-FI" dirty="0" smtClean="0"/>
              <a:t>19-12/0057r0</a:t>
            </a:r>
            <a:endParaRPr lang="fi-FI" dirty="0" smtClean="0"/>
          </a:p>
          <a:p>
            <a:pPr lvl="1"/>
            <a:r>
              <a:rPr lang="fi-FI" dirty="0" smtClean="0"/>
              <a:t>The TG needs to address and resolve each comment </a:t>
            </a:r>
          </a:p>
          <a:p>
            <a:pPr lvl="1"/>
            <a:r>
              <a:rPr lang="fi-FI" dirty="0" smtClean="0"/>
              <a:t>The result of LB 1st re-circulation is not determined yet</a:t>
            </a:r>
          </a:p>
          <a:p>
            <a:r>
              <a:rPr lang="fi-FI" dirty="0" smtClean="0"/>
              <a:t>TG1 agenda can be found in </a:t>
            </a:r>
            <a:r>
              <a:rPr lang="fi-FI" dirty="0" smtClean="0"/>
              <a:t>19-13/0058r0</a:t>
            </a:r>
            <a:endParaRPr lang="fi-FI" dirty="0" smtClean="0"/>
          </a:p>
          <a:p>
            <a:r>
              <a:rPr lang="fi-FI" dirty="0" smtClean="0"/>
              <a:t>Let’s start comment review and discussion per topic and based on contributions</a:t>
            </a:r>
          </a:p>
          <a:p>
            <a:r>
              <a:rPr lang="fi-FI" dirty="0" smtClean="0"/>
              <a:t>Let’s try to close every single comment</a:t>
            </a:r>
          </a:p>
        </p:txBody>
      </p:sp>
      <p:sp>
        <p:nvSpPr>
          <p:cNvPr id="4" name="Date Placeholder 3"/>
          <p:cNvSpPr>
            <a:spLocks noGrp="1"/>
          </p:cNvSpPr>
          <p:nvPr>
            <p:ph type="dt" sz="half" idx="10"/>
          </p:nvPr>
        </p:nvSpPr>
        <p:spPr/>
        <p:txBody>
          <a:bodyPr/>
          <a:lstStyle/>
          <a:p>
            <a:r>
              <a:rPr lang="en-US" altLang="ko-KR" dirty="0"/>
              <a:t>May 2013</a:t>
            </a:r>
          </a:p>
        </p:txBody>
      </p:sp>
      <p:sp>
        <p:nvSpPr>
          <p:cNvPr id="5" name="Footer Placeholder 4"/>
          <p:cNvSpPr>
            <a:spLocks noGrp="1"/>
          </p:cNvSpPr>
          <p:nvPr>
            <p:ph type="ftr" sz="quarter" idx="11"/>
          </p:nvPr>
        </p:nvSpPr>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smtClean="0"/>
              <a:t>Slide </a:t>
            </a:r>
            <a:fld id="{6ECCDA91-6D0A-4B71-B0F3-69E57499D8CB}" type="slidenum">
              <a:rPr lang="en-US" smtClean="0"/>
              <a:pPr/>
              <a:t>3</a:t>
            </a:fld>
            <a:endParaRPr lang="en-US"/>
          </a:p>
        </p:txBody>
      </p:sp>
    </p:spTree>
    <p:extLst>
      <p:ext uri="{BB962C8B-B14F-4D97-AF65-F5344CB8AC3E}">
        <p14:creationId xmlns:p14="http://schemas.microsoft.com/office/powerpoint/2010/main" val="2609315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Tentative TG1 </a:t>
            </a:r>
            <a:r>
              <a:rPr lang="fi-FI" dirty="0" smtClean="0"/>
              <a:t>Timeline</a:t>
            </a:r>
            <a:endParaRPr lang="en-US" dirty="0"/>
          </a:p>
        </p:txBody>
      </p:sp>
      <p:sp>
        <p:nvSpPr>
          <p:cNvPr id="3" name="Content Placeholder 2"/>
          <p:cNvSpPr>
            <a:spLocks noGrp="1"/>
          </p:cNvSpPr>
          <p:nvPr>
            <p:ph idx="1"/>
          </p:nvPr>
        </p:nvSpPr>
        <p:spPr/>
        <p:txBody>
          <a:bodyPr/>
          <a:lstStyle/>
          <a:p>
            <a:r>
              <a:rPr lang="en-GB" dirty="0" smtClean="0"/>
              <a:t>Second </a:t>
            </a:r>
            <a:r>
              <a:rPr lang="en-GB" dirty="0"/>
              <a:t>Working Group Letter Ballot: </a:t>
            </a:r>
            <a:r>
              <a:rPr lang="en-GB" dirty="0" smtClean="0"/>
              <a:t>October </a:t>
            </a:r>
            <a:r>
              <a:rPr lang="en-GB" dirty="0"/>
              <a:t>2012</a:t>
            </a:r>
          </a:p>
          <a:p>
            <a:r>
              <a:rPr lang="en-GB" dirty="0"/>
              <a:t>Recirculation Letter Ballot: </a:t>
            </a:r>
            <a:r>
              <a:rPr lang="en-GB" dirty="0" smtClean="0"/>
              <a:t>March 2013</a:t>
            </a:r>
          </a:p>
          <a:p>
            <a:r>
              <a:rPr lang="en-GB" dirty="0" smtClean="0"/>
              <a:t>Recirculation Letter Ballot: July 2013</a:t>
            </a:r>
            <a:endParaRPr lang="en-GB" dirty="0"/>
          </a:p>
          <a:p>
            <a:r>
              <a:rPr lang="en-GB" dirty="0"/>
              <a:t>Form Sponsor Ballot Pool: </a:t>
            </a:r>
            <a:r>
              <a:rPr lang="en-GB" dirty="0" smtClean="0"/>
              <a:t>July </a:t>
            </a:r>
            <a:r>
              <a:rPr lang="en-GB" dirty="0"/>
              <a:t>2013</a:t>
            </a:r>
            <a:endParaRPr lang="en-GB" b="0" dirty="0"/>
          </a:p>
          <a:p>
            <a:r>
              <a:rPr lang="en-GB" dirty="0"/>
              <a:t>Initial Sponsor Ballot: </a:t>
            </a:r>
            <a:r>
              <a:rPr lang="en-GB" dirty="0" smtClean="0"/>
              <a:t>November </a:t>
            </a:r>
            <a:r>
              <a:rPr lang="en-GB" dirty="0"/>
              <a:t>2013</a:t>
            </a:r>
          </a:p>
          <a:p>
            <a:r>
              <a:rPr lang="en-GB" dirty="0" smtClean="0"/>
              <a:t>Recirculation </a:t>
            </a:r>
            <a:r>
              <a:rPr lang="en-GB" dirty="0"/>
              <a:t>Sponsor Ballot: </a:t>
            </a:r>
            <a:r>
              <a:rPr lang="en-GB" dirty="0" smtClean="0"/>
              <a:t>March 2014</a:t>
            </a:r>
            <a:endParaRPr lang="en-GB" dirty="0"/>
          </a:p>
          <a:p>
            <a:r>
              <a:rPr lang="en-GB" dirty="0"/>
              <a:t>Final WG/EC Approval: </a:t>
            </a:r>
            <a:r>
              <a:rPr lang="en-GB" dirty="0" smtClean="0"/>
              <a:t>July </a:t>
            </a:r>
            <a:r>
              <a:rPr lang="en-GB" dirty="0"/>
              <a:t>2014</a:t>
            </a:r>
          </a:p>
          <a:p>
            <a:r>
              <a:rPr lang="en-GB" dirty="0" err="1"/>
              <a:t>RevCom</a:t>
            </a:r>
            <a:r>
              <a:rPr lang="en-GB" dirty="0"/>
              <a:t>/Standards Board Approval: </a:t>
            </a:r>
            <a:r>
              <a:rPr lang="en-GB" dirty="0" smtClean="0"/>
              <a:t>September 2014</a:t>
            </a:r>
            <a:endParaRPr lang="en-GB" altLang="ja-JP" dirty="0">
              <a:ea typeface="MS PGothic" pitchFamily="34" charset="-128"/>
            </a:endParaRPr>
          </a:p>
        </p:txBody>
      </p:sp>
      <p:sp>
        <p:nvSpPr>
          <p:cNvPr id="4" name="Date Placeholder 3"/>
          <p:cNvSpPr>
            <a:spLocks noGrp="1"/>
          </p:cNvSpPr>
          <p:nvPr>
            <p:ph type="dt" sz="half" idx="10"/>
          </p:nvPr>
        </p:nvSpPr>
        <p:spPr/>
        <p:txBody>
          <a:bodyPr/>
          <a:lstStyle/>
          <a:p>
            <a:r>
              <a:rPr lang="en-US" altLang="ko-KR" dirty="0"/>
              <a:t>May 2013</a:t>
            </a:r>
          </a:p>
        </p:txBody>
      </p:sp>
      <p:sp>
        <p:nvSpPr>
          <p:cNvPr id="5" name="Footer Placeholder 4"/>
          <p:cNvSpPr>
            <a:spLocks noGrp="1"/>
          </p:cNvSpPr>
          <p:nvPr>
            <p:ph type="ftr" sz="quarter" idx="11"/>
          </p:nvPr>
        </p:nvSpPr>
        <p:spPr/>
        <p:txBody>
          <a:bodyPr/>
          <a:lstStyle/>
          <a:p>
            <a:r>
              <a:rPr lang="en-US" altLang="ko-KR" dirty="0" err="1"/>
              <a:t>Hyunduk</a:t>
            </a:r>
            <a:r>
              <a:rPr lang="en-US" altLang="ko-KR" dirty="0"/>
              <a:t> Kang, ETRI</a:t>
            </a:r>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4</a:t>
            </a:fld>
            <a:endParaRPr lang="en-US"/>
          </a:p>
        </p:txBody>
      </p:sp>
    </p:spTree>
    <p:extLst>
      <p:ext uri="{BB962C8B-B14F-4D97-AF65-F5344CB8AC3E}">
        <p14:creationId xmlns:p14="http://schemas.microsoft.com/office/powerpoint/2010/main" val="404626829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1282</TotalTime>
  <Words>300</Words>
  <Application>Microsoft Office PowerPoint</Application>
  <PresentationFormat>화면 슬라이드 쇼(4:3)</PresentationFormat>
  <Paragraphs>48</Paragraphs>
  <Slides>4</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vt:i4>
      </vt:variant>
    </vt:vector>
  </HeadingPairs>
  <TitlesOfParts>
    <vt:vector size="6" baseType="lpstr">
      <vt:lpstr>802-19-Submission</vt:lpstr>
      <vt:lpstr>Microsoft Word 97 - 2003 Document</vt:lpstr>
      <vt:lpstr>TG1 Opening Report for May 2013</vt:lpstr>
      <vt:lpstr>Current Status</vt:lpstr>
      <vt:lpstr>This week</vt:lpstr>
      <vt:lpstr>Tentative TG1 Timeline</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Opening Report for March 2013</dc:title>
  <dc:creator>Mika Kasslin</dc:creator>
  <cp:lastModifiedBy>user</cp:lastModifiedBy>
  <cp:revision>52</cp:revision>
  <cp:lastPrinted>1998-02-10T13:28:06Z</cp:lastPrinted>
  <dcterms:created xsi:type="dcterms:W3CDTF">2012-09-17T11:39:56Z</dcterms:created>
  <dcterms:modified xsi:type="dcterms:W3CDTF">2013-05-13T21:06:34Z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c5b5f8b4-6615-4b3b-8f75-28489d81e1de</vt:lpwstr>
  </property>
  <property fmtid="{D5CDD505-2E9C-101B-9397-08002B2CF9AE}" pid="3" name="NokiaConfidentiality">
    <vt:lpwstr>Public</vt:lpwstr>
  </property>
</Properties>
</file>