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3" r:id="rId2"/>
    <p:sldId id="284" r:id="rId3"/>
    <p:sldId id="272" r:id="rId4"/>
    <p:sldId id="273" r:id="rId5"/>
    <p:sldId id="274" r:id="rId6"/>
    <p:sldId id="275" r:id="rId7"/>
    <p:sldId id="276" r:id="rId8"/>
    <p:sldId id="281" r:id="rId9"/>
    <p:sldId id="277" r:id="rId10"/>
    <p:sldId id="279" r:id="rId11"/>
    <p:sldId id="28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802.19-13/0053r0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March 2013</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Motions for Thursday</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2013-03-21</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511605906"/>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1026" name="Document" r:id="rId5" imgW="8267080" imgH="2754228" progId="Word.Document.8">
                  <p:embed/>
                </p:oleObj>
              </mc:Choice>
              <mc:Fallback>
                <p:oleObj name="Document" r:id="rId5" imgW="8267080" imgH="2754228" progId="Word.Document.8">
                  <p:embed/>
                  <p:pic>
                    <p:nvPicPr>
                      <p:cNvPr id="0" name=""/>
                      <p:cNvPicPr>
                        <a:picLocks noChangeAspect="1" noChangeArrowheads="1"/>
                      </p:cNvPicPr>
                      <p:nvPr/>
                    </p:nvPicPr>
                    <p:blipFill>
                      <a:blip r:embed="rId6"/>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extLst>
      <p:ext uri="{BB962C8B-B14F-4D97-AF65-F5344CB8AC3E}">
        <p14:creationId xmlns:p14="http://schemas.microsoft.com/office/powerpoint/2010/main" val="429262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p:txBody>
          <a:bodyPr/>
          <a:lstStyle/>
          <a:p>
            <a:pPr marL="400050" lvl="1" indent="0">
              <a:buNone/>
            </a:pPr>
            <a:r>
              <a:rPr lang="fi-FI" sz="2400" b="1" dirty="0" smtClean="0"/>
              <a:t>Request the TG editor to prepare by </a:t>
            </a:r>
            <a:r>
              <a:rPr lang="fi-FI" sz="2400" b="1" dirty="0" smtClean="0"/>
              <a:t>April 4th, 2013, </a:t>
            </a:r>
            <a:r>
              <a:rPr lang="en-US" sz="2400" b="1" dirty="0" smtClean="0"/>
              <a:t>a new 802.19.1 draft which builds upon the </a:t>
            </a:r>
            <a:r>
              <a:rPr lang="en-US" sz="2400" b="1" dirty="0" smtClean="0"/>
              <a:t>DF3.02 </a:t>
            </a:r>
            <a:r>
              <a:rPr lang="en-US" sz="2400" b="1" dirty="0" smtClean="0"/>
              <a:t>and incorporates the changes approved by the TG1 during the </a:t>
            </a:r>
            <a:r>
              <a:rPr lang="en-US" sz="2400" b="1" dirty="0" smtClean="0"/>
              <a:t>November </a:t>
            </a:r>
            <a:r>
              <a:rPr lang="en-US" sz="2400" b="1" dirty="0" smtClean="0"/>
              <a:t>2012 </a:t>
            </a:r>
            <a:r>
              <a:rPr lang="en-US" sz="2400" b="1" dirty="0" smtClean="0"/>
              <a:t>plenary, </a:t>
            </a:r>
            <a:r>
              <a:rPr lang="en-US" sz="2400" b="1" dirty="0" smtClean="0"/>
              <a:t>the </a:t>
            </a:r>
            <a:r>
              <a:rPr lang="en-US" sz="2400" b="1" dirty="0" smtClean="0"/>
              <a:t>January 2013 interim </a:t>
            </a:r>
            <a:r>
              <a:rPr lang="en-US" sz="2400" b="1" dirty="0" smtClean="0"/>
              <a:t>and the </a:t>
            </a:r>
            <a:r>
              <a:rPr lang="en-US" sz="2400" b="1" dirty="0" smtClean="0"/>
              <a:t>March 2013 plenary </a:t>
            </a:r>
            <a:r>
              <a:rPr lang="en-US" sz="2400" b="1" dirty="0" smtClean="0"/>
              <a:t>meetings</a:t>
            </a:r>
          </a:p>
          <a:p>
            <a:pPr marL="400050" lvl="1" indent="0">
              <a:buNone/>
            </a:pPr>
            <a:endParaRPr lang="fi-FI" sz="2400" b="1" dirty="0" smtClean="0"/>
          </a:p>
          <a:p>
            <a:pPr marL="400050" lvl="1" indent="0">
              <a:buNone/>
            </a:pPr>
            <a:r>
              <a:rPr lang="fi-FI" sz="2400" b="1" dirty="0" smtClean="0"/>
              <a:t>Moved by: </a:t>
            </a:r>
          </a:p>
          <a:p>
            <a:pPr marL="400050" lvl="1" indent="0">
              <a:buNone/>
            </a:pPr>
            <a:r>
              <a:rPr lang="fi-FI" sz="2400" b="1" dirty="0" smtClean="0"/>
              <a:t>Seconded by</a:t>
            </a:r>
            <a:r>
              <a:rPr lang="fi-FI" sz="2400" b="1" dirty="0" smtClean="0"/>
              <a:t>:</a:t>
            </a:r>
            <a:endParaRPr lang="fi-FI" sz="2400" b="1" dirty="0" smtClean="0"/>
          </a:p>
          <a:p>
            <a:pPr marL="400050" lvl="1" indent="0">
              <a:buNone/>
            </a:pPr>
            <a:r>
              <a:rPr lang="fi-FI" sz="2400" b="1" dirty="0" smtClean="0"/>
              <a:t>Vote: </a:t>
            </a:r>
            <a:r>
              <a:rPr lang="fi-FI" sz="2400" b="1" dirty="0" smtClean="0"/>
              <a:t>/Y</a:t>
            </a:r>
            <a:r>
              <a:rPr lang="fi-FI" sz="2400" b="1" dirty="0" smtClean="0"/>
              <a:t>, </a:t>
            </a:r>
            <a:r>
              <a:rPr lang="fi-FI" sz="2400" b="1" dirty="0" smtClean="0"/>
              <a:t>/</a:t>
            </a:r>
            <a:r>
              <a:rPr lang="fi-FI" sz="2400" b="1" dirty="0" smtClean="0"/>
              <a:t>N, </a:t>
            </a:r>
            <a:r>
              <a:rPr lang="fi-FI" sz="2400" b="1" dirty="0" smtClean="0"/>
              <a:t>/</a:t>
            </a:r>
            <a:r>
              <a:rPr lang="fi-FI" sz="2400" b="1" dirty="0" smtClean="0"/>
              <a:t>A</a:t>
            </a:r>
            <a:endParaRPr lang="en-US" sz="2400" b="1" dirty="0"/>
          </a:p>
        </p:txBody>
      </p:sp>
      <p:sp>
        <p:nvSpPr>
          <p:cNvPr id="4" name="Date Placeholder 3"/>
          <p:cNvSpPr>
            <a:spLocks noGrp="1"/>
          </p:cNvSpPr>
          <p:nvPr>
            <p:ph type="dt" sz="half" idx="10"/>
          </p:nvPr>
        </p:nvSpPr>
        <p:spPr/>
        <p:txBody>
          <a:bodyPr/>
          <a:lstStyle/>
          <a:p>
            <a:r>
              <a:rPr lang="en-US" smtClean="0"/>
              <a:t>Month Year</a:t>
            </a:r>
            <a:endParaRPr lang="en-US"/>
          </a:p>
        </p:txBody>
      </p:sp>
      <p:sp>
        <p:nvSpPr>
          <p:cNvPr id="5" name="Footer Placeholder 4"/>
          <p:cNvSpPr>
            <a:spLocks noGrp="1"/>
          </p:cNvSpPr>
          <p:nvPr>
            <p:ph type="ftr" sz="quarter" idx="11"/>
          </p:nvPr>
        </p:nvSpPr>
        <p:spPr/>
        <p:txBody>
          <a:bodyPr/>
          <a:lstStyle/>
          <a:p>
            <a:r>
              <a:rPr lang="en-US" smtClean="0"/>
              <a:t>John Doe, Some Company</a:t>
            </a:r>
            <a:endParaRPr lang="en-US"/>
          </a:p>
        </p:txBody>
      </p:sp>
      <p:sp>
        <p:nvSpPr>
          <p:cNvPr id="6" name="Slide Number Placeholder 5"/>
          <p:cNvSpPr>
            <a:spLocks noGrp="1"/>
          </p:cNvSpPr>
          <p:nvPr>
            <p:ph type="sldNum" sz="quarter" idx="12"/>
          </p:nvPr>
        </p:nvSpPr>
        <p:spPr/>
        <p:txBody>
          <a:bodyPr/>
          <a:lstStyle/>
          <a:p>
            <a:r>
              <a:rPr lang="en-US" smtClean="0"/>
              <a:t>Slide </a:t>
            </a:r>
            <a:fld id="{A82C17B8-2586-4A34-9B80-392A025A39BE}" type="slidenum">
              <a:rPr lang="en-US" smtClean="0"/>
              <a:pPr/>
              <a:t>10</a:t>
            </a:fld>
            <a:endParaRPr lang="en-US"/>
          </a:p>
        </p:txBody>
      </p:sp>
    </p:spTree>
    <p:extLst>
      <p:ext uri="{BB962C8B-B14F-4D97-AF65-F5344CB8AC3E}">
        <p14:creationId xmlns:p14="http://schemas.microsoft.com/office/powerpoint/2010/main" val="791258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p:txBody>
          <a:bodyPr/>
          <a:lstStyle/>
          <a:p>
            <a:pPr marL="400050" lvl="1" indent="0">
              <a:buNone/>
            </a:pPr>
            <a:r>
              <a:rPr lang="fi-FI" sz="2400" b="1" dirty="0" smtClean="0"/>
              <a:t>Kindly ask the 802.19 WG chair to start </a:t>
            </a:r>
            <a:r>
              <a:rPr lang="fi-FI" sz="2400" b="1" dirty="0" smtClean="0"/>
              <a:t>a 25-day </a:t>
            </a:r>
            <a:r>
              <a:rPr lang="fi-FI" sz="2400" b="1" dirty="0" smtClean="0"/>
              <a:t>WG </a:t>
            </a:r>
            <a:r>
              <a:rPr lang="fi-FI" sz="2400" b="1" dirty="0" smtClean="0"/>
              <a:t>Re-circulation Letter </a:t>
            </a:r>
            <a:r>
              <a:rPr lang="fi-FI" sz="2400" b="1" dirty="0" smtClean="0"/>
              <a:t>Ballot on a new 802.19.1 draft no later than </a:t>
            </a:r>
            <a:r>
              <a:rPr lang="fi-FI" sz="2400" b="1" dirty="0" smtClean="0"/>
              <a:t>April 8th, 2013</a:t>
            </a:r>
            <a:endParaRPr lang="fi-FI" sz="2400" b="1" dirty="0" smtClean="0"/>
          </a:p>
          <a:p>
            <a:pPr marL="400050" lvl="1" indent="0">
              <a:buNone/>
            </a:pPr>
            <a:endParaRPr lang="fi-FI" sz="2400" b="1" dirty="0"/>
          </a:p>
          <a:p>
            <a:pPr marL="400050" lvl="1" indent="0">
              <a:buNone/>
            </a:pPr>
            <a:r>
              <a:rPr lang="fi-FI" sz="2400" b="1" dirty="0" smtClean="0"/>
              <a:t>Moved by</a:t>
            </a:r>
            <a:r>
              <a:rPr lang="fi-FI" sz="2400" b="1" dirty="0" smtClean="0"/>
              <a:t>:</a:t>
            </a:r>
            <a:endParaRPr lang="fi-FI" sz="2400" b="1" dirty="0" smtClean="0"/>
          </a:p>
          <a:p>
            <a:pPr marL="400050" lvl="1" indent="0">
              <a:buNone/>
            </a:pPr>
            <a:r>
              <a:rPr lang="fi-FI" sz="2400" b="1" dirty="0" smtClean="0"/>
              <a:t>Seconded by</a:t>
            </a:r>
            <a:r>
              <a:rPr lang="fi-FI" sz="2400" b="1" dirty="0" smtClean="0"/>
              <a:t>:</a:t>
            </a:r>
            <a:endParaRPr lang="fi-FI" sz="2400" b="1" dirty="0" smtClean="0"/>
          </a:p>
          <a:p>
            <a:pPr marL="400050" lvl="1" indent="0">
              <a:buNone/>
            </a:pPr>
            <a:r>
              <a:rPr lang="fi-FI" sz="2400" b="1" dirty="0" smtClean="0"/>
              <a:t>Vote: </a:t>
            </a:r>
            <a:r>
              <a:rPr lang="fi-FI" sz="2400" b="1" dirty="0" smtClean="0"/>
              <a:t>/Y</a:t>
            </a:r>
            <a:r>
              <a:rPr lang="fi-FI" sz="2400" b="1" dirty="0" smtClean="0"/>
              <a:t>, </a:t>
            </a:r>
            <a:r>
              <a:rPr lang="fi-FI" sz="2400" b="1" dirty="0" smtClean="0"/>
              <a:t>/</a:t>
            </a:r>
            <a:r>
              <a:rPr lang="fi-FI" sz="2400" b="1" dirty="0" smtClean="0"/>
              <a:t>N, </a:t>
            </a:r>
            <a:r>
              <a:rPr lang="fi-FI" sz="2400" b="1" dirty="0" smtClean="0"/>
              <a:t>/</a:t>
            </a:r>
            <a:r>
              <a:rPr lang="fi-FI" sz="2400" b="1" dirty="0" smtClean="0"/>
              <a:t>A</a:t>
            </a:r>
            <a:endParaRPr lang="en-US" sz="2400" b="1" dirty="0"/>
          </a:p>
        </p:txBody>
      </p:sp>
      <p:sp>
        <p:nvSpPr>
          <p:cNvPr id="4" name="Date Placeholder 3"/>
          <p:cNvSpPr>
            <a:spLocks noGrp="1"/>
          </p:cNvSpPr>
          <p:nvPr>
            <p:ph type="dt" sz="half" idx="10"/>
          </p:nvPr>
        </p:nvSpPr>
        <p:spPr/>
        <p:txBody>
          <a:bodyPr/>
          <a:lstStyle/>
          <a:p>
            <a:r>
              <a:rPr lang="en-US" smtClean="0"/>
              <a:t>Month Year</a:t>
            </a:r>
            <a:endParaRPr lang="en-US"/>
          </a:p>
        </p:txBody>
      </p:sp>
      <p:sp>
        <p:nvSpPr>
          <p:cNvPr id="5" name="Footer Placeholder 4"/>
          <p:cNvSpPr>
            <a:spLocks noGrp="1"/>
          </p:cNvSpPr>
          <p:nvPr>
            <p:ph type="ftr" sz="quarter" idx="11"/>
          </p:nvPr>
        </p:nvSpPr>
        <p:spPr/>
        <p:txBody>
          <a:bodyPr/>
          <a:lstStyle/>
          <a:p>
            <a:r>
              <a:rPr lang="en-US" smtClean="0"/>
              <a:t>John Doe, Some Company</a:t>
            </a:r>
            <a:endParaRPr lang="en-US"/>
          </a:p>
        </p:txBody>
      </p:sp>
      <p:sp>
        <p:nvSpPr>
          <p:cNvPr id="6" name="Slide Number Placeholder 5"/>
          <p:cNvSpPr>
            <a:spLocks noGrp="1"/>
          </p:cNvSpPr>
          <p:nvPr>
            <p:ph type="sldNum" sz="quarter" idx="12"/>
          </p:nvPr>
        </p:nvSpPr>
        <p:spPr/>
        <p:txBody>
          <a:bodyPr/>
          <a:lstStyle/>
          <a:p>
            <a:r>
              <a:rPr lang="en-US" smtClean="0"/>
              <a:t>Slide </a:t>
            </a:r>
            <a:fld id="{A82C17B8-2586-4A34-9B80-392A025A39BE}" type="slidenum">
              <a:rPr lang="en-US" smtClean="0"/>
              <a:pPr/>
              <a:t>11</a:t>
            </a:fld>
            <a:endParaRPr lang="en-US"/>
          </a:p>
        </p:txBody>
      </p:sp>
    </p:spTree>
    <p:extLst>
      <p:ext uri="{BB962C8B-B14F-4D97-AF65-F5344CB8AC3E}">
        <p14:creationId xmlns:p14="http://schemas.microsoft.com/office/powerpoint/2010/main" val="616917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p:txBody>
          <a:bodyPr/>
          <a:lstStyle/>
          <a:p>
            <a:r>
              <a:rPr lang="fi-FI" dirty="0" smtClean="0"/>
              <a:t>This slide contains draft set of motions that have been prepared for TG1 closing session during the March 2013 plenary in Orlando on Thursday, March 21st</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2</a:t>
            </a:fld>
            <a:endParaRPr lang="en-US"/>
          </a:p>
        </p:txBody>
      </p:sp>
    </p:spTree>
    <p:extLst>
      <p:ext uri="{BB962C8B-B14F-4D97-AF65-F5344CB8AC3E}">
        <p14:creationId xmlns:p14="http://schemas.microsoft.com/office/powerpoint/2010/main" val="51021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a:xfrm>
            <a:off x="685800" y="1772816"/>
            <a:ext cx="7772400" cy="4114800"/>
          </a:xfrm>
        </p:spPr>
        <p:txBody>
          <a:bodyPr/>
          <a:lstStyle/>
          <a:p>
            <a:r>
              <a:rPr lang="fi-FI" sz="1600" dirty="0" smtClean="0"/>
              <a:t>Instruct the TG editor to prepare a new 802.19.1 draft with section 7 that has the following structure and that replaces sections 7, 8 and 9 in the DF3.02</a:t>
            </a:r>
          </a:p>
          <a:p>
            <a:pPr marL="742950" lvl="2" indent="0">
              <a:buNone/>
            </a:pPr>
            <a:r>
              <a:rPr lang="fi-FI" sz="1200" dirty="0" smtClean="0"/>
              <a:t>7. Entity operation</a:t>
            </a:r>
          </a:p>
          <a:p>
            <a:pPr marL="742950" lvl="2" indent="0">
              <a:buNone/>
            </a:pPr>
            <a:r>
              <a:rPr lang="fi-FI" sz="1200" dirty="0" smtClean="0"/>
              <a:t>7.1 Common operation</a:t>
            </a:r>
          </a:p>
          <a:p>
            <a:pPr marL="742950" lvl="2" indent="0">
              <a:buNone/>
            </a:pPr>
            <a:r>
              <a:rPr lang="fi-FI" sz="1200" dirty="0" smtClean="0"/>
              <a:t>7.2 CDIS operation</a:t>
            </a:r>
          </a:p>
          <a:p>
            <a:pPr marL="742950" lvl="2" indent="0">
              <a:buNone/>
            </a:pPr>
            <a:r>
              <a:rPr lang="fi-FI" sz="1200" dirty="0" smtClean="0"/>
              <a:t>7.2.1 Profile E</a:t>
            </a:r>
          </a:p>
          <a:p>
            <a:pPr marL="742950" lvl="2" indent="0">
              <a:buNone/>
            </a:pPr>
            <a:r>
              <a:rPr lang="fi-FI" sz="1200" dirty="0" smtClean="0"/>
              <a:t>7.2.2 Profile N</a:t>
            </a:r>
          </a:p>
          <a:p>
            <a:pPr marL="742950" lvl="2" indent="0">
              <a:buNone/>
            </a:pPr>
            <a:r>
              <a:rPr lang="fi-FI" sz="1200" dirty="0" smtClean="0"/>
              <a:t>7.3 CM operation</a:t>
            </a:r>
          </a:p>
          <a:p>
            <a:pPr marL="742950" lvl="2" indent="0">
              <a:buNone/>
            </a:pPr>
            <a:r>
              <a:rPr lang="fi-FI" sz="1200" dirty="0" smtClean="0"/>
              <a:t>7.3.1 Profile E</a:t>
            </a:r>
          </a:p>
          <a:p>
            <a:pPr marL="742950" lvl="2" indent="0">
              <a:buNone/>
            </a:pPr>
            <a:r>
              <a:rPr lang="fi-FI" sz="1200" dirty="0" smtClean="0"/>
              <a:t>7.3.2 Profile N</a:t>
            </a:r>
          </a:p>
          <a:p>
            <a:pPr marL="742950" lvl="2" indent="0">
              <a:buNone/>
            </a:pPr>
            <a:r>
              <a:rPr lang="fi-FI" sz="1200" dirty="0" smtClean="0"/>
              <a:t>7.3.3 Profile O</a:t>
            </a:r>
          </a:p>
          <a:p>
            <a:pPr marL="742950" lvl="2" indent="0">
              <a:buNone/>
            </a:pPr>
            <a:r>
              <a:rPr lang="fi-FI" sz="1200" dirty="0" smtClean="0"/>
              <a:t>7.4 CE operation</a:t>
            </a:r>
          </a:p>
          <a:p>
            <a:pPr marL="742950" lvl="2" indent="0">
              <a:buNone/>
            </a:pPr>
            <a:r>
              <a:rPr lang="fi-FI" sz="1200" dirty="0" smtClean="0"/>
              <a:t>7.4.1 Profile E</a:t>
            </a:r>
          </a:p>
          <a:p>
            <a:pPr marL="742950" lvl="2" indent="0">
              <a:buNone/>
            </a:pPr>
            <a:r>
              <a:rPr lang="fi-FI" sz="1200" dirty="0" smtClean="0"/>
              <a:t>7.4.2 Profile N</a:t>
            </a:r>
          </a:p>
          <a:p>
            <a:pPr marL="742950" lvl="2" indent="0">
              <a:buNone/>
            </a:pPr>
            <a:r>
              <a:rPr lang="fi-FI" sz="1200" dirty="0" smtClean="0"/>
              <a:t>7.4.2 Profile O</a:t>
            </a:r>
            <a:endParaRPr lang="fi-FI" sz="1200" dirty="0" smtClean="0"/>
          </a:p>
          <a:p>
            <a:endParaRPr lang="fi-FI" sz="1600" dirty="0" smtClean="0"/>
          </a:p>
          <a:p>
            <a:r>
              <a:rPr lang="fi-FI" sz="1600" dirty="0" smtClean="0"/>
              <a:t>Moved by: </a:t>
            </a:r>
          </a:p>
          <a:p>
            <a:r>
              <a:rPr lang="fi-FI" sz="1600" dirty="0" smtClean="0"/>
              <a:t>Seconded by: </a:t>
            </a:r>
            <a:endParaRPr lang="fi-FI" sz="1600" dirty="0" smtClean="0"/>
          </a:p>
          <a:p>
            <a:r>
              <a:rPr lang="fi-FI" sz="1600" dirty="0" smtClean="0"/>
              <a:t>Vote: /Y, /N, /A</a:t>
            </a:r>
            <a:endParaRPr lang="fi-FI" sz="1600" dirty="0" smtClean="0"/>
          </a:p>
          <a:p>
            <a:endParaRPr lang="en-US" sz="1600"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4223349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
        <p:nvSpPr>
          <p:cNvPr id="7" name="Content Placeholder 2"/>
          <p:cNvSpPr>
            <a:spLocks noGrp="1"/>
          </p:cNvSpPr>
          <p:nvPr>
            <p:ph idx="1"/>
          </p:nvPr>
        </p:nvSpPr>
        <p:spPr>
          <a:xfrm>
            <a:off x="685800" y="1772816"/>
            <a:ext cx="7772400" cy="4114800"/>
          </a:xfrm>
        </p:spPr>
        <p:txBody>
          <a:bodyPr/>
          <a:lstStyle/>
          <a:p>
            <a:r>
              <a:rPr lang="fi-FI" sz="1600" dirty="0" smtClean="0"/>
              <a:t>Instruct the TG editor to prepare a new 802.19.1 draft with three normative annexes that has the following structure and update the annex labeling accordingly</a:t>
            </a:r>
          </a:p>
          <a:p>
            <a:pPr marL="742950" lvl="2" indent="0">
              <a:buNone/>
            </a:pPr>
            <a:r>
              <a:rPr lang="fi-FI" sz="1200" dirty="0" smtClean="0"/>
              <a:t>Annex A (normative) Data types</a:t>
            </a:r>
          </a:p>
          <a:p>
            <a:pPr marL="742950" lvl="2" indent="0">
              <a:buNone/>
            </a:pPr>
            <a:r>
              <a:rPr lang="fi-FI" sz="1200" dirty="0" smtClean="0"/>
              <a:t>A.1 Profile E</a:t>
            </a:r>
          </a:p>
          <a:p>
            <a:pPr marL="742950" lvl="2" indent="0">
              <a:buNone/>
            </a:pPr>
            <a:r>
              <a:rPr lang="fi-FI" sz="1200" dirty="0" smtClean="0"/>
              <a:t>A.2 Profile N</a:t>
            </a:r>
          </a:p>
          <a:p>
            <a:pPr marL="742950" lvl="2" indent="0">
              <a:buNone/>
            </a:pPr>
            <a:r>
              <a:rPr lang="fi-FI" sz="1200" dirty="0" smtClean="0"/>
              <a:t>A.3 Profile O</a:t>
            </a:r>
          </a:p>
          <a:p>
            <a:pPr marL="742950" lvl="2" indent="0">
              <a:buNone/>
            </a:pPr>
            <a:r>
              <a:rPr lang="fi-FI" sz="1200" dirty="0" smtClean="0"/>
              <a:t>Annex B (normative) Primitives</a:t>
            </a:r>
          </a:p>
          <a:p>
            <a:pPr marL="742950" lvl="2" indent="0">
              <a:buNone/>
            </a:pPr>
            <a:r>
              <a:rPr lang="fi-FI" sz="1200" dirty="0" smtClean="0"/>
              <a:t>B.1 Profile E</a:t>
            </a:r>
          </a:p>
          <a:p>
            <a:pPr marL="742950" lvl="2" indent="0">
              <a:buNone/>
            </a:pPr>
            <a:r>
              <a:rPr lang="fi-FI" sz="1200" dirty="0" smtClean="0"/>
              <a:t>B.2 Profile N</a:t>
            </a:r>
          </a:p>
          <a:p>
            <a:pPr marL="742950" lvl="2" indent="0">
              <a:buNone/>
            </a:pPr>
            <a:r>
              <a:rPr lang="fi-FI" sz="1200" dirty="0" smtClean="0"/>
              <a:t>B.3 Profile O</a:t>
            </a:r>
          </a:p>
          <a:p>
            <a:pPr marL="742950" lvl="2" indent="0">
              <a:buNone/>
            </a:pPr>
            <a:r>
              <a:rPr lang="fi-FI" sz="1200" dirty="0" smtClean="0"/>
              <a:t>Annex C (normative) Messages</a:t>
            </a:r>
          </a:p>
          <a:p>
            <a:pPr marL="742950" lvl="2" indent="0">
              <a:buNone/>
            </a:pPr>
            <a:r>
              <a:rPr lang="fi-FI" sz="1200" dirty="0" smtClean="0"/>
              <a:t>C.1 Profile E</a:t>
            </a:r>
          </a:p>
          <a:p>
            <a:pPr marL="742950" lvl="2" indent="0">
              <a:buNone/>
            </a:pPr>
            <a:r>
              <a:rPr lang="fi-FI" sz="1200" dirty="0" smtClean="0"/>
              <a:t>C.2 Profile N</a:t>
            </a:r>
          </a:p>
          <a:p>
            <a:pPr marL="742950" lvl="2" indent="0">
              <a:buNone/>
            </a:pPr>
            <a:r>
              <a:rPr lang="fi-FI" sz="1200" dirty="0" smtClean="0"/>
              <a:t>C.3 Profile O</a:t>
            </a:r>
            <a:endParaRPr lang="fi-FI" sz="1200" dirty="0" smtClean="0"/>
          </a:p>
          <a:p>
            <a:endParaRPr lang="fi-FI" sz="1600" dirty="0" smtClean="0"/>
          </a:p>
          <a:p>
            <a:r>
              <a:rPr lang="fi-FI" sz="1600" dirty="0" smtClean="0"/>
              <a:t>Moved by: </a:t>
            </a:r>
          </a:p>
          <a:p>
            <a:r>
              <a:rPr lang="fi-FI" sz="1600" dirty="0" smtClean="0"/>
              <a:t>Seconded by: </a:t>
            </a:r>
          </a:p>
          <a:p>
            <a:r>
              <a:rPr lang="fi-FI" sz="1600" dirty="0" smtClean="0"/>
              <a:t>Vote: /Y, /N, /A</a:t>
            </a:r>
            <a:endParaRPr lang="en-US" sz="1600" dirty="0"/>
          </a:p>
        </p:txBody>
      </p:sp>
    </p:spTree>
    <p:extLst>
      <p:ext uri="{BB962C8B-B14F-4D97-AF65-F5344CB8AC3E}">
        <p14:creationId xmlns:p14="http://schemas.microsoft.com/office/powerpoint/2010/main" val="1674099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
        <p:nvSpPr>
          <p:cNvPr id="7" name="Content Placeholder 2"/>
          <p:cNvSpPr>
            <a:spLocks noGrp="1"/>
          </p:cNvSpPr>
          <p:nvPr>
            <p:ph idx="1"/>
          </p:nvPr>
        </p:nvSpPr>
        <p:spPr>
          <a:xfrm>
            <a:off x="685800" y="1772816"/>
            <a:ext cx="7772400" cy="4114800"/>
          </a:xfrm>
        </p:spPr>
        <p:txBody>
          <a:bodyPr/>
          <a:lstStyle/>
          <a:p>
            <a:r>
              <a:rPr lang="fi-FI" sz="1600" dirty="0" smtClean="0"/>
              <a:t>Adopt contributions 19-13/0047r1, 19-13/0043r0, 19-13/0046r1, 19-13/0042r0 and 19-13/0024r2 to to the following sub-sections of section 7 of the new 802.19.1 draft:</a:t>
            </a:r>
          </a:p>
          <a:p>
            <a:pPr marL="742950" lvl="2" indent="0">
              <a:buNone/>
            </a:pPr>
            <a:r>
              <a:rPr lang="fi-FI" sz="1200" dirty="0" smtClean="0"/>
              <a:t>7. Entity operation</a:t>
            </a:r>
          </a:p>
          <a:p>
            <a:pPr marL="742950" lvl="2" indent="0">
              <a:buNone/>
            </a:pPr>
            <a:r>
              <a:rPr lang="fi-FI" sz="1200" dirty="0" smtClean="0"/>
              <a:t>7.1 Common operation</a:t>
            </a:r>
          </a:p>
          <a:p>
            <a:pPr marL="742950" lvl="2" indent="0">
              <a:buNone/>
            </a:pPr>
            <a:r>
              <a:rPr lang="fi-FI" sz="1200" dirty="0" smtClean="0"/>
              <a:t>7.2 CDIS operation</a:t>
            </a:r>
          </a:p>
          <a:p>
            <a:pPr marL="742950" lvl="2" indent="0">
              <a:buNone/>
            </a:pPr>
            <a:r>
              <a:rPr lang="fi-FI" sz="1200" dirty="0" smtClean="0"/>
              <a:t>7.2.1 Profile E (19-13/0047r1)</a:t>
            </a:r>
          </a:p>
          <a:p>
            <a:pPr marL="742950" lvl="2" indent="0">
              <a:buNone/>
            </a:pPr>
            <a:r>
              <a:rPr lang="fi-FI" sz="1200" dirty="0" smtClean="0"/>
              <a:t>7.2.2 Profile N (19-13/0043r0)</a:t>
            </a:r>
          </a:p>
          <a:p>
            <a:pPr marL="742950" lvl="2" indent="0">
              <a:buNone/>
            </a:pPr>
            <a:r>
              <a:rPr lang="fi-FI" sz="1200" dirty="0" smtClean="0"/>
              <a:t>7.3 CM operation</a:t>
            </a:r>
          </a:p>
          <a:p>
            <a:pPr marL="742950" lvl="2" indent="0">
              <a:buNone/>
            </a:pPr>
            <a:r>
              <a:rPr lang="fi-FI" sz="1200" dirty="0" smtClean="0"/>
              <a:t>7.3.1 Profile E</a:t>
            </a:r>
          </a:p>
          <a:p>
            <a:pPr marL="742950" lvl="2" indent="0">
              <a:buNone/>
            </a:pPr>
            <a:r>
              <a:rPr lang="fi-FI" sz="1200" dirty="0" smtClean="0"/>
              <a:t>7.3.2 Profile N</a:t>
            </a:r>
          </a:p>
          <a:p>
            <a:pPr marL="742950" lvl="2" indent="0">
              <a:buNone/>
            </a:pPr>
            <a:r>
              <a:rPr lang="fi-FI" sz="1200" dirty="0" smtClean="0"/>
              <a:t>7.3.3 Profile O</a:t>
            </a:r>
          </a:p>
          <a:p>
            <a:pPr marL="742950" lvl="2" indent="0">
              <a:buNone/>
            </a:pPr>
            <a:r>
              <a:rPr lang="fi-FI" sz="1200" dirty="0" smtClean="0"/>
              <a:t>7.4 CE operation</a:t>
            </a:r>
          </a:p>
          <a:p>
            <a:pPr marL="742950" lvl="2" indent="0">
              <a:buNone/>
            </a:pPr>
            <a:r>
              <a:rPr lang="fi-FI" sz="1200" dirty="0" smtClean="0"/>
              <a:t>7.4.1 Profile E (19-13/0046r1)</a:t>
            </a:r>
          </a:p>
          <a:p>
            <a:pPr marL="742950" lvl="2" indent="0">
              <a:buNone/>
            </a:pPr>
            <a:r>
              <a:rPr lang="fi-FI" sz="1200" dirty="0" smtClean="0"/>
              <a:t>7.4.2 Profile N (19-13/0042r0)</a:t>
            </a:r>
          </a:p>
          <a:p>
            <a:pPr marL="742950" lvl="2" indent="0">
              <a:buNone/>
            </a:pPr>
            <a:r>
              <a:rPr lang="fi-FI" sz="1200" dirty="0" smtClean="0"/>
              <a:t>7.4.2 Profile O (19-13/0024r2)</a:t>
            </a:r>
            <a:endParaRPr lang="fi-FI" sz="1200" dirty="0" smtClean="0"/>
          </a:p>
          <a:p>
            <a:endParaRPr lang="fi-FI" sz="1600" dirty="0" smtClean="0"/>
          </a:p>
          <a:p>
            <a:r>
              <a:rPr lang="fi-FI" sz="1600" dirty="0" smtClean="0"/>
              <a:t>Moved by: </a:t>
            </a:r>
          </a:p>
          <a:p>
            <a:r>
              <a:rPr lang="fi-FI" sz="1600" dirty="0" smtClean="0"/>
              <a:t>Seconded by: </a:t>
            </a:r>
          </a:p>
          <a:p>
            <a:r>
              <a:rPr lang="fi-FI" sz="1600" dirty="0" smtClean="0"/>
              <a:t>Vote: /Y, /N, /A</a:t>
            </a:r>
            <a:endParaRPr lang="en-US" sz="1600" dirty="0"/>
          </a:p>
        </p:txBody>
      </p:sp>
    </p:spTree>
    <p:extLst>
      <p:ext uri="{BB962C8B-B14F-4D97-AF65-F5344CB8AC3E}">
        <p14:creationId xmlns:p14="http://schemas.microsoft.com/office/powerpoint/2010/main" val="2221490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6</a:t>
            </a:fld>
            <a:endParaRPr lang="en-US"/>
          </a:p>
        </p:txBody>
      </p:sp>
      <p:sp>
        <p:nvSpPr>
          <p:cNvPr id="7" name="Content Placeholder 2"/>
          <p:cNvSpPr>
            <a:spLocks noGrp="1"/>
          </p:cNvSpPr>
          <p:nvPr>
            <p:ph idx="1"/>
          </p:nvPr>
        </p:nvSpPr>
        <p:spPr>
          <a:xfrm>
            <a:off x="685800" y="1412776"/>
            <a:ext cx="7772400" cy="4114800"/>
          </a:xfrm>
        </p:spPr>
        <p:txBody>
          <a:bodyPr/>
          <a:lstStyle/>
          <a:p>
            <a:r>
              <a:rPr lang="fi-FI" sz="1600" dirty="0"/>
              <a:t>Adopt contributions </a:t>
            </a:r>
            <a:r>
              <a:rPr lang="fi-FI" sz="1600" dirty="0" smtClean="0"/>
              <a:t>19-13/0039r0</a:t>
            </a:r>
            <a:r>
              <a:rPr lang="fi-FI" sz="1600" dirty="0"/>
              <a:t>, </a:t>
            </a:r>
            <a:r>
              <a:rPr lang="fi-FI" sz="1600" dirty="0" smtClean="0"/>
              <a:t>19-13/0040r0 , 19-13/0041r0, 19-13/0048r0, 19-13/0049r0 and 19-13/0050r0 </a:t>
            </a:r>
            <a:r>
              <a:rPr lang="fi-FI" sz="1600" dirty="0"/>
              <a:t>to the following sub-sections of </a:t>
            </a:r>
            <a:r>
              <a:rPr lang="fi-FI" sz="1600" dirty="0" smtClean="0"/>
              <a:t>annexes A, B and C </a:t>
            </a:r>
            <a:r>
              <a:rPr lang="fi-FI" sz="1600" dirty="0"/>
              <a:t>of the new 802.19.1 </a:t>
            </a:r>
            <a:r>
              <a:rPr lang="fi-FI" sz="1600" dirty="0" smtClean="0"/>
              <a:t>draft and instruct the TG editor to prepare the sub-sections A.3, B.3 and C.3 based on the DF3.02 and subsequently agreed changes to the corresponding definitions:</a:t>
            </a:r>
            <a:endParaRPr lang="fi-FI" sz="1600" dirty="0" smtClean="0"/>
          </a:p>
          <a:p>
            <a:pPr marL="742950" lvl="2" indent="0">
              <a:buNone/>
            </a:pPr>
            <a:r>
              <a:rPr lang="fi-FI" sz="1200" dirty="0" smtClean="0"/>
              <a:t>Annex A (normative) Data types</a:t>
            </a:r>
          </a:p>
          <a:p>
            <a:pPr marL="742950" lvl="2" indent="0">
              <a:buNone/>
            </a:pPr>
            <a:r>
              <a:rPr lang="fi-FI" sz="1200" dirty="0" smtClean="0"/>
              <a:t>A.1 Profile E </a:t>
            </a:r>
            <a:r>
              <a:rPr lang="fi-FI" sz="1200" dirty="0"/>
              <a:t>(</a:t>
            </a:r>
            <a:r>
              <a:rPr lang="fi-FI" sz="1200" dirty="0" smtClean="0"/>
              <a:t>19-13/0050r0</a:t>
            </a:r>
            <a:r>
              <a:rPr lang="fi-FI" sz="1200" dirty="0"/>
              <a:t>)</a:t>
            </a:r>
            <a:endParaRPr lang="fi-FI" sz="1200" dirty="0" smtClean="0"/>
          </a:p>
          <a:p>
            <a:pPr marL="742950" lvl="2" indent="0">
              <a:buNone/>
            </a:pPr>
            <a:r>
              <a:rPr lang="fi-FI" sz="1200" dirty="0" smtClean="0"/>
              <a:t>A.2 Profile N (19-13/0039r0)</a:t>
            </a:r>
          </a:p>
          <a:p>
            <a:pPr marL="742950" lvl="2" indent="0">
              <a:buNone/>
            </a:pPr>
            <a:r>
              <a:rPr lang="fi-FI" sz="1200" dirty="0" smtClean="0"/>
              <a:t>A.3 Profile O</a:t>
            </a:r>
          </a:p>
          <a:p>
            <a:pPr marL="742950" lvl="2" indent="0">
              <a:buNone/>
            </a:pPr>
            <a:r>
              <a:rPr lang="fi-FI" sz="1200" dirty="0" smtClean="0"/>
              <a:t>Annex B (normative) Primitives</a:t>
            </a:r>
          </a:p>
          <a:p>
            <a:pPr marL="742950" lvl="2" indent="0">
              <a:buNone/>
            </a:pPr>
            <a:r>
              <a:rPr lang="fi-FI" sz="1200" dirty="0" smtClean="0"/>
              <a:t>B.1 </a:t>
            </a:r>
            <a:r>
              <a:rPr lang="fi-FI" sz="1200" dirty="0"/>
              <a:t>Profile E (</a:t>
            </a:r>
            <a:r>
              <a:rPr lang="fi-FI" sz="1200" dirty="0" smtClean="0"/>
              <a:t>19-13/0049r0</a:t>
            </a:r>
            <a:r>
              <a:rPr lang="fi-FI" sz="1200" dirty="0"/>
              <a:t>)</a:t>
            </a:r>
            <a:endParaRPr lang="fi-FI" sz="1200" dirty="0" smtClean="0"/>
          </a:p>
          <a:p>
            <a:pPr marL="742950" lvl="2" indent="0">
              <a:buNone/>
            </a:pPr>
            <a:r>
              <a:rPr lang="fi-FI" sz="1200" dirty="0" smtClean="0"/>
              <a:t>B.2 Profile N </a:t>
            </a:r>
            <a:r>
              <a:rPr lang="fi-FI" sz="1200" dirty="0"/>
              <a:t>(</a:t>
            </a:r>
            <a:r>
              <a:rPr lang="fi-FI" sz="1200" dirty="0" smtClean="0"/>
              <a:t>19-13/0040r0</a:t>
            </a:r>
            <a:r>
              <a:rPr lang="fi-FI" sz="1200" dirty="0"/>
              <a:t>)</a:t>
            </a:r>
            <a:endParaRPr lang="fi-FI" sz="1200" dirty="0" smtClean="0"/>
          </a:p>
          <a:p>
            <a:pPr marL="742950" lvl="2" indent="0">
              <a:buNone/>
            </a:pPr>
            <a:r>
              <a:rPr lang="fi-FI" sz="1200" dirty="0" smtClean="0"/>
              <a:t>B.3 Profile O</a:t>
            </a:r>
          </a:p>
          <a:p>
            <a:pPr marL="742950" lvl="2" indent="0">
              <a:buNone/>
            </a:pPr>
            <a:r>
              <a:rPr lang="fi-FI" sz="1200" dirty="0" smtClean="0"/>
              <a:t>Annex C (normative) Messages</a:t>
            </a:r>
          </a:p>
          <a:p>
            <a:pPr marL="742950" lvl="2" indent="0">
              <a:buNone/>
            </a:pPr>
            <a:r>
              <a:rPr lang="fi-FI" sz="1200" dirty="0" smtClean="0"/>
              <a:t>C.1 Profile </a:t>
            </a:r>
            <a:r>
              <a:rPr lang="fi-FI" sz="1200" dirty="0"/>
              <a:t>E (</a:t>
            </a:r>
            <a:r>
              <a:rPr lang="fi-FI" sz="1200" dirty="0" smtClean="0"/>
              <a:t>19-13/0048r0</a:t>
            </a:r>
            <a:r>
              <a:rPr lang="fi-FI" sz="1200" dirty="0"/>
              <a:t>)</a:t>
            </a:r>
            <a:endParaRPr lang="fi-FI" sz="1200" dirty="0" smtClean="0"/>
          </a:p>
          <a:p>
            <a:pPr marL="742950" lvl="2" indent="0">
              <a:buNone/>
            </a:pPr>
            <a:r>
              <a:rPr lang="fi-FI" sz="1200" dirty="0" smtClean="0"/>
              <a:t>C.2 Profile N </a:t>
            </a:r>
            <a:r>
              <a:rPr lang="fi-FI" sz="1200" dirty="0"/>
              <a:t>(</a:t>
            </a:r>
            <a:r>
              <a:rPr lang="fi-FI" sz="1200" dirty="0" smtClean="0"/>
              <a:t>19-13/0041r0</a:t>
            </a:r>
            <a:r>
              <a:rPr lang="fi-FI" sz="1200" dirty="0"/>
              <a:t>)</a:t>
            </a:r>
            <a:endParaRPr lang="fi-FI" sz="1200" dirty="0" smtClean="0"/>
          </a:p>
          <a:p>
            <a:pPr marL="742950" lvl="2" indent="0">
              <a:buNone/>
            </a:pPr>
            <a:r>
              <a:rPr lang="fi-FI" sz="1200" dirty="0" smtClean="0"/>
              <a:t>C.3 Profile O</a:t>
            </a:r>
            <a:endParaRPr lang="fi-FI" sz="1200" dirty="0" smtClean="0"/>
          </a:p>
          <a:p>
            <a:endParaRPr lang="fi-FI" sz="1600" dirty="0" smtClean="0"/>
          </a:p>
          <a:p>
            <a:r>
              <a:rPr lang="fi-FI" sz="1600" dirty="0" smtClean="0"/>
              <a:t>Moved by: </a:t>
            </a:r>
          </a:p>
          <a:p>
            <a:r>
              <a:rPr lang="fi-FI" sz="1600" dirty="0" smtClean="0"/>
              <a:t>Seconded by: </a:t>
            </a:r>
            <a:endParaRPr lang="fi-FI" sz="1600" dirty="0" smtClean="0"/>
          </a:p>
          <a:p>
            <a:r>
              <a:rPr lang="fi-FI" sz="1600" dirty="0" smtClean="0"/>
              <a:t>Vote: /Y, /N, /A</a:t>
            </a:r>
            <a:endParaRPr lang="fi-FI" sz="1600" dirty="0" smtClean="0"/>
          </a:p>
          <a:p>
            <a:endParaRPr lang="en-US" sz="1600" dirty="0"/>
          </a:p>
        </p:txBody>
      </p:sp>
    </p:spTree>
    <p:extLst>
      <p:ext uri="{BB962C8B-B14F-4D97-AF65-F5344CB8AC3E}">
        <p14:creationId xmlns:p14="http://schemas.microsoft.com/office/powerpoint/2010/main" val="2546696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p:txBody>
          <a:bodyPr/>
          <a:lstStyle/>
          <a:p>
            <a:r>
              <a:rPr lang="fi-FI" dirty="0" smtClean="0"/>
              <a:t>Adopt proposal in contribution 19-13/0045r0 into the IEEE 802.19.1 draft as a new informative annex</a:t>
            </a:r>
          </a:p>
          <a:p>
            <a:endParaRPr lang="fi-FI" dirty="0"/>
          </a:p>
          <a:p>
            <a:r>
              <a:rPr lang="fi-FI" dirty="0" smtClean="0"/>
              <a:t>Moved by: </a:t>
            </a:r>
          </a:p>
          <a:p>
            <a:r>
              <a:rPr lang="fi-FI" dirty="0" smtClean="0"/>
              <a:t>Seconded by: </a:t>
            </a:r>
          </a:p>
          <a:p>
            <a:r>
              <a:rPr lang="fi-FI" dirty="0" smtClean="0"/>
              <a:t>Vote: /Y, /N, /A</a:t>
            </a:r>
            <a:endParaRPr lang="fi-FI"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7</a:t>
            </a:fld>
            <a:endParaRPr lang="en-US"/>
          </a:p>
        </p:txBody>
      </p:sp>
    </p:spTree>
    <p:extLst>
      <p:ext uri="{BB962C8B-B14F-4D97-AF65-F5344CB8AC3E}">
        <p14:creationId xmlns:p14="http://schemas.microsoft.com/office/powerpoint/2010/main" val="3244693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p:txBody>
          <a:bodyPr/>
          <a:lstStyle/>
          <a:p>
            <a:r>
              <a:rPr lang="fi-FI" dirty="0" smtClean="0"/>
              <a:t>Adopt new procedure descriptions and updated procedure descriptions in contribution 19-13/0038r1 to the IEEE 802.19.1 draft</a:t>
            </a:r>
          </a:p>
          <a:p>
            <a:endParaRPr lang="fi-FI" dirty="0"/>
          </a:p>
          <a:p>
            <a:r>
              <a:rPr lang="fi-FI" dirty="0" smtClean="0"/>
              <a:t>Moved by: </a:t>
            </a:r>
          </a:p>
          <a:p>
            <a:r>
              <a:rPr lang="fi-FI" dirty="0" smtClean="0"/>
              <a:t>Seconded by: </a:t>
            </a:r>
          </a:p>
          <a:p>
            <a:r>
              <a:rPr lang="fi-FI" dirty="0" smtClean="0"/>
              <a:t>Vote: /Y, /N, /A</a:t>
            </a:r>
            <a:endParaRPr lang="fi-FI"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8</a:t>
            </a:fld>
            <a:endParaRPr lang="en-US"/>
          </a:p>
        </p:txBody>
      </p:sp>
    </p:spTree>
    <p:extLst>
      <p:ext uri="{BB962C8B-B14F-4D97-AF65-F5344CB8AC3E}">
        <p14:creationId xmlns:p14="http://schemas.microsoft.com/office/powerpoint/2010/main" val="872204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p:txBody>
          <a:bodyPr/>
          <a:lstStyle/>
          <a:p>
            <a:r>
              <a:rPr lang="fi-FI" dirty="0" smtClean="0"/>
              <a:t>Approve </a:t>
            </a:r>
            <a:r>
              <a:rPr lang="fi-FI" dirty="0"/>
              <a:t>comment resolutions </a:t>
            </a:r>
            <a:r>
              <a:rPr lang="fi-FI" dirty="0" smtClean="0"/>
              <a:t>in </a:t>
            </a:r>
            <a:r>
              <a:rPr lang="fi-FI" dirty="0"/>
              <a:t>file </a:t>
            </a:r>
            <a:r>
              <a:rPr lang="fi-FI" dirty="0" smtClean="0"/>
              <a:t>19-12/0204r9</a:t>
            </a:r>
          </a:p>
          <a:p>
            <a:endParaRPr lang="fi-FI" dirty="0"/>
          </a:p>
          <a:p>
            <a:r>
              <a:rPr lang="fi-FI" dirty="0" smtClean="0"/>
              <a:t>Moved by: </a:t>
            </a:r>
          </a:p>
          <a:p>
            <a:r>
              <a:rPr lang="fi-FI" dirty="0" smtClean="0"/>
              <a:t>Seconded by: </a:t>
            </a:r>
          </a:p>
          <a:p>
            <a:r>
              <a:rPr lang="fi-FI" dirty="0" smtClean="0"/>
              <a:t>Vote: /Y, /N, /A</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9</a:t>
            </a:fld>
            <a:endParaRPr lang="en-US"/>
          </a:p>
        </p:txBody>
      </p:sp>
    </p:spTree>
    <p:extLst>
      <p:ext uri="{BB962C8B-B14F-4D97-AF65-F5344CB8AC3E}">
        <p14:creationId xmlns:p14="http://schemas.microsoft.com/office/powerpoint/2010/main" val="226860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7132</TotalTime>
  <Words>807</Words>
  <Application>Microsoft Office PowerPoint</Application>
  <PresentationFormat>On-screen Show (4:3)</PresentationFormat>
  <Paragraphs>147</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802-19-Submission</vt:lpstr>
      <vt:lpstr>Document</vt:lpstr>
      <vt:lpstr>TG1 Motions for Thursday</vt:lpstr>
      <vt:lpstr>Introduction</vt:lpstr>
      <vt:lpstr>Motion</vt:lpstr>
      <vt:lpstr>Motion</vt:lpstr>
      <vt:lpstr>Motion</vt:lpstr>
      <vt:lpstr>Motion</vt:lpstr>
      <vt:lpstr>Motion</vt:lpstr>
      <vt:lpstr>Motion</vt:lpstr>
      <vt:lpstr>Motion</vt:lpstr>
      <vt:lpstr>Motion</vt:lpstr>
      <vt:lpstr>Motion</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Motions for Thursday</dc:title>
  <dc:creator>Mika Kasslin</dc:creator>
  <cp:lastModifiedBy>Mika Kasslin</cp:lastModifiedBy>
  <cp:revision>86</cp:revision>
  <cp:lastPrinted>1998-02-10T13:28:06Z</cp:lastPrinted>
  <dcterms:created xsi:type="dcterms:W3CDTF">2012-09-17T11:39:56Z</dcterms:created>
  <dcterms:modified xsi:type="dcterms:W3CDTF">2013-03-21T15:25:46Z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4b0ac97d-a4b6-49ad-85ac-724c9b62ed89</vt:lpwstr>
  </property>
  <property fmtid="{D5CDD505-2E9C-101B-9397-08002B2CF9AE}" pid="3" name="NokiaConfidentiality">
    <vt:lpwstr>Public</vt:lpwstr>
  </property>
</Properties>
</file>