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70" r:id="rId3"/>
    <p:sldId id="271" r:id="rId4"/>
    <p:sldId id="272" r:id="rId5"/>
    <p:sldId id="27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802.19-13/0051r0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2013</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Comment Resolution Status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2013-03-20</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49012149"/>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79"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Open comment status</a:t>
            </a:r>
            <a:endParaRPr lang="en-US" dirty="0"/>
          </a:p>
        </p:txBody>
      </p:sp>
      <p:sp>
        <p:nvSpPr>
          <p:cNvPr id="3" name="Content Placeholder 2"/>
          <p:cNvSpPr>
            <a:spLocks noGrp="1"/>
          </p:cNvSpPr>
          <p:nvPr>
            <p:ph idx="1"/>
          </p:nvPr>
        </p:nvSpPr>
        <p:spPr/>
        <p:txBody>
          <a:bodyPr/>
          <a:lstStyle/>
          <a:p>
            <a:r>
              <a:rPr lang="fi-FI" dirty="0" smtClean="0"/>
              <a:t>62 open comments</a:t>
            </a:r>
          </a:p>
          <a:p>
            <a:pPr lvl="1"/>
            <a:r>
              <a:rPr lang="fi-FI" dirty="0" smtClean="0"/>
              <a:t>Entity descriptions and profiles (14)</a:t>
            </a:r>
          </a:p>
          <a:p>
            <a:pPr lvl="2"/>
            <a:r>
              <a:rPr lang="fi-FI" dirty="0" smtClean="0"/>
              <a:t>CE (CIDs: 4, 5, 6, 7)</a:t>
            </a:r>
            <a:endParaRPr lang="fi-FI" dirty="0"/>
          </a:p>
          <a:p>
            <a:pPr lvl="2"/>
            <a:r>
              <a:rPr lang="fi-FI" dirty="0" smtClean="0"/>
              <a:t>CM (CIDs: 8, 9, 10, 11)</a:t>
            </a:r>
            <a:endParaRPr lang="fi-FI" dirty="0"/>
          </a:p>
          <a:p>
            <a:pPr lvl="2"/>
            <a:r>
              <a:rPr lang="fi-FI" dirty="0" smtClean="0"/>
              <a:t>CDIS (CIDs: 12, 13, 14, 15)</a:t>
            </a:r>
          </a:p>
          <a:p>
            <a:pPr lvl="2"/>
            <a:r>
              <a:rPr lang="fi-FI" dirty="0" smtClean="0"/>
              <a:t>General (CIDs: 25, 26)</a:t>
            </a:r>
          </a:p>
          <a:p>
            <a:pPr lvl="1"/>
            <a:r>
              <a:rPr lang="fi-FI" dirty="0" smtClean="0"/>
              <a:t>Section 10 polishing (6)</a:t>
            </a:r>
          </a:p>
          <a:p>
            <a:pPr lvl="2"/>
            <a:r>
              <a:rPr lang="fi-FI" dirty="0" smtClean="0"/>
              <a:t>CIDs: 16, 18, 19, 20, 21, 189</a:t>
            </a:r>
            <a:endParaRPr lang="fi-FI" dirty="0"/>
          </a:p>
          <a:p>
            <a:pPr lvl="1"/>
            <a:r>
              <a:rPr lang="fi-FI" dirty="0" smtClean="0"/>
              <a:t>PICS (3)</a:t>
            </a:r>
          </a:p>
          <a:p>
            <a:pPr lvl="2"/>
            <a:r>
              <a:rPr lang="fi-FI" dirty="0" smtClean="0"/>
              <a:t>CIDs: 22, 23, 24</a:t>
            </a:r>
          </a:p>
          <a:p>
            <a:pPr lvl="1"/>
            <a:r>
              <a:rPr lang="fi-FI" dirty="0" smtClean="0"/>
              <a:t>MIB (3)</a:t>
            </a:r>
          </a:p>
          <a:p>
            <a:pPr lvl="2"/>
            <a:r>
              <a:rPr lang="fi-FI" dirty="0" smtClean="0"/>
              <a:t>CIDs: 27, 28, 29</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2</a:t>
            </a:fld>
            <a:endParaRPr lang="en-US"/>
          </a:p>
        </p:txBody>
      </p:sp>
      <p:sp>
        <p:nvSpPr>
          <p:cNvPr id="15" name="TextBox 14"/>
          <p:cNvSpPr txBox="1"/>
          <p:nvPr/>
        </p:nvSpPr>
        <p:spPr>
          <a:xfrm>
            <a:off x="7772677" y="5013176"/>
            <a:ext cx="543739" cy="523220"/>
          </a:xfrm>
          <a:prstGeom prst="rect">
            <a:avLst/>
          </a:prstGeom>
          <a:noFill/>
        </p:spPr>
        <p:txBody>
          <a:bodyPr wrap="none" rtlCol="0">
            <a:spAutoFit/>
          </a:bodyPr>
          <a:lstStyle/>
          <a:p>
            <a:r>
              <a:rPr lang="fi-FI" sz="2800" b="1" dirty="0" smtClean="0"/>
              <a:t>26</a:t>
            </a:r>
            <a:endParaRPr lang="en-US" sz="2800" b="1" dirty="0"/>
          </a:p>
        </p:txBody>
      </p:sp>
    </p:spTree>
    <p:extLst>
      <p:ext uri="{BB962C8B-B14F-4D97-AF65-F5344CB8AC3E}">
        <p14:creationId xmlns:p14="http://schemas.microsoft.com/office/powerpoint/2010/main" val="2117785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Open comment status (cont’d)</a:t>
            </a:r>
            <a:endParaRPr lang="en-US" dirty="0"/>
          </a:p>
        </p:txBody>
      </p:sp>
      <p:sp>
        <p:nvSpPr>
          <p:cNvPr id="3" name="Content Placeholder 2"/>
          <p:cNvSpPr>
            <a:spLocks noGrp="1"/>
          </p:cNvSpPr>
          <p:nvPr>
            <p:ph idx="1"/>
          </p:nvPr>
        </p:nvSpPr>
        <p:spPr/>
        <p:txBody>
          <a:bodyPr/>
          <a:lstStyle/>
          <a:p>
            <a:r>
              <a:rPr lang="fi-FI" dirty="0" smtClean="0"/>
              <a:t>63 open comments (cont’d)</a:t>
            </a:r>
          </a:p>
          <a:p>
            <a:pPr lvl="1"/>
            <a:r>
              <a:rPr lang="fi-FI" dirty="0" smtClean="0"/>
              <a:t>CDIS in general (4)</a:t>
            </a:r>
          </a:p>
          <a:p>
            <a:pPr lvl="2"/>
            <a:r>
              <a:rPr lang="fi-FI" dirty="0" smtClean="0"/>
              <a:t>CIDs: 30, 31, 32, 33</a:t>
            </a:r>
          </a:p>
          <a:p>
            <a:pPr lvl="1"/>
            <a:r>
              <a:rPr lang="fi-FI" dirty="0" smtClean="0"/>
              <a:t>New features (1)</a:t>
            </a:r>
          </a:p>
          <a:p>
            <a:pPr lvl="2"/>
            <a:r>
              <a:rPr lang="fi-FI" dirty="0" smtClean="0"/>
              <a:t>CIDs: 34</a:t>
            </a:r>
            <a:endParaRPr lang="fi-FI" dirty="0"/>
          </a:p>
          <a:p>
            <a:pPr lvl="1"/>
            <a:r>
              <a:rPr lang="fi-FI" dirty="0" smtClean="0"/>
              <a:t>Interfaces (2)</a:t>
            </a:r>
          </a:p>
          <a:p>
            <a:pPr lvl="2"/>
            <a:r>
              <a:rPr lang="fi-FI" dirty="0" smtClean="0"/>
              <a:t>CIDs: 57, 58</a:t>
            </a:r>
            <a:endParaRPr lang="fi-FI" dirty="0"/>
          </a:p>
          <a:p>
            <a:pPr lvl="1"/>
            <a:r>
              <a:rPr lang="fi-FI" dirty="0" smtClean="0"/>
              <a:t>List of operating frequencies from WSO to CE (2)</a:t>
            </a:r>
          </a:p>
          <a:p>
            <a:pPr lvl="2"/>
            <a:r>
              <a:rPr lang="fi-FI" dirty="0" smtClean="0"/>
              <a:t>CIDs: 66, 132</a:t>
            </a:r>
            <a:endParaRPr lang="fi-FI" dirty="0"/>
          </a:p>
          <a:p>
            <a:pPr lvl="1"/>
            <a:r>
              <a:rPr lang="fi-FI" dirty="0" smtClean="0"/>
              <a:t>Keep alive (4)</a:t>
            </a:r>
          </a:p>
          <a:p>
            <a:pPr lvl="2"/>
            <a:r>
              <a:rPr lang="fi-FI" dirty="0" smtClean="0"/>
              <a:t>CIDs: 70, 71, 124, 125</a:t>
            </a:r>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
        <p:nvSpPr>
          <p:cNvPr id="9" name="TextBox 8"/>
          <p:cNvSpPr txBox="1"/>
          <p:nvPr/>
        </p:nvSpPr>
        <p:spPr>
          <a:xfrm>
            <a:off x="7844685" y="5013176"/>
            <a:ext cx="543739" cy="523220"/>
          </a:xfrm>
          <a:prstGeom prst="rect">
            <a:avLst/>
          </a:prstGeom>
          <a:noFill/>
        </p:spPr>
        <p:txBody>
          <a:bodyPr wrap="none" rtlCol="0">
            <a:spAutoFit/>
          </a:bodyPr>
          <a:lstStyle/>
          <a:p>
            <a:r>
              <a:rPr lang="fi-FI" sz="2800" b="1" dirty="0" smtClean="0"/>
              <a:t>13</a:t>
            </a:r>
            <a:endParaRPr lang="en-US" sz="2800" b="1" dirty="0"/>
          </a:p>
        </p:txBody>
      </p:sp>
    </p:spTree>
    <p:extLst>
      <p:ext uri="{BB962C8B-B14F-4D97-AF65-F5344CB8AC3E}">
        <p14:creationId xmlns:p14="http://schemas.microsoft.com/office/powerpoint/2010/main" val="188016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Open comment status (cont’d)</a:t>
            </a:r>
            <a:endParaRPr lang="en-US" dirty="0"/>
          </a:p>
        </p:txBody>
      </p:sp>
      <p:sp>
        <p:nvSpPr>
          <p:cNvPr id="3" name="Content Placeholder 2"/>
          <p:cNvSpPr>
            <a:spLocks noGrp="1"/>
          </p:cNvSpPr>
          <p:nvPr>
            <p:ph idx="1"/>
          </p:nvPr>
        </p:nvSpPr>
        <p:spPr/>
        <p:txBody>
          <a:bodyPr/>
          <a:lstStyle/>
          <a:p>
            <a:r>
              <a:rPr lang="fi-FI" dirty="0" smtClean="0"/>
              <a:t>63 open comments (cont’d)</a:t>
            </a:r>
          </a:p>
          <a:p>
            <a:pPr lvl="1"/>
            <a:r>
              <a:rPr lang="fi-FI" dirty="0" smtClean="0"/>
              <a:t>Authentication/deauthentication procedures and messages (1)</a:t>
            </a:r>
          </a:p>
          <a:p>
            <a:pPr lvl="2"/>
            <a:r>
              <a:rPr lang="fi-FI" dirty="0" smtClean="0"/>
              <a:t>CIDs: 72</a:t>
            </a:r>
          </a:p>
          <a:p>
            <a:pPr lvl="1"/>
            <a:r>
              <a:rPr lang="fi-FI" dirty="0" smtClean="0"/>
              <a:t>Missing procedure description (1)</a:t>
            </a:r>
          </a:p>
          <a:p>
            <a:pPr lvl="2"/>
            <a:r>
              <a:rPr lang="fi-FI" dirty="0" smtClean="0"/>
              <a:t>CIDs: 126</a:t>
            </a:r>
          </a:p>
          <a:p>
            <a:pPr lvl="1"/>
            <a:r>
              <a:rPr lang="fi-FI" dirty="0" smtClean="0"/>
              <a:t>Master CM procedure descriptions incomplete (4)</a:t>
            </a:r>
          </a:p>
          <a:p>
            <a:pPr lvl="2"/>
            <a:r>
              <a:rPr lang="fi-FI" dirty="0" smtClean="0"/>
              <a:t>CIDs: 115, 116, 117, 118</a:t>
            </a:r>
            <a:endParaRPr lang="fi-FI" dirty="0"/>
          </a:p>
          <a:p>
            <a:pPr lvl="1"/>
            <a:r>
              <a:rPr lang="fi-FI" dirty="0" smtClean="0"/>
              <a:t>Resource reconfiguration request description incomplete (1)</a:t>
            </a:r>
          </a:p>
          <a:p>
            <a:pPr lvl="2"/>
            <a:r>
              <a:rPr lang="fi-FI" dirty="0" smtClean="0"/>
              <a:t>CIDs: 120</a:t>
            </a:r>
          </a:p>
          <a:p>
            <a:pPr lvl="1"/>
            <a:r>
              <a:rPr lang="fi-FI" dirty="0" smtClean="0"/>
              <a:t>Measurement descriptions (6)</a:t>
            </a:r>
          </a:p>
          <a:p>
            <a:pPr lvl="2"/>
            <a:r>
              <a:rPr lang="fi-FI" dirty="0" smtClean="0"/>
              <a:t>CIDs: 170, 171, 172, 173, 174, 175</a:t>
            </a:r>
            <a:endParaRPr lang="fi-FI" dirty="0"/>
          </a:p>
          <a:p>
            <a:pPr lvl="1"/>
            <a:endParaRPr lang="fi-FI" dirty="0" smtClean="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
        <p:nvSpPr>
          <p:cNvPr id="9" name="TextBox 8"/>
          <p:cNvSpPr txBox="1"/>
          <p:nvPr/>
        </p:nvSpPr>
        <p:spPr>
          <a:xfrm>
            <a:off x="7844685" y="5013176"/>
            <a:ext cx="543739" cy="523220"/>
          </a:xfrm>
          <a:prstGeom prst="rect">
            <a:avLst/>
          </a:prstGeom>
          <a:noFill/>
        </p:spPr>
        <p:txBody>
          <a:bodyPr wrap="none" rtlCol="0">
            <a:spAutoFit/>
          </a:bodyPr>
          <a:lstStyle/>
          <a:p>
            <a:r>
              <a:rPr lang="fi-FI" sz="2800" b="1" dirty="0" smtClean="0"/>
              <a:t>13</a:t>
            </a:r>
            <a:endParaRPr lang="en-US" sz="2800" b="1" dirty="0"/>
          </a:p>
        </p:txBody>
      </p:sp>
    </p:spTree>
    <p:extLst>
      <p:ext uri="{BB962C8B-B14F-4D97-AF65-F5344CB8AC3E}">
        <p14:creationId xmlns:p14="http://schemas.microsoft.com/office/powerpoint/2010/main" val="3368664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Open comment status (cont’d)</a:t>
            </a:r>
            <a:endParaRPr lang="en-US" dirty="0"/>
          </a:p>
        </p:txBody>
      </p:sp>
      <p:sp>
        <p:nvSpPr>
          <p:cNvPr id="3" name="Content Placeholder 2"/>
          <p:cNvSpPr>
            <a:spLocks noGrp="1"/>
          </p:cNvSpPr>
          <p:nvPr>
            <p:ph idx="1"/>
          </p:nvPr>
        </p:nvSpPr>
        <p:spPr/>
        <p:txBody>
          <a:bodyPr/>
          <a:lstStyle/>
          <a:p>
            <a:r>
              <a:rPr lang="fi-FI" dirty="0" smtClean="0"/>
              <a:t>63 open comments (cont’d)</a:t>
            </a:r>
          </a:p>
          <a:p>
            <a:pPr lvl="1"/>
            <a:r>
              <a:rPr lang="fi-FI" dirty="0" smtClean="0"/>
              <a:t>List of geolocation (3)</a:t>
            </a:r>
          </a:p>
          <a:p>
            <a:pPr lvl="2"/>
            <a:r>
              <a:rPr lang="fi-FI" dirty="0" smtClean="0"/>
              <a:t>CIDs: 128, 134, 135</a:t>
            </a:r>
          </a:p>
          <a:p>
            <a:pPr lvl="1"/>
            <a:r>
              <a:rPr lang="fi-FI" dirty="0" smtClean="0"/>
              <a:t>Algorithms (3)</a:t>
            </a:r>
          </a:p>
          <a:p>
            <a:pPr lvl="2"/>
            <a:r>
              <a:rPr lang="fi-FI" dirty="0" smtClean="0"/>
              <a:t>CIDs: 140, 168, 169</a:t>
            </a:r>
            <a:endParaRPr lang="fi-FI" dirty="0"/>
          </a:p>
          <a:p>
            <a:pPr lvl="1"/>
            <a:r>
              <a:rPr lang="fi-FI" dirty="0" smtClean="0"/>
              <a:t>All the rest... (4)</a:t>
            </a:r>
            <a:endParaRPr lang="fi-FI" dirty="0"/>
          </a:p>
          <a:p>
            <a:pPr lvl="2"/>
            <a:r>
              <a:rPr lang="fi-FI" dirty="0"/>
              <a:t>CIDs: 127, 138, </a:t>
            </a:r>
            <a:r>
              <a:rPr lang="fi-FI" dirty="0" smtClean="0"/>
              <a:t>139, 56</a:t>
            </a:r>
            <a:endParaRPr lang="fi-FI"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
        <p:nvSpPr>
          <p:cNvPr id="9" name="TextBox 8"/>
          <p:cNvSpPr txBox="1"/>
          <p:nvPr/>
        </p:nvSpPr>
        <p:spPr>
          <a:xfrm>
            <a:off x="7844685" y="5013176"/>
            <a:ext cx="543739" cy="523220"/>
          </a:xfrm>
          <a:prstGeom prst="rect">
            <a:avLst/>
          </a:prstGeom>
          <a:noFill/>
        </p:spPr>
        <p:txBody>
          <a:bodyPr wrap="none" rtlCol="0">
            <a:spAutoFit/>
          </a:bodyPr>
          <a:lstStyle/>
          <a:p>
            <a:r>
              <a:rPr lang="fi-FI" sz="2800" b="1" dirty="0" smtClean="0"/>
              <a:t>10</a:t>
            </a:r>
            <a:endParaRPr lang="en-US" sz="2800" b="1" dirty="0"/>
          </a:p>
        </p:txBody>
      </p:sp>
    </p:spTree>
    <p:extLst>
      <p:ext uri="{BB962C8B-B14F-4D97-AF65-F5344CB8AC3E}">
        <p14:creationId xmlns:p14="http://schemas.microsoft.com/office/powerpoint/2010/main" val="3368664560"/>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1671</TotalTime>
  <Words>432</Words>
  <Application>Microsoft Office PowerPoint</Application>
  <PresentationFormat>On-screen Show (4:3)</PresentationFormat>
  <Paragraphs>72</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802-19-Submission</vt:lpstr>
      <vt:lpstr>Document</vt:lpstr>
      <vt:lpstr>TG1 Comment Resolution Status</vt:lpstr>
      <vt:lpstr>Open comment status</vt:lpstr>
      <vt:lpstr>Open comment status (cont’d)</vt:lpstr>
      <vt:lpstr>Open comment status (cont’d)</vt:lpstr>
      <vt:lpstr>Open comment status (cont’d)</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comment resolution status</dc:title>
  <dc:creator>Mika Kasslin</dc:creator>
  <cp:lastModifiedBy>Mika Kasslin</cp:lastModifiedBy>
  <cp:revision>52</cp:revision>
  <cp:lastPrinted>1998-02-10T13:28:06Z</cp:lastPrinted>
  <dcterms:created xsi:type="dcterms:W3CDTF">2012-09-17T11:39:56Z</dcterms:created>
  <dcterms:modified xsi:type="dcterms:W3CDTF">2013-03-20T16:11:25Z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c5b5f8b4-6615-4b3b-8f75-28489d81e1de</vt:lpwstr>
  </property>
  <property fmtid="{D5CDD505-2E9C-101B-9397-08002B2CF9AE}" pid="3" name="NokiaConfidentiality">
    <vt:lpwstr>Public</vt:lpwstr>
  </property>
</Properties>
</file>