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57" r:id="rId3"/>
    <p:sldId id="270" r:id="rId4"/>
    <p:sldId id="272" r:id="rId5"/>
    <p:sldId id="271" r:id="rId6"/>
    <p:sldId id="27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802.19-13/0033r0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Opening Report for </a:t>
            </a:r>
            <a:r>
              <a:rPr lang="en-US" dirty="0" smtClean="0"/>
              <a:t>March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2013-03-17</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68"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fi-FI" dirty="0" smtClean="0"/>
              <a:t>Where we come from?</a:t>
            </a:r>
            <a:endParaRPr lang="en-US" dirty="0"/>
          </a:p>
        </p:txBody>
      </p:sp>
      <p:sp>
        <p:nvSpPr>
          <p:cNvPr id="5123" name="Rectangle 3"/>
          <p:cNvSpPr>
            <a:spLocks noGrp="1" noChangeArrowheads="1"/>
          </p:cNvSpPr>
          <p:nvPr>
            <p:ph type="body" idx="1"/>
          </p:nvPr>
        </p:nvSpPr>
        <p:spPr>
          <a:xfrm>
            <a:off x="685800" y="1844824"/>
            <a:ext cx="7772400" cy="4114800"/>
          </a:xfrm>
          <a:noFill/>
          <a:ln/>
        </p:spPr>
        <p:txBody>
          <a:bodyPr/>
          <a:lstStyle/>
          <a:p>
            <a:r>
              <a:rPr lang="fi-FI" sz="2000" dirty="0" smtClean="0"/>
              <a:t>A WG LB on DF3.02 was hold from early October until early November</a:t>
            </a:r>
          </a:p>
          <a:p>
            <a:pPr lvl="1"/>
            <a:r>
              <a:rPr lang="fi-FI" sz="1800" dirty="0" smtClean="0"/>
              <a:t>The LB passed and resulted in 197 comments (168 technical, 9 general, 20 editorial)</a:t>
            </a:r>
          </a:p>
          <a:p>
            <a:pPr lvl="1"/>
            <a:r>
              <a:rPr lang="fi-FI" sz="1800" dirty="0" smtClean="0"/>
              <a:t>During the November 2012 plenary the TG reviewed all the comments and resolved 58 technical </a:t>
            </a:r>
            <a:r>
              <a:rPr lang="fi-FI" sz="1800" dirty="0" smtClean="0"/>
              <a:t>comments</a:t>
            </a:r>
          </a:p>
          <a:p>
            <a:pPr lvl="1"/>
            <a:r>
              <a:rPr lang="fi-FI" sz="1800" dirty="0" smtClean="0"/>
              <a:t>During the January 2013 interim the TG continued comment resolutions and closed 56 technical comments</a:t>
            </a:r>
            <a:endParaRPr lang="fi-FI" sz="1800" dirty="0" smtClean="0"/>
          </a:p>
          <a:p>
            <a:r>
              <a:rPr lang="fi-FI" sz="2200" dirty="0" smtClean="0"/>
              <a:t>Now the TG has </a:t>
            </a:r>
            <a:r>
              <a:rPr lang="fi-FI" sz="2200" dirty="0" smtClean="0"/>
              <a:t>59</a:t>
            </a:r>
            <a:r>
              <a:rPr lang="fi-FI" sz="2200" dirty="0" smtClean="0"/>
              <a:t> </a:t>
            </a:r>
            <a:r>
              <a:rPr lang="fi-FI" sz="2200" dirty="0" smtClean="0"/>
              <a:t>technical and 9 general comments to </a:t>
            </a:r>
            <a:r>
              <a:rPr lang="fi-FI" sz="2200" dirty="0" smtClean="0"/>
              <a:t>resolve</a:t>
            </a:r>
            <a:endParaRPr lang="fi-FI"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This week</a:t>
            </a:r>
            <a:endParaRPr lang="en-US" dirty="0"/>
          </a:p>
        </p:txBody>
      </p:sp>
      <p:sp>
        <p:nvSpPr>
          <p:cNvPr id="3" name="Content Placeholder 2"/>
          <p:cNvSpPr>
            <a:spLocks noGrp="1"/>
          </p:cNvSpPr>
          <p:nvPr>
            <p:ph idx="1"/>
          </p:nvPr>
        </p:nvSpPr>
        <p:spPr/>
        <p:txBody>
          <a:bodyPr/>
          <a:lstStyle/>
          <a:p>
            <a:r>
              <a:rPr lang="fi-FI" dirty="0" smtClean="0"/>
              <a:t>This week is dedicated to comment resolutions</a:t>
            </a:r>
          </a:p>
          <a:p>
            <a:pPr lvl="1"/>
            <a:r>
              <a:rPr lang="fi-FI" dirty="0" smtClean="0"/>
              <a:t>Comments and resolutions are available in file </a:t>
            </a:r>
            <a:r>
              <a:rPr lang="fi-FI" dirty="0" smtClean="0"/>
              <a:t>19-12/0204r7</a:t>
            </a:r>
            <a:endParaRPr lang="fi-FI" dirty="0" smtClean="0"/>
          </a:p>
          <a:p>
            <a:pPr lvl="1"/>
            <a:r>
              <a:rPr lang="fi-FI" dirty="0" smtClean="0"/>
              <a:t>The TG needs to address and resolve each comment since the LB passed</a:t>
            </a:r>
          </a:p>
          <a:p>
            <a:r>
              <a:rPr lang="fi-FI" dirty="0" smtClean="0"/>
              <a:t>TG1 agenda can be found in </a:t>
            </a:r>
            <a:r>
              <a:rPr lang="fi-FI" dirty="0" smtClean="0"/>
              <a:t>19-13/0032</a:t>
            </a:r>
            <a:endParaRPr lang="fi-FI" dirty="0" smtClean="0"/>
          </a:p>
          <a:p>
            <a:r>
              <a:rPr lang="fi-FI" dirty="0" smtClean="0"/>
              <a:t>Let’s </a:t>
            </a:r>
            <a:r>
              <a:rPr lang="fi-FI" dirty="0" smtClean="0"/>
              <a:t>continue comment review and discussion per topic and based on contributions</a:t>
            </a:r>
          </a:p>
          <a:p>
            <a:pPr lvl="1"/>
            <a:r>
              <a:rPr lang="fi-FI" dirty="0" smtClean="0"/>
              <a:t>The comment resolution file </a:t>
            </a:r>
            <a:r>
              <a:rPr lang="fi-FI" dirty="0" smtClean="0"/>
              <a:t>19-12/0204r7 </a:t>
            </a:r>
            <a:r>
              <a:rPr lang="fi-FI" dirty="0" smtClean="0"/>
              <a:t>contains grouping</a:t>
            </a:r>
          </a:p>
          <a:p>
            <a:r>
              <a:rPr lang="fi-FI" dirty="0" smtClean="0"/>
              <a:t>Let’s close </a:t>
            </a:r>
            <a:r>
              <a:rPr lang="fi-FI" dirty="0" smtClean="0"/>
              <a:t>every single comment so that we can proceed ask the WG to start a recirculation LB with a new updated draft</a:t>
            </a:r>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260931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Additionally...</a:t>
            </a:r>
            <a:endParaRPr lang="en-US" dirty="0"/>
          </a:p>
        </p:txBody>
      </p:sp>
      <p:sp>
        <p:nvSpPr>
          <p:cNvPr id="3" name="Content Placeholder 2"/>
          <p:cNvSpPr>
            <a:spLocks noGrp="1"/>
          </p:cNvSpPr>
          <p:nvPr>
            <p:ph idx="1"/>
          </p:nvPr>
        </p:nvSpPr>
        <p:spPr/>
        <p:txBody>
          <a:bodyPr/>
          <a:lstStyle/>
          <a:p>
            <a:r>
              <a:rPr lang="fi-FI" dirty="0" smtClean="0"/>
              <a:t>Updated </a:t>
            </a:r>
            <a:r>
              <a:rPr lang="fi-FI" dirty="0" smtClean="0"/>
              <a:t>draft development schedule needs to be reviewed</a:t>
            </a:r>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187133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After comment resolutions, possibly on Thursday this week</a:t>
            </a:r>
            <a:endParaRPr lang="en-US" dirty="0"/>
          </a:p>
        </p:txBody>
      </p:sp>
      <p:sp>
        <p:nvSpPr>
          <p:cNvPr id="3" name="Content Placeholder 2"/>
          <p:cNvSpPr>
            <a:spLocks noGrp="1"/>
          </p:cNvSpPr>
          <p:nvPr>
            <p:ph idx="1"/>
          </p:nvPr>
        </p:nvSpPr>
        <p:spPr/>
        <p:txBody>
          <a:bodyPr/>
          <a:lstStyle/>
          <a:p>
            <a:r>
              <a:rPr lang="fi-FI" dirty="0" smtClean="0"/>
              <a:t>Once the TG has resolved all the comments, the TG may </a:t>
            </a:r>
            <a:r>
              <a:rPr lang="fi-FI" dirty="0" smtClean="0"/>
              <a:t>kindly ask </a:t>
            </a:r>
            <a:r>
              <a:rPr lang="fi-FI" dirty="0" smtClean="0"/>
              <a:t>the WG chair to start a recirculation WG letter ballot with an updated draft</a:t>
            </a:r>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325848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Targeted TG1 Timeline</a:t>
            </a:r>
            <a:endParaRPr lang="en-US" dirty="0"/>
          </a:p>
        </p:txBody>
      </p:sp>
      <p:sp>
        <p:nvSpPr>
          <p:cNvPr id="3" name="Content Placeholder 2"/>
          <p:cNvSpPr>
            <a:spLocks noGrp="1"/>
          </p:cNvSpPr>
          <p:nvPr>
            <p:ph idx="1"/>
          </p:nvPr>
        </p:nvSpPr>
        <p:spPr/>
        <p:txBody>
          <a:bodyPr/>
          <a:lstStyle/>
          <a:p>
            <a:r>
              <a:rPr lang="en-GB" dirty="0" smtClean="0"/>
              <a:t>Second </a:t>
            </a:r>
            <a:r>
              <a:rPr lang="en-GB" dirty="0"/>
              <a:t>Working Group Letter Ballot: </a:t>
            </a:r>
            <a:r>
              <a:rPr lang="en-GB" dirty="0" smtClean="0"/>
              <a:t>October </a:t>
            </a:r>
            <a:r>
              <a:rPr lang="en-GB" dirty="0"/>
              <a:t>2012</a:t>
            </a:r>
          </a:p>
          <a:p>
            <a:r>
              <a:rPr lang="en-GB" dirty="0"/>
              <a:t>Recirculation Letter Ballot: </a:t>
            </a:r>
            <a:r>
              <a:rPr lang="en-GB" dirty="0" smtClean="0"/>
              <a:t>March 2013</a:t>
            </a:r>
          </a:p>
          <a:p>
            <a:r>
              <a:rPr lang="en-GB" dirty="0" smtClean="0"/>
              <a:t>Recirculation Letter Ballot: July 2013</a:t>
            </a:r>
            <a:endParaRPr lang="en-GB" dirty="0"/>
          </a:p>
          <a:p>
            <a:r>
              <a:rPr lang="en-GB" dirty="0"/>
              <a:t>Form Sponsor Ballot Pool: </a:t>
            </a:r>
            <a:r>
              <a:rPr lang="en-GB" dirty="0" smtClean="0"/>
              <a:t>July </a:t>
            </a:r>
            <a:r>
              <a:rPr lang="en-GB" dirty="0"/>
              <a:t>2013</a:t>
            </a:r>
            <a:endParaRPr lang="en-GB" b="0" dirty="0"/>
          </a:p>
          <a:p>
            <a:r>
              <a:rPr lang="en-GB" dirty="0"/>
              <a:t>Initial Sponsor Ballot: </a:t>
            </a:r>
            <a:r>
              <a:rPr lang="en-GB" dirty="0" smtClean="0"/>
              <a:t>November </a:t>
            </a:r>
            <a:r>
              <a:rPr lang="en-GB" dirty="0"/>
              <a:t>2013</a:t>
            </a:r>
          </a:p>
          <a:p>
            <a:r>
              <a:rPr lang="en-GB" dirty="0" smtClean="0"/>
              <a:t>Recirculation </a:t>
            </a:r>
            <a:r>
              <a:rPr lang="en-GB" dirty="0"/>
              <a:t>Sponsor Ballot: </a:t>
            </a:r>
            <a:r>
              <a:rPr lang="en-GB" dirty="0" smtClean="0"/>
              <a:t>March 2014</a:t>
            </a:r>
            <a:endParaRPr lang="en-GB" dirty="0"/>
          </a:p>
          <a:p>
            <a:r>
              <a:rPr lang="en-GB" dirty="0"/>
              <a:t>Final WG/EC Approval: </a:t>
            </a:r>
            <a:r>
              <a:rPr lang="en-GB" dirty="0" smtClean="0"/>
              <a:t>July </a:t>
            </a:r>
            <a:r>
              <a:rPr lang="en-GB" dirty="0"/>
              <a:t>2014</a:t>
            </a:r>
          </a:p>
          <a:p>
            <a:r>
              <a:rPr lang="en-GB" dirty="0" err="1"/>
              <a:t>RevCom</a:t>
            </a:r>
            <a:r>
              <a:rPr lang="en-GB" dirty="0"/>
              <a:t>/Standards Board Approval: </a:t>
            </a:r>
            <a:r>
              <a:rPr lang="en-GB" dirty="0" smtClean="0"/>
              <a:t>September 2014</a:t>
            </a:r>
            <a:endParaRPr lang="en-GB" altLang="ja-JP" dirty="0">
              <a:ea typeface="MS PGothic" pitchFamily="34" charset="-128"/>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6</a:t>
            </a:fld>
            <a:endParaRPr lang="en-US"/>
          </a:p>
        </p:txBody>
      </p:sp>
    </p:spTree>
    <p:extLst>
      <p:ext uri="{BB962C8B-B14F-4D97-AF65-F5344CB8AC3E}">
        <p14:creationId xmlns:p14="http://schemas.microsoft.com/office/powerpoint/2010/main" val="4046268298"/>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1181</TotalTime>
  <Words>408</Words>
  <Application>Microsoft Office PowerPoint</Application>
  <PresentationFormat>On-screen Show (4:3)</PresentationFormat>
  <Paragraphs>57</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802-19-Submission</vt:lpstr>
      <vt:lpstr>Document</vt:lpstr>
      <vt:lpstr>TG1 Opening Report for March 2013</vt:lpstr>
      <vt:lpstr>Where we come from?</vt:lpstr>
      <vt:lpstr>This week</vt:lpstr>
      <vt:lpstr>Additionally...</vt:lpstr>
      <vt:lpstr>After comment resolutions, possibly on Thursday this week</vt:lpstr>
      <vt:lpstr>Targeted TG1 Timeline</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Opening Report for March 2013</dc:title>
  <dc:creator>Mika Kasslin</dc:creator>
  <cp:lastModifiedBy>Mika Kasslin</cp:lastModifiedBy>
  <cp:revision>39</cp:revision>
  <cp:lastPrinted>1998-02-10T13:28:06Z</cp:lastPrinted>
  <dcterms:created xsi:type="dcterms:W3CDTF">2012-09-17T11:39:56Z</dcterms:created>
  <dcterms:modified xsi:type="dcterms:W3CDTF">2013-03-17T11:35:15Z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