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57" r:id="rId3"/>
    <p:sldId id="270" r:id="rId4"/>
    <p:sldId id="271" r:id="rId5"/>
    <p:sldId id="272" r:id="rId6"/>
    <p:sldId id="273" r:id="rId7"/>
  </p:sldIdLst>
  <p:sldSz cx="9144000" cy="6858000" type="screen4x3"/>
  <p:notesSz cx="6794500" cy="9931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3552" y="-10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07451" y="202470"/>
            <a:ext cx="220573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802.19-12/0200r0</a:t>
            </a:r>
            <a:endParaRPr lang="en-US"/>
          </a:p>
        </p:txBody>
      </p:sp>
      <p:sp>
        <p:nvSpPr>
          <p:cNvPr id="3075" name="Rectangle 3"/>
          <p:cNvSpPr>
            <a:spLocks noGrp="1" noChangeArrowheads="1"/>
          </p:cNvSpPr>
          <p:nvPr>
            <p:ph type="dt" sz="quarter" idx="1"/>
          </p:nvPr>
        </p:nvSpPr>
        <p:spPr bwMode="auto">
          <a:xfrm>
            <a:off x="681317" y="202470"/>
            <a:ext cx="119898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4911764" y="9612019"/>
            <a:ext cx="12791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Jari Junell, Nokia</a:t>
            </a:r>
            <a:endParaRPr lang="en-US"/>
          </a:p>
        </p:txBody>
      </p:sp>
      <p:sp>
        <p:nvSpPr>
          <p:cNvPr id="3077" name="Rectangle 5"/>
          <p:cNvSpPr>
            <a:spLocks noGrp="1" noChangeArrowheads="1"/>
          </p:cNvSpPr>
          <p:nvPr>
            <p:ph type="sldNum" sz="quarter" idx="3"/>
          </p:nvPr>
        </p:nvSpPr>
        <p:spPr bwMode="auto">
          <a:xfrm>
            <a:off x="3062924" y="9612019"/>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79762" y="414516"/>
            <a:ext cx="54349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79761" y="9612019"/>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79762" y="9600127"/>
            <a:ext cx="558586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700359"/>
            <a:ext cx="67945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49451" y="117528"/>
            <a:ext cx="220573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802.19-12/0200r0</a:t>
            </a:r>
            <a:endParaRPr lang="en-US"/>
          </a:p>
        </p:txBody>
      </p:sp>
      <p:sp>
        <p:nvSpPr>
          <p:cNvPr id="2051" name="Rectangle 3"/>
          <p:cNvSpPr>
            <a:spLocks noGrp="1" noChangeArrowheads="1"/>
          </p:cNvSpPr>
          <p:nvPr>
            <p:ph type="dt" idx="1"/>
          </p:nvPr>
        </p:nvSpPr>
        <p:spPr bwMode="auto">
          <a:xfrm>
            <a:off x="640873" y="117528"/>
            <a:ext cx="119898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923925" y="750888"/>
            <a:ext cx="4946650"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311" y="4717670"/>
            <a:ext cx="4983878" cy="4469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4414322" y="9615417"/>
            <a:ext cx="174086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Jari Junell, Nokia</a:t>
            </a:r>
            <a:endParaRPr lang="en-US"/>
          </a:p>
        </p:txBody>
      </p:sp>
      <p:sp>
        <p:nvSpPr>
          <p:cNvPr id="2055" name="Rectangle 7"/>
          <p:cNvSpPr>
            <a:spLocks noGrp="1" noChangeArrowheads="1"/>
          </p:cNvSpPr>
          <p:nvPr>
            <p:ph type="sldNum" sz="quarter" idx="5"/>
          </p:nvPr>
        </p:nvSpPr>
        <p:spPr bwMode="auto">
          <a:xfrm>
            <a:off x="3142364" y="9615417"/>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09316" y="9615417"/>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09316" y="9613718"/>
            <a:ext cx="53758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651" y="317683"/>
            <a:ext cx="55251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700359"/>
            <a:ext cx="67945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802.19-12/0200r0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Jari Junell, Nokia</a:t>
            </a:r>
            <a:endParaRPr lang="en-US"/>
          </a:p>
        </p:txBody>
      </p:sp>
      <p:sp>
        <p:nvSpPr>
          <p:cNvPr id="7" name="Rectangle 7"/>
          <p:cNvSpPr>
            <a:spLocks noGrp="1" noChangeArrowheads="1"/>
          </p:cNvSpPr>
          <p:nvPr>
            <p:ph type="sldNum" sz="quarter" idx="5"/>
          </p:nvPr>
        </p:nvSpPr>
        <p:spPr>
          <a:xfrm>
            <a:off x="3244957" y="9615417"/>
            <a:ext cx="415177" cy="184666"/>
          </a:xfrm>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923925" y="750888"/>
            <a:ext cx="4946650" cy="3711575"/>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802.19-12/0200r0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Jari Junell, Nokia</a:t>
            </a:r>
            <a:endParaRPr lang="en-US"/>
          </a:p>
        </p:txBody>
      </p:sp>
      <p:sp>
        <p:nvSpPr>
          <p:cNvPr id="7" name="Rectangle 7"/>
          <p:cNvSpPr>
            <a:spLocks noGrp="1" noChangeArrowheads="1"/>
          </p:cNvSpPr>
          <p:nvPr>
            <p:ph type="sldNum" sz="quarter" idx="5"/>
          </p:nvPr>
        </p:nvSpPr>
        <p:spPr>
          <a:xfrm>
            <a:off x="3244957" y="9615417"/>
            <a:ext cx="415177" cy="184666"/>
          </a:xfrm>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923925" y="750888"/>
            <a:ext cx="4946650" cy="3711575"/>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Jari Junell,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Jari Junell,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Jari Junell,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Jari Junell,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Jari Junell,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Jari Junell,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Jari Junell,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Jari Junell,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802.19-13/0018r0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340110" cy="276999"/>
          </a:xfrm>
        </p:spPr>
        <p:txBody>
          <a:bodyPr/>
          <a:lstStyle/>
          <a:p>
            <a:r>
              <a:rPr lang="en-US" dirty="0" smtClean="0"/>
              <a:t>January 2013</a:t>
            </a:r>
            <a:endParaRPr lang="en-US" dirty="0"/>
          </a:p>
        </p:txBody>
      </p:sp>
      <p:sp>
        <p:nvSpPr>
          <p:cNvPr id="8" name="Footer Placeholder 4"/>
          <p:cNvSpPr>
            <a:spLocks noGrp="1"/>
          </p:cNvSpPr>
          <p:nvPr>
            <p:ph type="ftr" sz="quarter" idx="11"/>
          </p:nvPr>
        </p:nvSpPr>
        <p:spPr/>
        <p:txBody>
          <a:bodyPr/>
          <a:lstStyle/>
          <a:p>
            <a:r>
              <a:rPr lang="en-US" smtClean="0"/>
              <a:t>Jari Junell,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Overview of IEEE 802.19.1</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723900" y="1723907"/>
            <a:ext cx="7772400" cy="381000"/>
          </a:xfrm>
          <a:noFill/>
          <a:ln/>
        </p:spPr>
        <p:txBody>
          <a:bodyPr/>
          <a:lstStyle/>
          <a:p>
            <a:pPr algn="ctr">
              <a:buFontTx/>
              <a:buNone/>
            </a:pPr>
            <a:r>
              <a:rPr lang="en-US" sz="2000" dirty="0"/>
              <a:t>Date:</a:t>
            </a:r>
            <a:r>
              <a:rPr lang="en-US" sz="2000" b="0" dirty="0"/>
              <a:t> </a:t>
            </a:r>
            <a:r>
              <a:rPr lang="en-US" sz="2000" b="0" dirty="0" smtClean="0"/>
              <a:t>2013-01-14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440053053"/>
              </p:ext>
            </p:extLst>
          </p:nvPr>
        </p:nvGraphicFramePr>
        <p:xfrm>
          <a:off x="517525" y="2279650"/>
          <a:ext cx="7910513" cy="2636838"/>
        </p:xfrm>
        <a:graphic>
          <a:graphicData uri="http://schemas.openxmlformats.org/presentationml/2006/ole">
            <mc:AlternateContent xmlns:mc="http://schemas.openxmlformats.org/markup-compatibility/2006">
              <mc:Choice xmlns:v="urn:schemas-microsoft-com:vml" Requires="v">
                <p:oleObj spid="_x0000_s30874" name="Document" r:id="rId4" imgW="8250056" imgH="2760768" progId="Word.Document.8">
                  <p:embed/>
                </p:oleObj>
              </mc:Choice>
              <mc:Fallback>
                <p:oleObj name="Document" r:id="rId4" imgW="8250056" imgH="2760768" progId="Word.Document.8">
                  <p:embed/>
                  <p:pic>
                    <p:nvPicPr>
                      <p:cNvPr id="0" name="Object 11"/>
                      <p:cNvPicPr>
                        <a:picLocks noChangeAspect="1" noChangeArrowheads="1"/>
                      </p:cNvPicPr>
                      <p:nvPr/>
                    </p:nvPicPr>
                    <p:blipFill>
                      <a:blip r:embed="rId5"/>
                      <a:srcRect/>
                      <a:stretch>
                        <a:fillRect/>
                      </a:stretch>
                    </p:blipFill>
                    <p:spPr bwMode="auto">
                      <a:xfrm>
                        <a:off x="517525" y="2279650"/>
                        <a:ext cx="7910513" cy="2636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41128" cy="276999"/>
          </a:xfrm>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dirty="0" smtClean="0"/>
              <a:t>Introduction</a:t>
            </a:r>
            <a:endParaRPr lang="en-US" dirty="0"/>
          </a:p>
        </p:txBody>
      </p:sp>
      <p:sp>
        <p:nvSpPr>
          <p:cNvPr id="5123" name="Rectangle 3"/>
          <p:cNvSpPr>
            <a:spLocks noGrp="1" noChangeArrowheads="1"/>
          </p:cNvSpPr>
          <p:nvPr>
            <p:ph type="body" idx="1"/>
          </p:nvPr>
        </p:nvSpPr>
        <p:spPr>
          <a:noFill/>
          <a:ln/>
        </p:spPr>
        <p:txBody>
          <a:bodyPr/>
          <a:lstStyle/>
          <a:p>
            <a:r>
              <a:rPr lang="en-US" dirty="0" smtClean="0"/>
              <a:t>This presentation </a:t>
            </a:r>
            <a:r>
              <a:rPr lang="fi-FI" dirty="0" smtClean="0"/>
              <a:t>contains a high level introduction to IEEE 802.19.1 coexistence system as per the latest draft</a:t>
            </a:r>
          </a:p>
          <a:p>
            <a:r>
              <a:rPr lang="fi-FI" dirty="0" smtClean="0"/>
              <a:t>The presentation has been prepared for a joint meeting between IEEE 802.19 WG and IEEE 802.15 TG4m</a:t>
            </a:r>
            <a:endParaRPr lang="fi-FI"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IEEE 802.19.1 system overview</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pic>
        <p:nvPicPr>
          <p:cNvPr id="31747" name="Picture 3" descr="System_archite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2344638"/>
            <a:ext cx="5486400" cy="367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4"/>
          <p:cNvSpPr>
            <a:spLocks noGrp="1"/>
          </p:cNvSpPr>
          <p:nvPr>
            <p:ph idx="1"/>
          </p:nvPr>
        </p:nvSpPr>
        <p:spPr>
          <a:xfrm>
            <a:off x="5508105" y="2056618"/>
            <a:ext cx="3528392" cy="5044790"/>
          </a:xfrm>
        </p:spPr>
        <p:txBody>
          <a:bodyPr>
            <a:normAutofit/>
          </a:bodyPr>
          <a:lstStyle/>
          <a:p>
            <a:pPr>
              <a:defRPr/>
            </a:pPr>
            <a:r>
              <a:rPr lang="en-US" sz="1600" dirty="0"/>
              <a:t>Coexistence enabler (CE) </a:t>
            </a:r>
          </a:p>
          <a:p>
            <a:pPr lvl="1">
              <a:defRPr/>
            </a:pPr>
            <a:r>
              <a:rPr lang="fi-FI" sz="1400" dirty="0"/>
              <a:t>Interface element that represents a white space object in the coexistence system</a:t>
            </a:r>
            <a:endParaRPr lang="en-US" sz="1400" dirty="0"/>
          </a:p>
          <a:p>
            <a:r>
              <a:rPr lang="en-US" sz="1600" b="1" dirty="0" smtClean="0"/>
              <a:t>Coexistence </a:t>
            </a:r>
            <a:r>
              <a:rPr lang="en-US" sz="1600" b="1" dirty="0"/>
              <a:t>manager (CM)</a:t>
            </a:r>
          </a:p>
          <a:p>
            <a:pPr lvl="1"/>
            <a:r>
              <a:rPr lang="fi-FI" sz="1400" dirty="0" smtClean="0"/>
              <a:t>Provides coexistence information and management services </a:t>
            </a:r>
            <a:endParaRPr lang="en-US" sz="1400" dirty="0" smtClean="0"/>
          </a:p>
          <a:p>
            <a:pPr>
              <a:defRPr/>
            </a:pPr>
            <a:r>
              <a:rPr lang="en-US" sz="1600" b="1" dirty="0" smtClean="0"/>
              <a:t>Coexistence </a:t>
            </a:r>
            <a:r>
              <a:rPr lang="en-US" sz="1600" b="1" dirty="0"/>
              <a:t>Discovery and Information Server (CDIS)</a:t>
            </a:r>
          </a:p>
          <a:p>
            <a:pPr lvl="1">
              <a:defRPr/>
            </a:pPr>
            <a:r>
              <a:rPr lang="en-US" sz="1400" dirty="0"/>
              <a:t>Provides </a:t>
            </a:r>
            <a:r>
              <a:rPr lang="en-US" sz="1400" dirty="0" smtClean="0"/>
              <a:t>coexistence discovery </a:t>
            </a:r>
            <a:r>
              <a:rPr lang="en-US" sz="1400" dirty="0"/>
              <a:t>service for </a:t>
            </a:r>
            <a:r>
              <a:rPr lang="en-US" sz="1400" dirty="0" smtClean="0"/>
              <a:t>CMs</a:t>
            </a:r>
            <a:endParaRPr lang="en-US" sz="1400" dirty="0"/>
          </a:p>
          <a:p>
            <a:pPr lvl="0" eaLnBrk="0" hangingPunct="0">
              <a:defRPr/>
            </a:pPr>
            <a:r>
              <a:rPr lang="en-US" sz="1600" b="1" dirty="0"/>
              <a:t>External entities </a:t>
            </a:r>
          </a:p>
          <a:p>
            <a:pPr lvl="1" eaLnBrk="0" hangingPunct="0">
              <a:defRPr/>
            </a:pPr>
            <a:r>
              <a:rPr lang="en-US" sz="1400" dirty="0" smtClean="0"/>
              <a:t>TVWS </a:t>
            </a:r>
            <a:r>
              <a:rPr lang="en-US" sz="1400" dirty="0"/>
              <a:t>DB – channel availability for secondary </a:t>
            </a:r>
            <a:r>
              <a:rPr lang="en-US" sz="1400" dirty="0" smtClean="0"/>
              <a:t>use</a:t>
            </a:r>
            <a:endParaRPr lang="en-US" sz="1400" dirty="0"/>
          </a:p>
          <a:p>
            <a:pPr lvl="1" eaLnBrk="0" hangingPunct="0">
              <a:defRPr/>
            </a:pPr>
            <a:r>
              <a:rPr lang="en-US" sz="1400" dirty="0" smtClean="0"/>
              <a:t>White Space Object (WSO) – a TV band device or network of TV band devices</a:t>
            </a:r>
            <a:endParaRPr lang="en-US" sz="1400" dirty="0"/>
          </a:p>
        </p:txBody>
      </p:sp>
      <p:sp>
        <p:nvSpPr>
          <p:cNvPr id="8" name="TextBox 7"/>
          <p:cNvSpPr txBox="1"/>
          <p:nvPr/>
        </p:nvSpPr>
        <p:spPr>
          <a:xfrm>
            <a:off x="1115616" y="1700808"/>
            <a:ext cx="6823343" cy="369332"/>
          </a:xfrm>
          <a:prstGeom prst="rect">
            <a:avLst/>
          </a:prstGeom>
          <a:noFill/>
        </p:spPr>
        <p:txBody>
          <a:bodyPr wrap="none" rtlCol="0">
            <a:spAutoFit/>
          </a:bodyPr>
          <a:lstStyle/>
          <a:p>
            <a:r>
              <a:rPr lang="fi-FI" sz="1800" dirty="0" smtClean="0"/>
              <a:t>Coexistence system facilitates coexistence of secondary users in TVWS</a:t>
            </a:r>
            <a:endParaRPr lang="en-US" sz="1800" dirty="0"/>
          </a:p>
        </p:txBody>
      </p:sp>
    </p:spTree>
    <p:extLst>
      <p:ext uri="{BB962C8B-B14F-4D97-AF65-F5344CB8AC3E}">
        <p14:creationId xmlns:p14="http://schemas.microsoft.com/office/powerpoint/2010/main" val="2143916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Service view</a:t>
            </a:r>
            <a:endParaRPr lang="en-US" dirty="0"/>
          </a:p>
        </p:txBody>
      </p:sp>
      <p:sp>
        <p:nvSpPr>
          <p:cNvPr id="3" name="Content Placeholder 2"/>
          <p:cNvSpPr>
            <a:spLocks noGrp="1"/>
          </p:cNvSpPr>
          <p:nvPr>
            <p:ph idx="1"/>
          </p:nvPr>
        </p:nvSpPr>
        <p:spPr>
          <a:xfrm>
            <a:off x="3851920" y="1700808"/>
            <a:ext cx="4896544" cy="4590364"/>
          </a:xfrm>
        </p:spPr>
        <p:txBody>
          <a:bodyPr/>
          <a:lstStyle/>
          <a:p>
            <a:r>
              <a:rPr lang="fi-FI" sz="1600" dirty="0" smtClean="0"/>
              <a:t>Coexistence system provides management and information services to WSOs</a:t>
            </a:r>
          </a:p>
          <a:p>
            <a:pPr lvl="1"/>
            <a:r>
              <a:rPr lang="fi-FI" sz="1400" dirty="0" smtClean="0"/>
              <a:t>A WSO is represented by a CE that is connected to the WSO</a:t>
            </a:r>
          </a:p>
          <a:p>
            <a:pPr lvl="1"/>
            <a:r>
              <a:rPr lang="fi-FI" sz="1400" dirty="0" smtClean="0"/>
              <a:t>These services are provided by a CM to which the CE is connected, registered and authenticated</a:t>
            </a:r>
          </a:p>
          <a:p>
            <a:pPr lvl="1"/>
            <a:r>
              <a:rPr lang="fi-FI" sz="1400" dirty="0" smtClean="0"/>
              <a:t>A CE/WSO subscribed to the management service is managed by the coex system and it receives reconfiguration commands from the CM</a:t>
            </a:r>
          </a:p>
          <a:p>
            <a:pPr lvl="1"/>
            <a:r>
              <a:rPr lang="fi-FI" sz="1400" dirty="0" smtClean="0"/>
              <a:t>A CE/WSO subscribed to the information service receives information for its own decision making on resources; information includes data about WSOs which may interfere with or may be interfered by the WSO</a:t>
            </a:r>
          </a:p>
          <a:p>
            <a:r>
              <a:rPr lang="fi-FI" sz="1600" dirty="0" smtClean="0"/>
              <a:t>CDIS provides coexistence discovery service to CMs</a:t>
            </a:r>
          </a:p>
          <a:p>
            <a:pPr lvl="1"/>
            <a:r>
              <a:rPr lang="fi-FI" sz="1400" dirty="0" smtClean="0"/>
              <a:t>CM becomes aware of those WSOs which may interfere with or may be interfered by the WSO that is represented by a CE registered to the CM</a:t>
            </a:r>
            <a:endParaRPr lang="en-US" sz="1400"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pic>
        <p:nvPicPr>
          <p:cNvPr id="32770" name="Picture 2" descr="Summary_of_coexistence_servi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3168352" cy="4662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629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Interfaces</a:t>
            </a:r>
            <a:endParaRPr lang="en-US" dirty="0"/>
          </a:p>
        </p:txBody>
      </p:sp>
      <p:sp>
        <p:nvSpPr>
          <p:cNvPr id="3" name="Content Placeholder 2"/>
          <p:cNvSpPr>
            <a:spLocks noGrp="1"/>
          </p:cNvSpPr>
          <p:nvPr>
            <p:ph idx="1"/>
          </p:nvPr>
        </p:nvSpPr>
        <p:spPr/>
        <p:txBody>
          <a:bodyPr/>
          <a:lstStyle/>
          <a:p>
            <a:r>
              <a:rPr lang="fi-FI" dirty="0" smtClean="0"/>
              <a:t>All three B-interfaces (B1, B2, B3) shall use TCP/IP</a:t>
            </a:r>
          </a:p>
          <a:p>
            <a:r>
              <a:rPr lang="fi-FI" dirty="0" smtClean="0"/>
              <a:t>The entities (CE, CM, CDIS) shall support both the SSH and TLS in all three B-interfaces</a:t>
            </a:r>
          </a:p>
          <a:p>
            <a:r>
              <a:rPr lang="fi-FI" dirty="0" smtClean="0"/>
              <a:t>In the interface C to the TWVS DB the IETF PAWS protocols are used</a:t>
            </a:r>
          </a:p>
          <a:p>
            <a:r>
              <a:rPr lang="fi-FI" dirty="0" smtClean="0"/>
              <a:t>The interface A (WSO-CE) is specified as a logical interface</a:t>
            </a:r>
            <a:endParaRPr lang="en-US"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70289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sz="2000" dirty="0" smtClean="0"/>
              <a:t>IEEE 802.19 TG1 is in the process of developing a standard that specifies radio technology independent methods for coexistence among dissimilar TV Band Devices (TVBDs) and dissimilar or independently operated networks of TVBDs</a:t>
            </a:r>
          </a:p>
          <a:p>
            <a:r>
              <a:rPr lang="fi-FI" sz="2000" dirty="0" smtClean="0"/>
              <a:t>The IEEE 802.19.1 system comprises of three types of logical entities and three interfaces to interconnect the entities</a:t>
            </a:r>
          </a:p>
          <a:p>
            <a:pPr lvl="1"/>
            <a:r>
              <a:rPr lang="fi-FI" sz="1800" dirty="0" smtClean="0"/>
              <a:t>TCP/IP shall be used in all three inter-entity interfaces</a:t>
            </a:r>
          </a:p>
          <a:p>
            <a:r>
              <a:rPr lang="fi-FI" sz="2000" dirty="0" smtClean="0"/>
              <a:t>The IEEE 802.19.1 system allows for a WSO (device or a network) to make its own decisions and get information for the decision making. This is called information service.</a:t>
            </a:r>
          </a:p>
          <a:p>
            <a:r>
              <a:rPr lang="fi-FI" sz="2000" dirty="0" smtClean="0"/>
              <a:t>The IEEE 802.19.1 system also allows for a WSO </a:t>
            </a:r>
            <a:r>
              <a:rPr lang="fi-FI" sz="2000" dirty="0"/>
              <a:t>(device or a network) to </a:t>
            </a:r>
            <a:r>
              <a:rPr lang="fi-FI" sz="2000" dirty="0" smtClean="0"/>
              <a:t>use the system to make coexistence decisions for the WSO. This is called management service.</a:t>
            </a:r>
            <a:endParaRPr lang="en-US" sz="2000"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Jari Junell,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Tree>
    <p:extLst>
      <p:ext uri="{BB962C8B-B14F-4D97-AF65-F5344CB8AC3E}">
        <p14:creationId xmlns:p14="http://schemas.microsoft.com/office/powerpoint/2010/main" val="2980887735"/>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25312</TotalTime>
  <Words>582</Words>
  <Application>Microsoft Office PowerPoint</Application>
  <PresentationFormat>On-screen Show (4:3)</PresentationFormat>
  <Paragraphs>63</Paragraphs>
  <Slides>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802-19-Submission</vt:lpstr>
      <vt:lpstr>Microsoft Word 97 - 2003 Document</vt:lpstr>
      <vt:lpstr>Overview of IEEE 802.19.1</vt:lpstr>
      <vt:lpstr>Introduction</vt:lpstr>
      <vt:lpstr>IEEE 802.19.1 system overview</vt:lpstr>
      <vt:lpstr>Service view</vt:lpstr>
      <vt:lpstr>Interfaces</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802.19.1</dc:title>
  <dc:creator/>
  <cp:lastModifiedBy>Mika Kasslin</cp:lastModifiedBy>
  <cp:revision>187</cp:revision>
  <cp:lastPrinted>2012-11-09T09:43:15Z</cp:lastPrinted>
  <dcterms:created xsi:type="dcterms:W3CDTF">2012-09-17T11:39:56Z</dcterms:created>
  <dcterms:modified xsi:type="dcterms:W3CDTF">2013-01-14T17:55:02Z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e1df5fba-87bb-404f-a1ea-abbfe26cb243</vt:lpwstr>
  </property>
  <property fmtid="{D5CDD505-2E9C-101B-9397-08002B2CF9AE}" pid="3" name="NokiaConfidentiality">
    <vt:lpwstr>Public</vt:lpwstr>
  </property>
</Properties>
</file>