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57" r:id="rId3"/>
    <p:sldId id="270" r:id="rId4"/>
    <p:sldId id="272" r:id="rId5"/>
    <p:sldId id="274" r:id="rId6"/>
    <p:sldId id="275" r:id="rId7"/>
    <p:sldId id="276" r:id="rId8"/>
    <p:sldId id="282" r:id="rId9"/>
    <p:sldId id="283" r:id="rId10"/>
    <p:sldId id="281" r:id="rId11"/>
    <p:sldId id="280" r:id="rId12"/>
    <p:sldId id="277" r:id="rId13"/>
    <p:sldId id="278" r:id="rId14"/>
    <p:sldId id="27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4660"/>
  </p:normalViewPr>
  <p:slideViewPr>
    <p:cSldViewPr>
      <p:cViewPr varScale="1">
        <p:scale>
          <a:sx n="79" d="100"/>
          <a:sy n="79" d="100"/>
        </p:scale>
        <p:origin x="-1500" y="-90"/>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802.19-12/02xxr0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9CDC956-0036-422C-A17B-1E7086EE3BD3}"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6649642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802.19-12/02xxr0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C6B6B8-C196-4EE3-93C5-E49D05FFA34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5192188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802.19-12/02xxr0</a:t>
            </a:r>
            <a:endParaRPr lang="en-US"/>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92C62487-41A6-484E-A7BD-249FC38235AB}"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802.19-12/02xxr0</a:t>
            </a:r>
            <a:endParaRPr lang="en-US"/>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F8D47CE6-409E-477B-950B-435555AFA022}"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1FA7821-0BA3-4212-A977-DC64E9F50C77}"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36198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117502-F2DD-41A6-B819-9D4C5921B22C}" type="slidenum">
              <a:rPr lang="en-US"/>
              <a:pPr/>
              <a:t>‹#›</a:t>
            </a:fld>
            <a:endParaRPr lang="en-US"/>
          </a:p>
        </p:txBody>
      </p:sp>
    </p:spTree>
    <p:extLst>
      <p:ext uri="{BB962C8B-B14F-4D97-AF65-F5344CB8AC3E}">
        <p14:creationId xmlns:p14="http://schemas.microsoft.com/office/powerpoint/2010/main" val="243269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617866-A476-4814-B3FD-82BEE6B825C9}" type="slidenum">
              <a:rPr lang="en-US"/>
              <a:pPr/>
              <a:t>‹#›</a:t>
            </a:fld>
            <a:endParaRPr lang="en-US"/>
          </a:p>
        </p:txBody>
      </p:sp>
    </p:spTree>
    <p:extLst>
      <p:ext uri="{BB962C8B-B14F-4D97-AF65-F5344CB8AC3E}">
        <p14:creationId xmlns:p14="http://schemas.microsoft.com/office/powerpoint/2010/main" val="3978831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CCDA91-6D0A-4B71-B0F3-69E57499D8CB}" type="slidenum">
              <a:rPr lang="en-US"/>
              <a:pPr/>
              <a:t>‹#›</a:t>
            </a:fld>
            <a:endParaRPr lang="en-US"/>
          </a:p>
        </p:txBody>
      </p:sp>
    </p:spTree>
    <p:extLst>
      <p:ext uri="{BB962C8B-B14F-4D97-AF65-F5344CB8AC3E}">
        <p14:creationId xmlns:p14="http://schemas.microsoft.com/office/powerpoint/2010/main" val="2668871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8755AAA-49AE-4DC2-B986-D03154011817}" type="slidenum">
              <a:rPr lang="en-US"/>
              <a:pPr/>
              <a:t>‹#›</a:t>
            </a:fld>
            <a:endParaRPr lang="en-US"/>
          </a:p>
        </p:txBody>
      </p:sp>
    </p:spTree>
    <p:extLst>
      <p:ext uri="{BB962C8B-B14F-4D97-AF65-F5344CB8AC3E}">
        <p14:creationId xmlns:p14="http://schemas.microsoft.com/office/powerpoint/2010/main" val="138107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27F0FFD-7BD6-46CD-B4DA-DF288CD305AB}" type="slidenum">
              <a:rPr lang="en-US"/>
              <a:pPr/>
              <a:t>‹#›</a:t>
            </a:fld>
            <a:endParaRPr lang="en-US"/>
          </a:p>
        </p:txBody>
      </p:sp>
    </p:spTree>
    <p:extLst>
      <p:ext uri="{BB962C8B-B14F-4D97-AF65-F5344CB8AC3E}">
        <p14:creationId xmlns:p14="http://schemas.microsoft.com/office/powerpoint/2010/main" val="118992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2013</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5A1AA2A-6CAE-4AEF-AD37-F0B761EC3A62}" type="slidenum">
              <a:rPr lang="en-US"/>
              <a:pPr/>
              <a:t>‹#›</a:t>
            </a:fld>
            <a:endParaRPr lang="en-US"/>
          </a:p>
        </p:txBody>
      </p:sp>
    </p:spTree>
    <p:extLst>
      <p:ext uri="{BB962C8B-B14F-4D97-AF65-F5344CB8AC3E}">
        <p14:creationId xmlns:p14="http://schemas.microsoft.com/office/powerpoint/2010/main" val="177314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2013</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0317043-F5FB-4936-B9CE-893604559BDE}" type="slidenum">
              <a:rPr lang="en-US"/>
              <a:pPr/>
              <a:t>‹#›</a:t>
            </a:fld>
            <a:endParaRPr lang="en-US"/>
          </a:p>
        </p:txBody>
      </p:sp>
    </p:spTree>
    <p:extLst>
      <p:ext uri="{BB962C8B-B14F-4D97-AF65-F5344CB8AC3E}">
        <p14:creationId xmlns:p14="http://schemas.microsoft.com/office/powerpoint/2010/main" val="2046177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2013</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56441285-E0BC-4095-9D1A-06BFFBA812ED}" type="slidenum">
              <a:rPr lang="en-US"/>
              <a:pPr/>
              <a:t>‹#›</a:t>
            </a:fld>
            <a:endParaRPr lang="en-US"/>
          </a:p>
        </p:txBody>
      </p:sp>
    </p:spTree>
    <p:extLst>
      <p:ext uri="{BB962C8B-B14F-4D97-AF65-F5344CB8AC3E}">
        <p14:creationId xmlns:p14="http://schemas.microsoft.com/office/powerpoint/2010/main" val="119502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464EB7A-CA70-4E59-B730-43BCE355DEC2}" type="slidenum">
              <a:rPr lang="en-US"/>
              <a:pPr/>
              <a:t>‹#›</a:t>
            </a:fld>
            <a:endParaRPr lang="en-US"/>
          </a:p>
        </p:txBody>
      </p:sp>
    </p:spTree>
    <p:extLst>
      <p:ext uri="{BB962C8B-B14F-4D97-AF65-F5344CB8AC3E}">
        <p14:creationId xmlns:p14="http://schemas.microsoft.com/office/powerpoint/2010/main" val="105478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59E131E-4C9D-42E6-8B4E-040271337F7B}" type="slidenum">
              <a:rPr lang="en-US"/>
              <a:pPr/>
              <a:t>‹#›</a:t>
            </a:fld>
            <a:endParaRPr lang="en-US"/>
          </a:p>
        </p:txBody>
      </p:sp>
    </p:spTree>
    <p:extLst>
      <p:ext uri="{BB962C8B-B14F-4D97-AF65-F5344CB8AC3E}">
        <p14:creationId xmlns:p14="http://schemas.microsoft.com/office/powerpoint/2010/main" val="572565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B15F33F4-7612-454F-94EE-9A84C50769D5}"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802.19-13/0014r0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January 2013</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A95332C9-9875-4B0D-B050-1A5AC507F76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TG1 Draft Topics for </a:t>
            </a:r>
            <a:r>
              <a:rPr lang="en-US" dirty="0" smtClean="0"/>
              <a:t>January 2013 </a:t>
            </a:r>
            <a:r>
              <a:rPr lang="en-US" dirty="0" smtClean="0"/>
              <a:t>Meeting</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28800"/>
            <a:ext cx="7772400" cy="381000"/>
          </a:xfrm>
          <a:noFill/>
          <a:ln/>
        </p:spPr>
        <p:txBody>
          <a:bodyPr/>
          <a:lstStyle/>
          <a:p>
            <a:pPr algn="ctr">
              <a:buFontTx/>
              <a:buNone/>
            </a:pPr>
            <a:r>
              <a:rPr lang="en-US" sz="2000" dirty="0"/>
              <a:t>Date:</a:t>
            </a:r>
            <a:r>
              <a:rPr lang="en-US" sz="2000" b="0" dirty="0"/>
              <a:t> </a:t>
            </a:r>
            <a:r>
              <a:rPr lang="en-US" sz="2000" b="0" dirty="0" smtClean="0"/>
              <a:t>2013-01-14</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649012149"/>
              </p:ext>
            </p:extLst>
          </p:nvPr>
        </p:nvGraphicFramePr>
        <p:xfrm>
          <a:off x="517525" y="2279650"/>
          <a:ext cx="8135938" cy="2716213"/>
        </p:xfrm>
        <a:graphic>
          <a:graphicData uri="http://schemas.openxmlformats.org/presentationml/2006/ole">
            <mc:AlternateContent xmlns:mc="http://schemas.openxmlformats.org/markup-compatibility/2006">
              <mc:Choice xmlns:v="urn:schemas-microsoft-com:vml" Requires="v">
                <p:oleObj spid="_x0000_s30757" name="Document" r:id="rId4" imgW="8267080" imgH="2754228" progId="Word.Document.8">
                  <p:embed/>
                </p:oleObj>
              </mc:Choice>
              <mc:Fallback>
                <p:oleObj name="Document" r:id="rId4" imgW="8267080" imgH="2754228" progId="Word.Document.8">
                  <p:embed/>
                  <p:pic>
                    <p:nvPicPr>
                      <p:cNvPr id="0" name="Object 11"/>
                      <p:cNvPicPr>
                        <a:picLocks noChangeAspect="1" noChangeArrowheads="1"/>
                      </p:cNvPicPr>
                      <p:nvPr/>
                    </p:nvPicPr>
                    <p:blipFill>
                      <a:blip r:embed="rId5"/>
                      <a:srcRect/>
                      <a:stretch>
                        <a:fillRect/>
                      </a:stretch>
                    </p:blipFill>
                    <p:spPr bwMode="auto">
                      <a:xfrm>
                        <a:off x="517525" y="2279650"/>
                        <a:ext cx="8135938" cy="2716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p:txBody>
          <a:bodyPr/>
          <a:lstStyle/>
          <a:p>
            <a:r>
              <a:rPr lang="fi-FI" dirty="0" smtClean="0"/>
              <a:t>Annex slides</a:t>
            </a:r>
            <a:endParaRPr lang="en-US" dirty="0"/>
          </a:p>
        </p:txBody>
      </p:sp>
      <p:sp>
        <p:nvSpPr>
          <p:cNvPr id="4" name="Date Placeholder 3"/>
          <p:cNvSpPr>
            <a:spLocks noGrp="1"/>
          </p:cNvSpPr>
          <p:nvPr>
            <p:ph type="dt" sz="half" idx="10"/>
          </p:nvPr>
        </p:nvSpPr>
        <p:spPr/>
        <p:txBody>
          <a:bodyPr/>
          <a:lstStyle/>
          <a:p>
            <a:r>
              <a:rPr lang="en-US" smtClean="0"/>
              <a:t>January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10</a:t>
            </a:fld>
            <a:endParaRPr lang="en-US"/>
          </a:p>
        </p:txBody>
      </p:sp>
    </p:spTree>
    <p:extLst>
      <p:ext uri="{BB962C8B-B14F-4D97-AF65-F5344CB8AC3E}">
        <p14:creationId xmlns:p14="http://schemas.microsoft.com/office/powerpoint/2010/main" val="3870192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Background info on profiles</a:t>
            </a:r>
            <a:endParaRPr lang="en-US" dirty="0"/>
          </a:p>
        </p:txBody>
      </p:sp>
      <p:sp>
        <p:nvSpPr>
          <p:cNvPr id="3" name="Content Placeholder 2"/>
          <p:cNvSpPr>
            <a:spLocks noGrp="1"/>
          </p:cNvSpPr>
          <p:nvPr>
            <p:ph idx="1"/>
          </p:nvPr>
        </p:nvSpPr>
        <p:spPr/>
        <p:txBody>
          <a:bodyPr/>
          <a:lstStyle/>
          <a:p>
            <a:pPr marL="0" indent="0">
              <a:buNone/>
            </a:pPr>
            <a:r>
              <a:rPr lang="en-US" dirty="0"/>
              <a:t>IEEE 802.19.1 system shall operate as per the following principles</a:t>
            </a:r>
          </a:p>
          <a:p>
            <a:pPr lvl="1"/>
            <a:r>
              <a:rPr lang="en-US" dirty="0"/>
              <a:t>A CDIS shall be able to provide coexistence discovery service to any type of CM</a:t>
            </a:r>
          </a:p>
          <a:p>
            <a:pPr lvl="1"/>
            <a:r>
              <a:rPr lang="en-US" dirty="0"/>
              <a:t>A CM shall be able to exchange information with any other type of CM</a:t>
            </a:r>
          </a:p>
          <a:p>
            <a:pPr lvl="1"/>
            <a:r>
              <a:rPr lang="en-US" dirty="0"/>
              <a:t>A CM doesn’t have to be able to serve all profiles but a CM shall be able to support at least one </a:t>
            </a:r>
            <a:r>
              <a:rPr lang="en-US" dirty="0" smtClean="0"/>
              <a:t>profile</a:t>
            </a:r>
            <a:endParaRPr lang="en-US" dirty="0"/>
          </a:p>
        </p:txBody>
      </p:sp>
      <p:sp>
        <p:nvSpPr>
          <p:cNvPr id="4" name="Date Placeholder 3"/>
          <p:cNvSpPr>
            <a:spLocks noGrp="1"/>
          </p:cNvSpPr>
          <p:nvPr>
            <p:ph type="dt" sz="half" idx="10"/>
          </p:nvPr>
        </p:nvSpPr>
        <p:spPr/>
        <p:txBody>
          <a:bodyPr/>
          <a:lstStyle/>
          <a:p>
            <a:r>
              <a:rPr lang="en-US" smtClean="0"/>
              <a:t>January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11</a:t>
            </a:fld>
            <a:endParaRPr lang="en-US"/>
          </a:p>
        </p:txBody>
      </p:sp>
    </p:spTree>
    <p:extLst>
      <p:ext uri="{BB962C8B-B14F-4D97-AF65-F5344CB8AC3E}">
        <p14:creationId xmlns:p14="http://schemas.microsoft.com/office/powerpoint/2010/main" val="1759629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Background info on profiles (cont’d)</a:t>
            </a:r>
            <a:endParaRPr lang="en-US" dirty="0"/>
          </a:p>
        </p:txBody>
      </p:sp>
      <p:sp>
        <p:nvSpPr>
          <p:cNvPr id="3" name="Content Placeholder 2"/>
          <p:cNvSpPr>
            <a:spLocks noGrp="1"/>
          </p:cNvSpPr>
          <p:nvPr>
            <p:ph idx="1"/>
          </p:nvPr>
        </p:nvSpPr>
        <p:spPr/>
        <p:txBody>
          <a:bodyPr/>
          <a:lstStyle/>
          <a:p>
            <a:pPr marL="0" indent="0">
              <a:buNone/>
            </a:pPr>
            <a:r>
              <a:rPr lang="en-US" sz="1800" dirty="0"/>
              <a:t>The following shall apply to each IEEE 802.19.1 compliant CE</a:t>
            </a:r>
          </a:p>
          <a:p>
            <a:pPr lvl="1"/>
            <a:r>
              <a:rPr lang="en-US" sz="1600" dirty="0"/>
              <a:t>Each CE shall support basic procedures (e.g. authentication, subscription, registration)</a:t>
            </a:r>
          </a:p>
          <a:p>
            <a:pPr lvl="1"/>
            <a:r>
              <a:rPr lang="en-US" sz="1600" dirty="0"/>
              <a:t>Each CE shall support at least one profile</a:t>
            </a:r>
          </a:p>
          <a:p>
            <a:pPr lvl="2"/>
            <a:r>
              <a:rPr lang="en-US" sz="1400" dirty="0"/>
              <a:t>A profile determines which procedures are mandatory and which are optional. </a:t>
            </a:r>
            <a:r>
              <a:rPr lang="fi-FI" sz="1400" dirty="0"/>
              <a:t>A profile covers also the basic procedures. </a:t>
            </a:r>
            <a:endParaRPr lang="en-US" sz="1400" dirty="0"/>
          </a:p>
          <a:p>
            <a:pPr lvl="2"/>
            <a:r>
              <a:rPr lang="en-US" sz="1400" dirty="0"/>
              <a:t>A profile determines which messages, parameters and functions are mandatory and which are optional. </a:t>
            </a:r>
          </a:p>
          <a:p>
            <a:pPr lvl="1"/>
            <a:r>
              <a:rPr lang="en-US" sz="1600" dirty="0"/>
              <a:t>Each CE shall support at least management service or information service or may support both. Its support may be dependent on the WSO it interfaces.</a:t>
            </a:r>
          </a:p>
          <a:p>
            <a:pPr lvl="1"/>
            <a:r>
              <a:rPr lang="en-US" sz="1600" dirty="0"/>
              <a:t>Each CE shall interface a WSO to a CM</a:t>
            </a:r>
          </a:p>
          <a:p>
            <a:pPr marL="0" indent="0">
              <a:buNone/>
            </a:pPr>
            <a:endParaRPr lang="en-US" dirty="0"/>
          </a:p>
        </p:txBody>
      </p:sp>
      <p:sp>
        <p:nvSpPr>
          <p:cNvPr id="4" name="Date Placeholder 3"/>
          <p:cNvSpPr>
            <a:spLocks noGrp="1"/>
          </p:cNvSpPr>
          <p:nvPr>
            <p:ph type="dt" sz="half" idx="10"/>
          </p:nvPr>
        </p:nvSpPr>
        <p:spPr/>
        <p:txBody>
          <a:bodyPr/>
          <a:lstStyle/>
          <a:p>
            <a:r>
              <a:rPr lang="en-US" smtClean="0"/>
              <a:t>January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12</a:t>
            </a:fld>
            <a:endParaRPr lang="en-US"/>
          </a:p>
        </p:txBody>
      </p:sp>
    </p:spTree>
    <p:extLst>
      <p:ext uri="{BB962C8B-B14F-4D97-AF65-F5344CB8AC3E}">
        <p14:creationId xmlns:p14="http://schemas.microsoft.com/office/powerpoint/2010/main" val="1894338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Background info on </a:t>
            </a:r>
            <a:r>
              <a:rPr lang="fi-FI" dirty="0" smtClean="0"/>
              <a:t>profiles (cont’d)</a:t>
            </a:r>
            <a:endParaRPr lang="en-US" dirty="0"/>
          </a:p>
        </p:txBody>
      </p:sp>
      <p:sp>
        <p:nvSpPr>
          <p:cNvPr id="3" name="Content Placeholder 2"/>
          <p:cNvSpPr>
            <a:spLocks noGrp="1"/>
          </p:cNvSpPr>
          <p:nvPr>
            <p:ph idx="1"/>
          </p:nvPr>
        </p:nvSpPr>
        <p:spPr/>
        <p:txBody>
          <a:bodyPr/>
          <a:lstStyle/>
          <a:p>
            <a:pPr marL="0" indent="0">
              <a:buNone/>
            </a:pPr>
            <a:r>
              <a:rPr lang="en-US" sz="2000" dirty="0"/>
              <a:t>The following shall apply to each IEEE 802.19.1 compliant CM</a:t>
            </a:r>
          </a:p>
          <a:p>
            <a:pPr lvl="1"/>
            <a:r>
              <a:rPr lang="en-US" sz="1800" dirty="0"/>
              <a:t>Each CM shall support basic procedures (e.g. authentication, subscription, registration)</a:t>
            </a:r>
          </a:p>
          <a:p>
            <a:pPr lvl="1"/>
            <a:r>
              <a:rPr lang="en-US" sz="1800" dirty="0"/>
              <a:t>Each CM shall support at least one profile</a:t>
            </a:r>
          </a:p>
          <a:p>
            <a:pPr lvl="2"/>
            <a:r>
              <a:rPr lang="en-US" sz="1600" dirty="0"/>
              <a:t>A profile determines which procedures are mandatory and which are optional. </a:t>
            </a:r>
            <a:r>
              <a:rPr lang="fi-FI" sz="1600" dirty="0"/>
              <a:t>A profile covers also the basic procedures. </a:t>
            </a:r>
            <a:endParaRPr lang="en-US" sz="1600" dirty="0"/>
          </a:p>
          <a:p>
            <a:pPr lvl="2"/>
            <a:r>
              <a:rPr lang="en-US" sz="1600" dirty="0"/>
              <a:t>A profile determines which messages, parameters and functions are mandatory and which are optional. </a:t>
            </a:r>
          </a:p>
          <a:p>
            <a:pPr lvl="1"/>
            <a:r>
              <a:rPr lang="en-US" sz="1800" dirty="0"/>
              <a:t>Each CM shall support both management service and information </a:t>
            </a:r>
            <a:r>
              <a:rPr lang="en-US" sz="1800" dirty="0" smtClean="0"/>
              <a:t>service</a:t>
            </a:r>
            <a:endParaRPr lang="en-US" sz="1800" dirty="0"/>
          </a:p>
        </p:txBody>
      </p:sp>
      <p:sp>
        <p:nvSpPr>
          <p:cNvPr id="4" name="Date Placeholder 3"/>
          <p:cNvSpPr>
            <a:spLocks noGrp="1"/>
          </p:cNvSpPr>
          <p:nvPr>
            <p:ph type="dt" sz="half" idx="10"/>
          </p:nvPr>
        </p:nvSpPr>
        <p:spPr/>
        <p:txBody>
          <a:bodyPr/>
          <a:lstStyle/>
          <a:p>
            <a:r>
              <a:rPr lang="en-US" smtClean="0"/>
              <a:t>January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13</a:t>
            </a:fld>
            <a:endParaRPr lang="en-US"/>
          </a:p>
        </p:txBody>
      </p:sp>
    </p:spTree>
    <p:extLst>
      <p:ext uri="{BB962C8B-B14F-4D97-AF65-F5344CB8AC3E}">
        <p14:creationId xmlns:p14="http://schemas.microsoft.com/office/powerpoint/2010/main" val="2885445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Background info on profiles (cont’d)</a:t>
            </a:r>
            <a:endParaRPr lang="en-US" dirty="0"/>
          </a:p>
        </p:txBody>
      </p:sp>
      <p:sp>
        <p:nvSpPr>
          <p:cNvPr id="3" name="Content Placeholder 2"/>
          <p:cNvSpPr>
            <a:spLocks noGrp="1"/>
          </p:cNvSpPr>
          <p:nvPr>
            <p:ph idx="1"/>
          </p:nvPr>
        </p:nvSpPr>
        <p:spPr/>
        <p:txBody>
          <a:bodyPr/>
          <a:lstStyle/>
          <a:p>
            <a:pPr marL="0" indent="0">
              <a:buNone/>
            </a:pPr>
            <a:r>
              <a:rPr lang="en-US" dirty="0"/>
              <a:t>The following shall apply to each IEEE 802.19.1 compliant CDIS</a:t>
            </a:r>
          </a:p>
          <a:p>
            <a:pPr lvl="1"/>
            <a:r>
              <a:rPr lang="en-US" dirty="0"/>
              <a:t>Each CDIS shall support basic procedures (e.g. authentication, subscription, registration)</a:t>
            </a:r>
          </a:p>
          <a:p>
            <a:pPr lvl="1"/>
            <a:r>
              <a:rPr lang="en-US" dirty="0"/>
              <a:t>Each CDIS shall be able to provide coexistence discovery service to any type of CM</a:t>
            </a:r>
          </a:p>
          <a:p>
            <a:pPr marL="0" indent="0">
              <a:buNone/>
            </a:pPr>
            <a:endParaRPr lang="en-US" dirty="0"/>
          </a:p>
        </p:txBody>
      </p:sp>
      <p:sp>
        <p:nvSpPr>
          <p:cNvPr id="4" name="Date Placeholder 3"/>
          <p:cNvSpPr>
            <a:spLocks noGrp="1"/>
          </p:cNvSpPr>
          <p:nvPr>
            <p:ph type="dt" sz="half" idx="10"/>
          </p:nvPr>
        </p:nvSpPr>
        <p:spPr/>
        <p:txBody>
          <a:bodyPr/>
          <a:lstStyle/>
          <a:p>
            <a:r>
              <a:rPr lang="en-US" smtClean="0"/>
              <a:t>January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14</a:t>
            </a:fld>
            <a:endParaRPr lang="en-US"/>
          </a:p>
        </p:txBody>
      </p:sp>
    </p:spTree>
    <p:extLst>
      <p:ext uri="{BB962C8B-B14F-4D97-AF65-F5344CB8AC3E}">
        <p14:creationId xmlns:p14="http://schemas.microsoft.com/office/powerpoint/2010/main" val="1738415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4B42BD29-B4FF-4557-85D1-8E17B4BA6152}"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xfrm>
            <a:off x="685800" y="1844824"/>
            <a:ext cx="7772400" cy="4114800"/>
          </a:xfrm>
          <a:noFill/>
          <a:ln/>
        </p:spPr>
        <p:txBody>
          <a:bodyPr/>
          <a:lstStyle/>
          <a:p>
            <a:pPr>
              <a:buFontTx/>
              <a:buNone/>
            </a:pPr>
            <a:r>
              <a:rPr lang="en-US" dirty="0" smtClean="0"/>
              <a:t>	This presentation contains discussion material on </a:t>
            </a:r>
            <a:r>
              <a:rPr lang="en-US" dirty="0" smtClean="0"/>
              <a:t>topics which rise from open comments and which are proposed to be discussed in the TG as complete topics instead of addressing related comments individually </a:t>
            </a:r>
            <a:endParaRPr lang="en-US" dirty="0" smtClean="0"/>
          </a:p>
          <a:p>
            <a:pPr lvl="1"/>
            <a:r>
              <a:rPr lang="fi-FI" dirty="0" smtClean="0"/>
              <a:t>Many of the comments are interconnected and related to a bigger issue which should be treated as whole</a:t>
            </a:r>
          </a:p>
          <a:p>
            <a:pPr lvl="1"/>
            <a:r>
              <a:rPr lang="fi-FI" dirty="0" smtClean="0"/>
              <a:t>These issues are named here topics and the author believes that it is more beneficial for the TG to discuss the topics from the overall system and its operation perspective so that the TG members can see what all the implications to different entities and interfaces are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list</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fi-FI" dirty="0" smtClean="0"/>
              <a:t>Follow-up items</a:t>
            </a:r>
          </a:p>
          <a:p>
            <a:pPr marL="457200" indent="-457200">
              <a:buFont typeface="+mj-lt"/>
              <a:buAutoNum type="arabicPeriod"/>
            </a:pPr>
            <a:r>
              <a:rPr lang="fi-FI" dirty="0" smtClean="0"/>
              <a:t>New features</a:t>
            </a:r>
          </a:p>
          <a:p>
            <a:pPr marL="457200" indent="-457200">
              <a:buFont typeface="+mj-lt"/>
              <a:buAutoNum type="arabicPeriod"/>
            </a:pPr>
            <a:r>
              <a:rPr lang="fi-FI" dirty="0" smtClean="0"/>
              <a:t>Interface setup and use</a:t>
            </a:r>
          </a:p>
          <a:p>
            <a:pPr marL="457200" indent="-457200">
              <a:buFont typeface="+mj-lt"/>
              <a:buAutoNum type="arabicPeriod"/>
            </a:pPr>
            <a:r>
              <a:rPr lang="fi-FI" dirty="0" smtClean="0"/>
              <a:t>Profiles</a:t>
            </a:r>
            <a:endParaRPr lang="fi-FI" dirty="0" smtClean="0"/>
          </a:p>
          <a:p>
            <a:pPr marL="457200" indent="-457200">
              <a:buFont typeface="+mj-lt"/>
              <a:buAutoNum type="arabicPeriod"/>
            </a:pPr>
            <a:r>
              <a:rPr lang="fi-FI" dirty="0" smtClean="0"/>
              <a:t>CDIS </a:t>
            </a:r>
            <a:r>
              <a:rPr lang="fi-FI" dirty="0" smtClean="0"/>
              <a:t>and coexistence discovery</a:t>
            </a:r>
            <a:endParaRPr lang="fi-FI" dirty="0" smtClean="0"/>
          </a:p>
          <a:p>
            <a:pPr marL="457200" indent="-457200">
              <a:buFont typeface="+mj-lt"/>
              <a:buAutoNum type="arabicPeriod"/>
            </a:pPr>
            <a:r>
              <a:rPr lang="fi-FI" dirty="0" smtClean="0"/>
              <a:t>Protocol message and data type review</a:t>
            </a:r>
            <a:endParaRPr lang="fi-FI" dirty="0" smtClean="0"/>
          </a:p>
        </p:txBody>
      </p:sp>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3</a:t>
            </a:fld>
            <a:endParaRPr lang="en-US"/>
          </a:p>
        </p:txBody>
      </p:sp>
    </p:spTree>
    <p:extLst>
      <p:ext uri="{BB962C8B-B14F-4D97-AF65-F5344CB8AC3E}">
        <p14:creationId xmlns:p14="http://schemas.microsoft.com/office/powerpoint/2010/main" val="324467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1: </a:t>
            </a:r>
            <a:r>
              <a:rPr lang="fi-FI" dirty="0" smtClean="0"/>
              <a:t>Follow-up items</a:t>
            </a:r>
            <a:endParaRPr lang="en-US" dirty="0"/>
          </a:p>
        </p:txBody>
      </p:sp>
      <p:sp>
        <p:nvSpPr>
          <p:cNvPr id="3" name="Content Placeholder 2"/>
          <p:cNvSpPr>
            <a:spLocks noGrp="1"/>
          </p:cNvSpPr>
          <p:nvPr>
            <p:ph idx="1"/>
          </p:nvPr>
        </p:nvSpPr>
        <p:spPr/>
        <p:txBody>
          <a:bodyPr/>
          <a:lstStyle/>
          <a:p>
            <a:r>
              <a:rPr lang="fi-FI" sz="2000" dirty="0" smtClean="0"/>
              <a:t>This topic contains items that have been discussed in the TG but that have not been resolved yet</a:t>
            </a:r>
          </a:p>
          <a:p>
            <a:pPr lvl="1"/>
            <a:r>
              <a:rPr lang="fi-FI" sz="1600" dirty="0" smtClean="0"/>
              <a:t>Frequency range notification</a:t>
            </a:r>
          </a:p>
          <a:p>
            <a:pPr lvl="1"/>
            <a:r>
              <a:rPr lang="fi-FI" sz="1600" dirty="0" smtClean="0"/>
              <a:t>Mobility support</a:t>
            </a:r>
          </a:p>
          <a:p>
            <a:pPr lvl="1"/>
            <a:r>
              <a:rPr lang="fi-FI" sz="1600" dirty="0" smtClean="0"/>
              <a:t>Radio environment information</a:t>
            </a:r>
            <a:endParaRPr lang="fi-FI" sz="1600" dirty="0" smtClean="0"/>
          </a:p>
        </p:txBody>
      </p:sp>
      <p:sp>
        <p:nvSpPr>
          <p:cNvPr id="4" name="Date Placeholder 3"/>
          <p:cNvSpPr>
            <a:spLocks noGrp="1"/>
          </p:cNvSpPr>
          <p:nvPr>
            <p:ph type="dt" sz="half" idx="10"/>
          </p:nvPr>
        </p:nvSpPr>
        <p:spPr/>
        <p:txBody>
          <a:bodyPr/>
          <a:lstStyle/>
          <a:p>
            <a:r>
              <a:rPr lang="en-US" smtClean="0"/>
              <a:t>January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4</a:t>
            </a:fld>
            <a:endParaRPr lang="en-US"/>
          </a:p>
        </p:txBody>
      </p:sp>
    </p:spTree>
    <p:extLst>
      <p:ext uri="{BB962C8B-B14F-4D97-AF65-F5344CB8AC3E}">
        <p14:creationId xmlns:p14="http://schemas.microsoft.com/office/powerpoint/2010/main" val="743706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a:t>
            </a:r>
            <a:r>
              <a:rPr lang="fi-FI" dirty="0" smtClean="0"/>
              <a:t>2: </a:t>
            </a:r>
            <a:r>
              <a:rPr lang="fi-FI" dirty="0" smtClean="0"/>
              <a:t>New features</a:t>
            </a:r>
            <a:endParaRPr lang="en-US" dirty="0"/>
          </a:p>
        </p:txBody>
      </p:sp>
      <p:sp>
        <p:nvSpPr>
          <p:cNvPr id="3" name="Content Placeholder 2"/>
          <p:cNvSpPr>
            <a:spLocks noGrp="1"/>
          </p:cNvSpPr>
          <p:nvPr>
            <p:ph idx="1"/>
          </p:nvPr>
        </p:nvSpPr>
        <p:spPr/>
        <p:txBody>
          <a:bodyPr/>
          <a:lstStyle/>
          <a:p>
            <a:r>
              <a:rPr lang="fi-FI" sz="2000" dirty="0" smtClean="0"/>
              <a:t>22 </a:t>
            </a:r>
            <a:r>
              <a:rPr lang="fi-FI" sz="2000" dirty="0"/>
              <a:t>technical/general comments (CID </a:t>
            </a:r>
            <a:r>
              <a:rPr lang="fi-FI" sz="2000" dirty="0" smtClean="0"/>
              <a:t>34-55) </a:t>
            </a:r>
            <a:r>
              <a:rPr lang="fi-FI" sz="2000" dirty="0"/>
              <a:t>have been grouped together and they have been titled as </a:t>
            </a:r>
            <a:r>
              <a:rPr lang="fi-FI" sz="2000" dirty="0" smtClean="0"/>
              <a:t>”New features” </a:t>
            </a:r>
            <a:r>
              <a:rPr lang="fi-FI" sz="2000" dirty="0"/>
              <a:t>comments</a:t>
            </a:r>
          </a:p>
          <a:p>
            <a:r>
              <a:rPr lang="fi-FI" sz="2000" dirty="0"/>
              <a:t>Following </a:t>
            </a:r>
            <a:r>
              <a:rPr lang="fi-FI" sz="2000" dirty="0" smtClean="0"/>
              <a:t>remaining questions/items </a:t>
            </a:r>
            <a:r>
              <a:rPr lang="fi-FI" sz="2000" dirty="0"/>
              <a:t>can be identified from the comments in the topic group</a:t>
            </a:r>
          </a:p>
          <a:p>
            <a:pPr lvl="1"/>
            <a:r>
              <a:rPr lang="fi-FI" sz="1800" dirty="0" smtClean="0"/>
              <a:t>Support of secondary users with different priorities</a:t>
            </a:r>
            <a:endParaRPr lang="en-US" sz="1800" dirty="0" smtClean="0"/>
          </a:p>
          <a:p>
            <a:pPr lvl="1"/>
            <a:r>
              <a:rPr lang="fi-FI" sz="1800" dirty="0" smtClean="0"/>
              <a:t>Management of a WSO by a non-802.19.1 </a:t>
            </a:r>
            <a:r>
              <a:rPr lang="fi-FI" sz="1800" dirty="0" smtClean="0"/>
              <a:t>entity</a:t>
            </a:r>
            <a:endParaRPr lang="fi-FI" sz="1800" dirty="0" smtClean="0"/>
          </a:p>
        </p:txBody>
      </p:sp>
      <p:sp>
        <p:nvSpPr>
          <p:cNvPr id="4" name="Date Placeholder 3"/>
          <p:cNvSpPr>
            <a:spLocks noGrp="1"/>
          </p:cNvSpPr>
          <p:nvPr>
            <p:ph type="dt" sz="half" idx="10"/>
          </p:nvPr>
        </p:nvSpPr>
        <p:spPr/>
        <p:txBody>
          <a:bodyPr/>
          <a:lstStyle/>
          <a:p>
            <a:r>
              <a:rPr lang="en-US" smtClean="0"/>
              <a:t>January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5</a:t>
            </a:fld>
            <a:endParaRPr lang="en-US"/>
          </a:p>
        </p:txBody>
      </p:sp>
    </p:spTree>
    <p:extLst>
      <p:ext uri="{BB962C8B-B14F-4D97-AF65-F5344CB8AC3E}">
        <p14:creationId xmlns:p14="http://schemas.microsoft.com/office/powerpoint/2010/main" val="3720983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Topic </a:t>
            </a:r>
            <a:r>
              <a:rPr lang="fi-FI" dirty="0" smtClean="0"/>
              <a:t>3: Interface setup and use</a:t>
            </a:r>
            <a:endParaRPr lang="en-US" dirty="0"/>
          </a:p>
        </p:txBody>
      </p:sp>
      <p:sp>
        <p:nvSpPr>
          <p:cNvPr id="3" name="Content Placeholder 2"/>
          <p:cNvSpPr>
            <a:spLocks noGrp="1"/>
          </p:cNvSpPr>
          <p:nvPr>
            <p:ph idx="1"/>
          </p:nvPr>
        </p:nvSpPr>
        <p:spPr/>
        <p:txBody>
          <a:bodyPr/>
          <a:lstStyle/>
          <a:p>
            <a:r>
              <a:rPr lang="fi-FI" dirty="0" smtClean="0"/>
              <a:t>The draft needs to specify how entities setup interfaces and how they become connected when needed</a:t>
            </a:r>
          </a:p>
          <a:p>
            <a:r>
              <a:rPr lang="fi-FI" dirty="0" smtClean="0"/>
              <a:t>The draft needs to specify also how the interfaces are used in interoperable manner</a:t>
            </a:r>
          </a:p>
        </p:txBody>
      </p:sp>
      <p:sp>
        <p:nvSpPr>
          <p:cNvPr id="4" name="Date Placeholder 3"/>
          <p:cNvSpPr>
            <a:spLocks noGrp="1"/>
          </p:cNvSpPr>
          <p:nvPr>
            <p:ph type="dt" sz="half" idx="10"/>
          </p:nvPr>
        </p:nvSpPr>
        <p:spPr/>
        <p:txBody>
          <a:bodyPr/>
          <a:lstStyle/>
          <a:p>
            <a:r>
              <a:rPr lang="en-US" smtClean="0"/>
              <a:t>January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6</a:t>
            </a:fld>
            <a:endParaRPr lang="en-US"/>
          </a:p>
        </p:txBody>
      </p:sp>
    </p:spTree>
    <p:extLst>
      <p:ext uri="{BB962C8B-B14F-4D97-AF65-F5344CB8AC3E}">
        <p14:creationId xmlns:p14="http://schemas.microsoft.com/office/powerpoint/2010/main" val="769066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Topic </a:t>
            </a:r>
            <a:r>
              <a:rPr lang="fi-FI" dirty="0" smtClean="0"/>
              <a:t>4: Profiles</a:t>
            </a:r>
            <a:endParaRPr lang="en-US" dirty="0"/>
          </a:p>
        </p:txBody>
      </p:sp>
      <p:sp>
        <p:nvSpPr>
          <p:cNvPr id="3" name="Content Placeholder 2"/>
          <p:cNvSpPr>
            <a:spLocks noGrp="1"/>
          </p:cNvSpPr>
          <p:nvPr>
            <p:ph idx="1"/>
          </p:nvPr>
        </p:nvSpPr>
        <p:spPr/>
        <p:txBody>
          <a:bodyPr/>
          <a:lstStyle/>
          <a:p>
            <a:r>
              <a:rPr lang="fi-FI" dirty="0" smtClean="0"/>
              <a:t>The TG has agreed to use profiles but the draft lacks details on them</a:t>
            </a:r>
            <a:endParaRPr lang="en-US" dirty="0"/>
          </a:p>
        </p:txBody>
      </p:sp>
      <p:sp>
        <p:nvSpPr>
          <p:cNvPr id="4" name="Date Placeholder 3"/>
          <p:cNvSpPr>
            <a:spLocks noGrp="1"/>
          </p:cNvSpPr>
          <p:nvPr>
            <p:ph type="dt" sz="half" idx="10"/>
          </p:nvPr>
        </p:nvSpPr>
        <p:spPr/>
        <p:txBody>
          <a:bodyPr/>
          <a:lstStyle/>
          <a:p>
            <a:r>
              <a:rPr lang="en-US" smtClean="0"/>
              <a:t>January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7</a:t>
            </a:fld>
            <a:endParaRPr lang="en-US"/>
          </a:p>
        </p:txBody>
      </p:sp>
    </p:spTree>
    <p:extLst>
      <p:ext uri="{BB962C8B-B14F-4D97-AF65-F5344CB8AC3E}">
        <p14:creationId xmlns:p14="http://schemas.microsoft.com/office/powerpoint/2010/main" val="2965382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5: CDIS and coexistence discovery</a:t>
            </a:r>
            <a:endParaRPr lang="en-US" dirty="0"/>
          </a:p>
        </p:txBody>
      </p:sp>
      <p:sp>
        <p:nvSpPr>
          <p:cNvPr id="3" name="Content Placeholder 2"/>
          <p:cNvSpPr>
            <a:spLocks noGrp="1"/>
          </p:cNvSpPr>
          <p:nvPr>
            <p:ph idx="1"/>
          </p:nvPr>
        </p:nvSpPr>
        <p:spPr/>
        <p:txBody>
          <a:bodyPr/>
          <a:lstStyle/>
          <a:p>
            <a:r>
              <a:rPr lang="fi-FI" dirty="0" smtClean="0"/>
              <a:t>In general there is still an open question on how does coexistence discovery work</a:t>
            </a:r>
          </a:p>
          <a:p>
            <a:pPr lvl="1"/>
            <a:r>
              <a:rPr lang="fi-FI" dirty="0" smtClean="0"/>
              <a:t>What the responsibilities of CM and CDIS are?</a:t>
            </a:r>
          </a:p>
          <a:p>
            <a:pPr lvl="1"/>
            <a:r>
              <a:rPr lang="fi-FI" dirty="0" smtClean="0"/>
              <a:t>What is communicated between a CM and a CDIS and what is expected between CMs?</a:t>
            </a:r>
            <a:endParaRPr lang="en-US" dirty="0"/>
          </a:p>
        </p:txBody>
      </p:sp>
      <p:sp>
        <p:nvSpPr>
          <p:cNvPr id="4" name="Date Placeholder 3"/>
          <p:cNvSpPr>
            <a:spLocks noGrp="1"/>
          </p:cNvSpPr>
          <p:nvPr>
            <p:ph type="dt" sz="half" idx="10"/>
          </p:nvPr>
        </p:nvSpPr>
        <p:spPr/>
        <p:txBody>
          <a:bodyPr/>
          <a:lstStyle/>
          <a:p>
            <a:r>
              <a:rPr lang="en-US" smtClean="0"/>
              <a:t>January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8</a:t>
            </a:fld>
            <a:endParaRPr lang="en-US"/>
          </a:p>
        </p:txBody>
      </p:sp>
    </p:spTree>
    <p:extLst>
      <p:ext uri="{BB962C8B-B14F-4D97-AF65-F5344CB8AC3E}">
        <p14:creationId xmlns:p14="http://schemas.microsoft.com/office/powerpoint/2010/main" val="493576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6: Protocol message and data type review</a:t>
            </a:r>
            <a:endParaRPr lang="en-US" dirty="0"/>
          </a:p>
        </p:txBody>
      </p:sp>
      <p:sp>
        <p:nvSpPr>
          <p:cNvPr id="3" name="Content Placeholder 2"/>
          <p:cNvSpPr>
            <a:spLocks noGrp="1"/>
          </p:cNvSpPr>
          <p:nvPr>
            <p:ph idx="1"/>
          </p:nvPr>
        </p:nvSpPr>
        <p:spPr/>
        <p:txBody>
          <a:bodyPr/>
          <a:lstStyle/>
          <a:p>
            <a:r>
              <a:rPr lang="fi-FI" dirty="0"/>
              <a:t>Currently there are a few comments which ask for updates to the data type definitions</a:t>
            </a:r>
          </a:p>
          <a:p>
            <a:r>
              <a:rPr lang="fi-FI" dirty="0" smtClean="0"/>
              <a:t>Once we have all the functionality in place and we know what each entity responsibilities are we should review the message content and data type definitions in details</a:t>
            </a:r>
          </a:p>
          <a:p>
            <a:r>
              <a:rPr lang="fi-FI" dirty="0" smtClean="0"/>
              <a:t>Thus the proposal is to have this done as the last item before proceeding in the draft approval process</a:t>
            </a:r>
            <a:endParaRPr lang="en-US" dirty="0"/>
          </a:p>
        </p:txBody>
      </p:sp>
      <p:sp>
        <p:nvSpPr>
          <p:cNvPr id="4" name="Date Placeholder 3"/>
          <p:cNvSpPr>
            <a:spLocks noGrp="1"/>
          </p:cNvSpPr>
          <p:nvPr>
            <p:ph type="dt" sz="half" idx="10"/>
          </p:nvPr>
        </p:nvSpPr>
        <p:spPr/>
        <p:txBody>
          <a:bodyPr/>
          <a:lstStyle/>
          <a:p>
            <a:r>
              <a:rPr lang="en-US" smtClean="0"/>
              <a:t>January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9</a:t>
            </a:fld>
            <a:endParaRPr lang="en-US"/>
          </a:p>
        </p:txBody>
      </p:sp>
    </p:spTree>
    <p:extLst>
      <p:ext uri="{BB962C8B-B14F-4D97-AF65-F5344CB8AC3E}">
        <p14:creationId xmlns:p14="http://schemas.microsoft.com/office/powerpoint/2010/main" val="4221728481"/>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749</TotalTime>
  <Words>807</Words>
  <Application>Microsoft Office PowerPoint</Application>
  <PresentationFormat>On-screen Show (4:3)</PresentationFormat>
  <Paragraphs>113</Paragraphs>
  <Slides>14</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802-19-Submission</vt:lpstr>
      <vt:lpstr>Document</vt:lpstr>
      <vt:lpstr>TG1 Draft Topics for January 2013 Meeting</vt:lpstr>
      <vt:lpstr>Abstract</vt:lpstr>
      <vt:lpstr>Topic list</vt:lpstr>
      <vt:lpstr>Topic 1: Follow-up items</vt:lpstr>
      <vt:lpstr>Topic 2: New features</vt:lpstr>
      <vt:lpstr>Topic 3: Interface setup and use</vt:lpstr>
      <vt:lpstr>Topic 4: Profiles</vt:lpstr>
      <vt:lpstr>Topic 5: CDIS and coexistence discovery</vt:lpstr>
      <vt:lpstr>Topic 6: Protocol message and data type review</vt:lpstr>
      <vt:lpstr>PowerPoint Presentation</vt:lpstr>
      <vt:lpstr>Background info on profiles</vt:lpstr>
      <vt:lpstr>Background info on profiles (cont’d)</vt:lpstr>
      <vt:lpstr>Background info on profiles (cont’d)</vt:lpstr>
      <vt:lpstr>Background info on profiles (cont’d)</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 Draft Topics</dc:title>
  <dc:creator>Mika Kasslin</dc:creator>
  <cp:lastModifiedBy>Mika Kasslin</cp:lastModifiedBy>
  <cp:revision>32</cp:revision>
  <cp:lastPrinted>1998-02-10T13:28:06Z</cp:lastPrinted>
  <dcterms:created xsi:type="dcterms:W3CDTF">2012-09-17T11:39:56Z</dcterms:created>
  <dcterms:modified xsi:type="dcterms:W3CDTF">2013-01-14T15:47:54Z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552fa3d8-7c59-42b9-8cab-929f518b2c7e</vt:lpwstr>
  </property>
  <property fmtid="{D5CDD505-2E9C-101B-9397-08002B2CF9AE}" pid="3" name="NokiaConfidentiality">
    <vt:lpwstr>Public</vt:lpwstr>
  </property>
</Properties>
</file>