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2" r:id="rId5"/>
    <p:sldId id="271"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802.19-13/0013r0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802.19-13/0013r0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802.19-13/0013r0</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802.19-13/0013r0</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a:t>
            </a:r>
            <a:r>
              <a:rPr lang="en-US" dirty="0" smtClean="0"/>
              <a:t>January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2013-01-14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649012149"/>
              </p:ext>
            </p:extLst>
          </p:nvPr>
        </p:nvGraphicFramePr>
        <p:xfrm>
          <a:off x="517525" y="2279650"/>
          <a:ext cx="8135938" cy="2716213"/>
        </p:xfrm>
        <a:graphic>
          <a:graphicData uri="http://schemas.openxmlformats.org/presentationml/2006/ole">
            <mc:AlternateContent xmlns:mc="http://schemas.openxmlformats.org/markup-compatibility/2006">
              <mc:Choice xmlns:v="urn:schemas-microsoft-com:vml" Requires="v">
                <p:oleObj spid="_x0000_s30766"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Where we come from?</a:t>
            </a:r>
            <a:endParaRPr lang="en-US" dirty="0"/>
          </a:p>
        </p:txBody>
      </p:sp>
      <p:sp>
        <p:nvSpPr>
          <p:cNvPr id="5123" name="Rectangle 3"/>
          <p:cNvSpPr>
            <a:spLocks noGrp="1" noChangeArrowheads="1"/>
          </p:cNvSpPr>
          <p:nvPr>
            <p:ph type="body" idx="1"/>
          </p:nvPr>
        </p:nvSpPr>
        <p:spPr>
          <a:xfrm>
            <a:off x="685800" y="1844824"/>
            <a:ext cx="7772400" cy="4114800"/>
          </a:xfrm>
          <a:noFill/>
          <a:ln/>
        </p:spPr>
        <p:txBody>
          <a:bodyPr/>
          <a:lstStyle/>
          <a:p>
            <a:r>
              <a:rPr lang="fi-FI" sz="2000" dirty="0" smtClean="0"/>
              <a:t>A WG LB on DF3.02 was hold from early October until early November</a:t>
            </a:r>
          </a:p>
          <a:p>
            <a:pPr lvl="1"/>
            <a:r>
              <a:rPr lang="fi-FI" sz="1800" dirty="0" smtClean="0"/>
              <a:t>The LB passed and resulted in 197 comments (168 technical, 9 general, 20 editorial)</a:t>
            </a:r>
            <a:endParaRPr lang="fi-FI" sz="1800" dirty="0" smtClean="0"/>
          </a:p>
          <a:p>
            <a:pPr lvl="1"/>
            <a:r>
              <a:rPr lang="fi-FI" sz="1800" dirty="0" smtClean="0"/>
              <a:t>During the November 2012 plenary the TG reviewed all the comments and resolved 58 technical comments</a:t>
            </a:r>
          </a:p>
          <a:p>
            <a:pPr lvl="1"/>
            <a:r>
              <a:rPr lang="fi-FI" sz="1800" dirty="0" smtClean="0"/>
              <a:t>Now the TG has 110 technical and 9 general comments to resolve</a:t>
            </a:r>
            <a:endParaRPr lang="fi-FI" sz="1800" dirty="0" smtClean="0"/>
          </a:p>
          <a:p>
            <a:r>
              <a:rPr lang="fi-FI" sz="2000" dirty="0" smtClean="0"/>
              <a:t>The </a:t>
            </a:r>
            <a:r>
              <a:rPr lang="fi-FI" sz="2000" dirty="0" smtClean="0"/>
              <a:t>TG hold </a:t>
            </a:r>
            <a:r>
              <a:rPr lang="fi-FI" sz="2000" dirty="0" smtClean="0"/>
              <a:t>four teleconferences after the November 2012 plenary to continue discussions on unresolved issues</a:t>
            </a:r>
            <a:endParaRPr lang="fi-FI" sz="2000" dirty="0" smtClean="0"/>
          </a:p>
          <a:p>
            <a:pPr lvl="1"/>
            <a:r>
              <a:rPr lang="fi-FI" sz="1800" dirty="0" smtClean="0"/>
              <a:t>Nov 28: Radio environment information</a:t>
            </a:r>
          </a:p>
          <a:p>
            <a:pPr lvl="1"/>
            <a:r>
              <a:rPr lang="fi-FI" sz="1800" dirty="0" smtClean="0"/>
              <a:t>Dec 12: Frequency range notation</a:t>
            </a:r>
          </a:p>
          <a:p>
            <a:pPr lvl="1"/>
            <a:r>
              <a:rPr lang="fi-FI" sz="1800" dirty="0" smtClean="0"/>
              <a:t>Dec 19: Frequency range notation</a:t>
            </a:r>
          </a:p>
          <a:p>
            <a:pPr lvl="1"/>
            <a:r>
              <a:rPr lang="fi-FI" sz="1800" dirty="0" smtClean="0"/>
              <a:t>Jan 9: Mobility information</a:t>
            </a:r>
            <a:endParaRPr lang="fi-FI"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sz="2000" dirty="0" smtClean="0"/>
              <a:t>This week is dedicated to comment resolutions</a:t>
            </a:r>
          </a:p>
          <a:p>
            <a:pPr lvl="1"/>
            <a:r>
              <a:rPr lang="fi-FI" sz="1800" dirty="0" smtClean="0"/>
              <a:t>Comments and resolutions </a:t>
            </a:r>
            <a:r>
              <a:rPr lang="fi-FI" sz="1800" dirty="0" smtClean="0"/>
              <a:t>are available in file 19-12/0204r0</a:t>
            </a:r>
          </a:p>
          <a:p>
            <a:pPr lvl="1"/>
            <a:r>
              <a:rPr lang="fi-FI" sz="1800" dirty="0" smtClean="0"/>
              <a:t>The TG needs to address and resolve each comment since the LB passed</a:t>
            </a:r>
          </a:p>
          <a:p>
            <a:r>
              <a:rPr lang="fi-FI" sz="2000" dirty="0" smtClean="0"/>
              <a:t>TG1 agenda can be found in </a:t>
            </a:r>
            <a:r>
              <a:rPr lang="fi-FI" sz="2000" dirty="0" smtClean="0"/>
              <a:t>19-13/0017</a:t>
            </a:r>
            <a:endParaRPr lang="fi-FI" sz="2000" dirty="0" smtClean="0"/>
          </a:p>
          <a:p>
            <a:r>
              <a:rPr lang="fi-FI" sz="2000" dirty="0" smtClean="0"/>
              <a:t>The proposal is to </a:t>
            </a:r>
            <a:r>
              <a:rPr lang="fi-FI" sz="2000" dirty="0" smtClean="0"/>
              <a:t>continue comment review </a:t>
            </a:r>
            <a:r>
              <a:rPr lang="fi-FI" sz="2000" dirty="0" smtClean="0"/>
              <a:t>and </a:t>
            </a:r>
            <a:r>
              <a:rPr lang="fi-FI" sz="2000" dirty="0" smtClean="0"/>
              <a:t>discussion </a:t>
            </a:r>
            <a:r>
              <a:rPr lang="fi-FI" sz="2000" dirty="0" smtClean="0"/>
              <a:t>per </a:t>
            </a:r>
            <a:r>
              <a:rPr lang="fi-FI" sz="2000" dirty="0" smtClean="0"/>
              <a:t>topic and based on contributions</a:t>
            </a:r>
            <a:endParaRPr lang="fi-FI" sz="2000" dirty="0" smtClean="0"/>
          </a:p>
          <a:p>
            <a:pPr lvl="1"/>
            <a:r>
              <a:rPr lang="fi-FI" sz="1800" dirty="0" smtClean="0"/>
              <a:t>The comment resolution file </a:t>
            </a:r>
            <a:r>
              <a:rPr lang="fi-FI" sz="1800" dirty="0" smtClean="0"/>
              <a:t>19-12/0204r4 </a:t>
            </a:r>
            <a:r>
              <a:rPr lang="fi-FI" sz="1800" dirty="0" smtClean="0"/>
              <a:t>contains </a:t>
            </a:r>
            <a:r>
              <a:rPr lang="fi-FI" sz="1800" dirty="0" smtClean="0"/>
              <a:t>grouping</a:t>
            </a:r>
            <a:endParaRPr lang="fi-FI" sz="1800" dirty="0" smtClean="0"/>
          </a:p>
          <a:p>
            <a:pPr lvl="1"/>
            <a:r>
              <a:rPr lang="fi-FI" sz="1800" dirty="0" smtClean="0"/>
              <a:t>Submission </a:t>
            </a:r>
            <a:r>
              <a:rPr lang="fi-FI" sz="1800" dirty="0" smtClean="0"/>
              <a:t>19-13/0014r0 </a:t>
            </a:r>
            <a:r>
              <a:rPr lang="fi-FI" sz="1800" dirty="0" smtClean="0"/>
              <a:t>contains some more material on selected topics</a:t>
            </a:r>
          </a:p>
          <a:p>
            <a:r>
              <a:rPr lang="fi-FI" sz="2000" dirty="0" smtClean="0"/>
              <a:t>Let’s try to close every single comment so that we can proceed ask the WG to start a recirculation LB with a new updated draft</a:t>
            </a:r>
            <a:endParaRPr lang="fi-FI" sz="2000" dirty="0" smtClean="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Additionally...</a:t>
            </a:r>
            <a:endParaRPr lang="en-US" dirty="0"/>
          </a:p>
        </p:txBody>
      </p:sp>
      <p:sp>
        <p:nvSpPr>
          <p:cNvPr id="3" name="Content Placeholder 2"/>
          <p:cNvSpPr>
            <a:spLocks noGrp="1"/>
          </p:cNvSpPr>
          <p:nvPr>
            <p:ph idx="1"/>
          </p:nvPr>
        </p:nvSpPr>
        <p:spPr/>
        <p:txBody>
          <a:bodyPr/>
          <a:lstStyle/>
          <a:p>
            <a:r>
              <a:rPr lang="fi-FI" dirty="0" smtClean="0"/>
              <a:t>We need to think over during the week when the TG has a draft which can be submitted to the IETF PAWS group </a:t>
            </a:r>
            <a:endParaRPr lang="fi-FI" dirty="0" smtClean="0"/>
          </a:p>
          <a:p>
            <a:r>
              <a:rPr lang="fi-FI" dirty="0" smtClean="0"/>
              <a:t>Updated draft development schedule needs to be reviewed</a:t>
            </a:r>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4</a:t>
            </a:fld>
            <a:endParaRPr lang="en-US"/>
          </a:p>
        </p:txBody>
      </p:sp>
    </p:spTree>
    <p:extLst>
      <p:ext uri="{BB962C8B-B14F-4D97-AF65-F5344CB8AC3E}">
        <p14:creationId xmlns:p14="http://schemas.microsoft.com/office/powerpoint/2010/main" val="1871333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After comment resolutions, possibly on Thursday this week</a:t>
            </a:r>
            <a:endParaRPr lang="en-US" dirty="0"/>
          </a:p>
        </p:txBody>
      </p:sp>
      <p:sp>
        <p:nvSpPr>
          <p:cNvPr id="3" name="Content Placeholder 2"/>
          <p:cNvSpPr>
            <a:spLocks noGrp="1"/>
          </p:cNvSpPr>
          <p:nvPr>
            <p:ph idx="1"/>
          </p:nvPr>
        </p:nvSpPr>
        <p:spPr/>
        <p:txBody>
          <a:bodyPr/>
          <a:lstStyle/>
          <a:p>
            <a:r>
              <a:rPr lang="fi-FI" dirty="0" smtClean="0"/>
              <a:t>Once the TG has resolved all the comments, the TG may ask the WG chair to start a recirculation WG letter ballot with an updated </a:t>
            </a:r>
            <a:r>
              <a:rPr lang="fi-FI" dirty="0" smtClean="0"/>
              <a:t>draft</a:t>
            </a:r>
            <a:endParaRPr lang="fi-FI" dirty="0" smtClean="0"/>
          </a:p>
        </p:txBody>
      </p:sp>
      <p:sp>
        <p:nvSpPr>
          <p:cNvPr id="4" name="Date Placeholder 3"/>
          <p:cNvSpPr>
            <a:spLocks noGrp="1"/>
          </p:cNvSpPr>
          <p:nvPr>
            <p:ph type="dt" sz="half" idx="10"/>
          </p:nvPr>
        </p:nvSpPr>
        <p:spPr/>
        <p:txBody>
          <a:bodyPr/>
          <a:lstStyle/>
          <a:p>
            <a:r>
              <a:rPr lang="en-US" smtClean="0"/>
              <a:t>January 2013</a:t>
            </a:r>
            <a:endParaRPr lang="en-US" dirty="0"/>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5</a:t>
            </a:fld>
            <a:endParaRPr lang="en-US"/>
          </a:p>
        </p:txBody>
      </p:sp>
    </p:spTree>
    <p:extLst>
      <p:ext uri="{BB962C8B-B14F-4D97-AF65-F5344CB8AC3E}">
        <p14:creationId xmlns:p14="http://schemas.microsoft.com/office/powerpoint/2010/main" val="3258483510"/>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1175</TotalTime>
  <Words>406</Words>
  <Application>Microsoft Office PowerPoint</Application>
  <PresentationFormat>On-screen Show (4:3)</PresentationFormat>
  <Paragraphs>51</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Document</vt:lpstr>
      <vt:lpstr>TG1 Opening Report for January 2013</vt:lpstr>
      <vt:lpstr>Where we come from?</vt:lpstr>
      <vt:lpstr>This week</vt:lpstr>
      <vt:lpstr>Additionally...</vt:lpstr>
      <vt:lpstr>After comment resolutions, possibly on Thursday this week</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January 2013</dc:title>
  <dc:creator>Mika Kasslin</dc:creator>
  <cp:lastModifiedBy>Mika Kasslin</cp:lastModifiedBy>
  <cp:revision>37</cp:revision>
  <cp:lastPrinted>1998-02-10T13:28:06Z</cp:lastPrinted>
  <dcterms:created xsi:type="dcterms:W3CDTF">2012-09-17T11:39:56Z</dcterms:created>
  <dcterms:modified xsi:type="dcterms:W3CDTF">2013-01-14T13:50:49Z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