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57" r:id="rId3"/>
    <p:sldId id="271" r:id="rId4"/>
    <p:sldId id="289" r:id="rId5"/>
    <p:sldId id="290" r:id="rId6"/>
    <p:sldId id="283" r:id="rId7"/>
    <p:sldId id="291" r:id="rId8"/>
    <p:sldId id="284" r:id="rId9"/>
    <p:sldId id="292" r:id="rId10"/>
    <p:sldId id="285" r:id="rId11"/>
    <p:sldId id="293" r:id="rId12"/>
    <p:sldId id="286" r:id="rId13"/>
    <p:sldId id="294" r:id="rId14"/>
    <p:sldId id="295" r:id="rId15"/>
    <p:sldId id="297" r:id="rId16"/>
    <p:sldId id="296" r:id="rId17"/>
    <p:sldId id="298" r:id="rId18"/>
    <p:sldId id="299" r:id="rId19"/>
    <p:sldId id="282" r:id="rId20"/>
  </p:sldIdLst>
  <p:sldSz cx="9144000" cy="6858000" type="screen4x3"/>
  <p:notesSz cx="6794500" cy="9931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99" d="100"/>
          <a:sy n="99" d="100"/>
        </p:scale>
        <p:origin x="-3552" y="-108"/>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07451" y="202470"/>
            <a:ext cx="220573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802.19-12/0200r0</a:t>
            </a:r>
            <a:endParaRPr lang="en-US"/>
          </a:p>
        </p:txBody>
      </p:sp>
      <p:sp>
        <p:nvSpPr>
          <p:cNvPr id="3075" name="Rectangle 3"/>
          <p:cNvSpPr>
            <a:spLocks noGrp="1" noChangeArrowheads="1"/>
          </p:cNvSpPr>
          <p:nvPr>
            <p:ph type="dt" sz="quarter" idx="1"/>
          </p:nvPr>
        </p:nvSpPr>
        <p:spPr bwMode="auto">
          <a:xfrm>
            <a:off x="681317" y="202470"/>
            <a:ext cx="119898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4911764" y="9612019"/>
            <a:ext cx="12791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Jari Junell, Nokia</a:t>
            </a:r>
            <a:endParaRPr lang="en-US"/>
          </a:p>
        </p:txBody>
      </p:sp>
      <p:sp>
        <p:nvSpPr>
          <p:cNvPr id="3077" name="Rectangle 5"/>
          <p:cNvSpPr>
            <a:spLocks noGrp="1" noChangeArrowheads="1"/>
          </p:cNvSpPr>
          <p:nvPr>
            <p:ph type="sldNum" sz="quarter" idx="3"/>
          </p:nvPr>
        </p:nvSpPr>
        <p:spPr bwMode="auto">
          <a:xfrm>
            <a:off x="3062924" y="9612019"/>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79762" y="414516"/>
            <a:ext cx="54349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79761" y="9612019"/>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79762" y="9600127"/>
            <a:ext cx="558586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700359"/>
            <a:ext cx="67945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49451" y="117528"/>
            <a:ext cx="220573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802.19-12/0200r0</a:t>
            </a:r>
            <a:endParaRPr lang="en-US"/>
          </a:p>
        </p:txBody>
      </p:sp>
      <p:sp>
        <p:nvSpPr>
          <p:cNvPr id="2051" name="Rectangle 3"/>
          <p:cNvSpPr>
            <a:spLocks noGrp="1" noChangeArrowheads="1"/>
          </p:cNvSpPr>
          <p:nvPr>
            <p:ph type="dt" idx="1"/>
          </p:nvPr>
        </p:nvSpPr>
        <p:spPr bwMode="auto">
          <a:xfrm>
            <a:off x="640873" y="117528"/>
            <a:ext cx="119898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923925" y="750888"/>
            <a:ext cx="4946650"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311" y="4717670"/>
            <a:ext cx="4983878" cy="4469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4414322" y="9615417"/>
            <a:ext cx="174086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Jari Junell, Nokia</a:t>
            </a:r>
            <a:endParaRPr lang="en-US"/>
          </a:p>
        </p:txBody>
      </p:sp>
      <p:sp>
        <p:nvSpPr>
          <p:cNvPr id="2055" name="Rectangle 7"/>
          <p:cNvSpPr>
            <a:spLocks noGrp="1" noChangeArrowheads="1"/>
          </p:cNvSpPr>
          <p:nvPr>
            <p:ph type="sldNum" sz="quarter" idx="5"/>
          </p:nvPr>
        </p:nvSpPr>
        <p:spPr bwMode="auto">
          <a:xfrm>
            <a:off x="3142364" y="9615417"/>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09316" y="9615417"/>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09316" y="9613718"/>
            <a:ext cx="53758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651" y="317683"/>
            <a:ext cx="55251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700359"/>
            <a:ext cx="67945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802.19-12/0200r0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Jari Junell, Nokia</a:t>
            </a:r>
            <a:endParaRPr lang="en-US"/>
          </a:p>
        </p:txBody>
      </p:sp>
      <p:sp>
        <p:nvSpPr>
          <p:cNvPr id="7" name="Rectangle 7"/>
          <p:cNvSpPr>
            <a:spLocks noGrp="1" noChangeArrowheads="1"/>
          </p:cNvSpPr>
          <p:nvPr>
            <p:ph type="sldNum" sz="quarter" idx="5"/>
          </p:nvPr>
        </p:nvSpPr>
        <p:spPr>
          <a:xfrm>
            <a:off x="3244957" y="9615417"/>
            <a:ext cx="415177" cy="184666"/>
          </a:xfrm>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923925" y="750888"/>
            <a:ext cx="4946650" cy="3711575"/>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802.19-12/0200r0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Jari Junell, Nokia</a:t>
            </a:r>
            <a:endParaRPr lang="en-US"/>
          </a:p>
        </p:txBody>
      </p:sp>
      <p:sp>
        <p:nvSpPr>
          <p:cNvPr id="7" name="Rectangle 7"/>
          <p:cNvSpPr>
            <a:spLocks noGrp="1" noChangeArrowheads="1"/>
          </p:cNvSpPr>
          <p:nvPr>
            <p:ph type="sldNum" sz="quarter" idx="5"/>
          </p:nvPr>
        </p:nvSpPr>
        <p:spPr>
          <a:xfrm>
            <a:off x="3244957" y="9615417"/>
            <a:ext cx="415177" cy="184666"/>
          </a:xfrm>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923925" y="750888"/>
            <a:ext cx="4946650" cy="3711575"/>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0888"/>
            <a:ext cx="4946650" cy="37115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802.19-12/0200r0</a:t>
            </a:r>
            <a:endParaRPr lang="en-US"/>
          </a:p>
        </p:txBody>
      </p:sp>
      <p:sp>
        <p:nvSpPr>
          <p:cNvPr id="5" name="Date Placeholder 4"/>
          <p:cNvSpPr>
            <a:spLocks noGrp="1"/>
          </p:cNvSpPr>
          <p:nvPr>
            <p:ph type="dt" idx="11"/>
          </p:nvPr>
        </p:nvSpPr>
        <p:spPr/>
        <p:txBody>
          <a:bodyPr/>
          <a:lstStyle/>
          <a:p>
            <a:r>
              <a:rPr lang="en-US" smtClean="0"/>
              <a:t>November 2012</a:t>
            </a:r>
            <a:endParaRPr lang="en-US"/>
          </a:p>
        </p:txBody>
      </p:sp>
      <p:sp>
        <p:nvSpPr>
          <p:cNvPr id="6" name="Footer Placeholder 5"/>
          <p:cNvSpPr>
            <a:spLocks noGrp="1"/>
          </p:cNvSpPr>
          <p:nvPr>
            <p:ph type="ftr" sz="quarter" idx="12"/>
          </p:nvPr>
        </p:nvSpPr>
        <p:spPr/>
        <p:txBody>
          <a:bodyPr/>
          <a:lstStyle/>
          <a:p>
            <a:pPr lvl="4"/>
            <a:r>
              <a:rPr lang="en-US" smtClean="0"/>
              <a:t>Jari Junell, Nokia</a:t>
            </a:r>
            <a:endParaRPr lang="en-US"/>
          </a:p>
        </p:txBody>
      </p:sp>
      <p:sp>
        <p:nvSpPr>
          <p:cNvPr id="7" name="Slide Number Placeholder 6"/>
          <p:cNvSpPr>
            <a:spLocks noGrp="1"/>
          </p:cNvSpPr>
          <p:nvPr>
            <p:ph type="sldNum" sz="quarter" idx="13"/>
          </p:nvPr>
        </p:nvSpPr>
        <p:spPr>
          <a:xfrm>
            <a:off x="3244957" y="9615417"/>
            <a:ext cx="415177" cy="184666"/>
          </a:xfrm>
        </p:spPr>
        <p:txBody>
          <a:bodyPr/>
          <a:lstStyle/>
          <a:p>
            <a:r>
              <a:rPr lang="en-US" smtClean="0"/>
              <a:t>Page </a:t>
            </a:r>
            <a:fld id="{03C6B6B8-C196-4EE3-93C5-E49D05FFA343}" type="slidenum">
              <a:rPr lang="en-US" smtClean="0"/>
              <a:pPr/>
              <a:t>3</a:t>
            </a:fld>
            <a:endParaRPr lang="en-US"/>
          </a:p>
        </p:txBody>
      </p:sp>
    </p:spTree>
    <p:extLst>
      <p:ext uri="{BB962C8B-B14F-4D97-AF65-F5344CB8AC3E}">
        <p14:creationId xmlns:p14="http://schemas.microsoft.com/office/powerpoint/2010/main" val="2080691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0888"/>
            <a:ext cx="4946650" cy="37115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802.19-12/0200r0</a:t>
            </a:r>
            <a:endParaRPr lang="en-US"/>
          </a:p>
        </p:txBody>
      </p:sp>
      <p:sp>
        <p:nvSpPr>
          <p:cNvPr id="5" name="Date Placeholder 4"/>
          <p:cNvSpPr>
            <a:spLocks noGrp="1"/>
          </p:cNvSpPr>
          <p:nvPr>
            <p:ph type="dt" idx="11"/>
          </p:nvPr>
        </p:nvSpPr>
        <p:spPr/>
        <p:txBody>
          <a:bodyPr/>
          <a:lstStyle/>
          <a:p>
            <a:r>
              <a:rPr lang="en-US" smtClean="0"/>
              <a:t>November 2012</a:t>
            </a:r>
            <a:endParaRPr lang="en-US"/>
          </a:p>
        </p:txBody>
      </p:sp>
      <p:sp>
        <p:nvSpPr>
          <p:cNvPr id="6" name="Footer Placeholder 5"/>
          <p:cNvSpPr>
            <a:spLocks noGrp="1"/>
          </p:cNvSpPr>
          <p:nvPr>
            <p:ph type="ftr" sz="quarter" idx="12"/>
          </p:nvPr>
        </p:nvSpPr>
        <p:spPr/>
        <p:txBody>
          <a:bodyPr/>
          <a:lstStyle/>
          <a:p>
            <a:pPr lvl="4"/>
            <a:r>
              <a:rPr lang="en-US" smtClean="0"/>
              <a:t>Jari Junell, Nokia</a:t>
            </a:r>
            <a:endParaRPr lang="en-US"/>
          </a:p>
        </p:txBody>
      </p:sp>
      <p:sp>
        <p:nvSpPr>
          <p:cNvPr id="7" name="Slide Number Placeholder 6"/>
          <p:cNvSpPr>
            <a:spLocks noGrp="1"/>
          </p:cNvSpPr>
          <p:nvPr>
            <p:ph type="sldNum" sz="quarter" idx="13"/>
          </p:nvPr>
        </p:nvSpPr>
        <p:spPr>
          <a:xfrm>
            <a:off x="3168013" y="9615417"/>
            <a:ext cx="492121" cy="184666"/>
          </a:xfrm>
        </p:spPr>
        <p:txBody>
          <a:bodyPr/>
          <a:lstStyle/>
          <a:p>
            <a:r>
              <a:rPr lang="en-US" smtClean="0"/>
              <a:t>Page </a:t>
            </a:r>
            <a:fld id="{03C6B6B8-C196-4EE3-93C5-E49D05FFA343}" type="slidenum">
              <a:rPr lang="en-US" smtClean="0"/>
              <a:pPr/>
              <a:t>6</a:t>
            </a:fld>
            <a:endParaRPr lang="en-US"/>
          </a:p>
        </p:txBody>
      </p:sp>
    </p:spTree>
    <p:extLst>
      <p:ext uri="{BB962C8B-B14F-4D97-AF65-F5344CB8AC3E}">
        <p14:creationId xmlns:p14="http://schemas.microsoft.com/office/powerpoint/2010/main" val="575928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0888"/>
            <a:ext cx="4946650" cy="37115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802.19-12/0200r0</a:t>
            </a:r>
            <a:endParaRPr lang="en-US"/>
          </a:p>
        </p:txBody>
      </p:sp>
      <p:sp>
        <p:nvSpPr>
          <p:cNvPr id="5" name="Date Placeholder 4"/>
          <p:cNvSpPr>
            <a:spLocks noGrp="1"/>
          </p:cNvSpPr>
          <p:nvPr>
            <p:ph type="dt" idx="11"/>
          </p:nvPr>
        </p:nvSpPr>
        <p:spPr/>
        <p:txBody>
          <a:bodyPr/>
          <a:lstStyle/>
          <a:p>
            <a:r>
              <a:rPr lang="en-US" smtClean="0"/>
              <a:t>November 2012</a:t>
            </a:r>
            <a:endParaRPr lang="en-US"/>
          </a:p>
        </p:txBody>
      </p:sp>
      <p:sp>
        <p:nvSpPr>
          <p:cNvPr id="6" name="Footer Placeholder 5"/>
          <p:cNvSpPr>
            <a:spLocks noGrp="1"/>
          </p:cNvSpPr>
          <p:nvPr>
            <p:ph type="ftr" sz="quarter" idx="12"/>
          </p:nvPr>
        </p:nvSpPr>
        <p:spPr/>
        <p:txBody>
          <a:bodyPr/>
          <a:lstStyle/>
          <a:p>
            <a:pPr lvl="4"/>
            <a:r>
              <a:rPr lang="en-US" smtClean="0"/>
              <a:t>Jari Junell, Nokia</a:t>
            </a:r>
            <a:endParaRPr lang="en-US"/>
          </a:p>
        </p:txBody>
      </p:sp>
      <p:sp>
        <p:nvSpPr>
          <p:cNvPr id="7" name="Slide Number Placeholder 6"/>
          <p:cNvSpPr>
            <a:spLocks noGrp="1"/>
          </p:cNvSpPr>
          <p:nvPr>
            <p:ph type="sldNum" sz="quarter" idx="13"/>
          </p:nvPr>
        </p:nvSpPr>
        <p:spPr>
          <a:xfrm>
            <a:off x="3173719" y="9615417"/>
            <a:ext cx="486415" cy="184666"/>
          </a:xfrm>
        </p:spPr>
        <p:txBody>
          <a:bodyPr/>
          <a:lstStyle/>
          <a:p>
            <a:r>
              <a:rPr lang="en-US" smtClean="0"/>
              <a:t>Page </a:t>
            </a:r>
            <a:fld id="{03C6B6B8-C196-4EE3-93C5-E49D05FFA343}" type="slidenum">
              <a:rPr lang="en-US" smtClean="0"/>
              <a:pPr/>
              <a:t>8</a:t>
            </a:fld>
            <a:endParaRPr lang="en-US"/>
          </a:p>
        </p:txBody>
      </p:sp>
    </p:spTree>
    <p:extLst>
      <p:ext uri="{BB962C8B-B14F-4D97-AF65-F5344CB8AC3E}">
        <p14:creationId xmlns:p14="http://schemas.microsoft.com/office/powerpoint/2010/main" val="3845704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0888"/>
            <a:ext cx="4946650" cy="37115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802.19-12/0200r0</a:t>
            </a:r>
            <a:endParaRPr lang="en-US"/>
          </a:p>
        </p:txBody>
      </p:sp>
      <p:sp>
        <p:nvSpPr>
          <p:cNvPr id="5" name="Date Placeholder 4"/>
          <p:cNvSpPr>
            <a:spLocks noGrp="1"/>
          </p:cNvSpPr>
          <p:nvPr>
            <p:ph type="dt" idx="11"/>
          </p:nvPr>
        </p:nvSpPr>
        <p:spPr/>
        <p:txBody>
          <a:bodyPr/>
          <a:lstStyle/>
          <a:p>
            <a:r>
              <a:rPr lang="en-US" smtClean="0"/>
              <a:t>November 2012</a:t>
            </a:r>
            <a:endParaRPr lang="en-US"/>
          </a:p>
        </p:txBody>
      </p:sp>
      <p:sp>
        <p:nvSpPr>
          <p:cNvPr id="6" name="Footer Placeholder 5"/>
          <p:cNvSpPr>
            <a:spLocks noGrp="1"/>
          </p:cNvSpPr>
          <p:nvPr>
            <p:ph type="ftr" sz="quarter" idx="12"/>
          </p:nvPr>
        </p:nvSpPr>
        <p:spPr/>
        <p:txBody>
          <a:bodyPr/>
          <a:lstStyle/>
          <a:p>
            <a:pPr lvl="4"/>
            <a:r>
              <a:rPr lang="en-US" smtClean="0"/>
              <a:t>Jari Junell, Nokia</a:t>
            </a:r>
            <a:endParaRPr lang="en-US"/>
          </a:p>
        </p:txBody>
      </p:sp>
      <p:sp>
        <p:nvSpPr>
          <p:cNvPr id="7" name="Slide Number Placeholder 6"/>
          <p:cNvSpPr>
            <a:spLocks noGrp="1"/>
          </p:cNvSpPr>
          <p:nvPr>
            <p:ph type="sldNum" sz="quarter" idx="13"/>
          </p:nvPr>
        </p:nvSpPr>
        <p:spPr>
          <a:xfrm>
            <a:off x="3168013" y="9615417"/>
            <a:ext cx="492121" cy="184666"/>
          </a:xfrm>
        </p:spPr>
        <p:txBody>
          <a:bodyPr/>
          <a:lstStyle/>
          <a:p>
            <a:r>
              <a:rPr lang="en-US" smtClean="0"/>
              <a:t>Page </a:t>
            </a:r>
            <a:fld id="{03C6B6B8-C196-4EE3-93C5-E49D05FFA343}" type="slidenum">
              <a:rPr lang="en-US" smtClean="0"/>
              <a:pPr/>
              <a:t>10</a:t>
            </a:fld>
            <a:endParaRPr lang="en-US"/>
          </a:p>
        </p:txBody>
      </p:sp>
    </p:spTree>
    <p:extLst>
      <p:ext uri="{BB962C8B-B14F-4D97-AF65-F5344CB8AC3E}">
        <p14:creationId xmlns:p14="http://schemas.microsoft.com/office/powerpoint/2010/main" val="31236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0888"/>
            <a:ext cx="4946650" cy="37115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802.19-12/0200r0</a:t>
            </a:r>
            <a:endParaRPr lang="en-US"/>
          </a:p>
        </p:txBody>
      </p:sp>
      <p:sp>
        <p:nvSpPr>
          <p:cNvPr id="5" name="Date Placeholder 4"/>
          <p:cNvSpPr>
            <a:spLocks noGrp="1"/>
          </p:cNvSpPr>
          <p:nvPr>
            <p:ph type="dt" idx="11"/>
          </p:nvPr>
        </p:nvSpPr>
        <p:spPr/>
        <p:txBody>
          <a:bodyPr/>
          <a:lstStyle/>
          <a:p>
            <a:r>
              <a:rPr lang="en-US" smtClean="0"/>
              <a:t>November 2012</a:t>
            </a:r>
            <a:endParaRPr lang="en-US"/>
          </a:p>
        </p:txBody>
      </p:sp>
      <p:sp>
        <p:nvSpPr>
          <p:cNvPr id="6" name="Footer Placeholder 5"/>
          <p:cNvSpPr>
            <a:spLocks noGrp="1"/>
          </p:cNvSpPr>
          <p:nvPr>
            <p:ph type="ftr" sz="quarter" idx="12"/>
          </p:nvPr>
        </p:nvSpPr>
        <p:spPr/>
        <p:txBody>
          <a:bodyPr/>
          <a:lstStyle/>
          <a:p>
            <a:pPr lvl="4"/>
            <a:r>
              <a:rPr lang="en-US" smtClean="0"/>
              <a:t>Jari Junell, Nokia</a:t>
            </a:r>
            <a:endParaRPr lang="en-US"/>
          </a:p>
        </p:txBody>
      </p:sp>
      <p:sp>
        <p:nvSpPr>
          <p:cNvPr id="7" name="Slide Number Placeholder 6"/>
          <p:cNvSpPr>
            <a:spLocks noGrp="1"/>
          </p:cNvSpPr>
          <p:nvPr>
            <p:ph type="sldNum" sz="quarter" idx="13"/>
          </p:nvPr>
        </p:nvSpPr>
        <p:spPr>
          <a:xfrm>
            <a:off x="3168013" y="9615417"/>
            <a:ext cx="492121" cy="184666"/>
          </a:xfrm>
        </p:spPr>
        <p:txBody>
          <a:bodyPr/>
          <a:lstStyle/>
          <a:p>
            <a:r>
              <a:rPr lang="en-US" smtClean="0"/>
              <a:t>Page </a:t>
            </a:r>
            <a:fld id="{03C6B6B8-C196-4EE3-93C5-E49D05FFA343}" type="slidenum">
              <a:rPr lang="en-US" smtClean="0"/>
              <a:pPr/>
              <a:t>12</a:t>
            </a:fld>
            <a:endParaRPr lang="en-US"/>
          </a:p>
        </p:txBody>
      </p:sp>
    </p:spTree>
    <p:extLst>
      <p:ext uri="{BB962C8B-B14F-4D97-AF65-F5344CB8AC3E}">
        <p14:creationId xmlns:p14="http://schemas.microsoft.com/office/powerpoint/2010/main" val="3390613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3925" y="750888"/>
            <a:ext cx="4946650" cy="37115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802.19-12/0200r0</a:t>
            </a:r>
            <a:endParaRPr lang="en-US"/>
          </a:p>
        </p:txBody>
      </p:sp>
      <p:sp>
        <p:nvSpPr>
          <p:cNvPr id="5" name="Date Placeholder 4"/>
          <p:cNvSpPr>
            <a:spLocks noGrp="1"/>
          </p:cNvSpPr>
          <p:nvPr>
            <p:ph type="dt" idx="11"/>
          </p:nvPr>
        </p:nvSpPr>
        <p:spPr/>
        <p:txBody>
          <a:bodyPr/>
          <a:lstStyle/>
          <a:p>
            <a:r>
              <a:rPr lang="en-US" smtClean="0"/>
              <a:t>November 2012</a:t>
            </a:r>
            <a:endParaRPr lang="en-US"/>
          </a:p>
        </p:txBody>
      </p:sp>
      <p:sp>
        <p:nvSpPr>
          <p:cNvPr id="6" name="Footer Placeholder 5"/>
          <p:cNvSpPr>
            <a:spLocks noGrp="1"/>
          </p:cNvSpPr>
          <p:nvPr>
            <p:ph type="ftr" sz="quarter" idx="12"/>
          </p:nvPr>
        </p:nvSpPr>
        <p:spPr/>
        <p:txBody>
          <a:bodyPr/>
          <a:lstStyle/>
          <a:p>
            <a:pPr lvl="4"/>
            <a:r>
              <a:rPr lang="en-US" smtClean="0"/>
              <a:t>Jari Junell, Nokia</a:t>
            </a:r>
            <a:endParaRPr lang="en-US"/>
          </a:p>
        </p:txBody>
      </p:sp>
      <p:sp>
        <p:nvSpPr>
          <p:cNvPr id="7" name="Slide Number Placeholder 6"/>
          <p:cNvSpPr>
            <a:spLocks noGrp="1"/>
          </p:cNvSpPr>
          <p:nvPr>
            <p:ph type="sldNum" sz="quarter" idx="13"/>
          </p:nvPr>
        </p:nvSpPr>
        <p:spPr>
          <a:xfrm>
            <a:off x="3168013" y="9615417"/>
            <a:ext cx="492121" cy="184666"/>
          </a:xfrm>
        </p:spPr>
        <p:txBody>
          <a:bodyPr/>
          <a:lstStyle/>
          <a:p>
            <a:r>
              <a:rPr lang="en-US" smtClean="0"/>
              <a:t>Page </a:t>
            </a:r>
            <a:fld id="{03C6B6B8-C196-4EE3-93C5-E49D05FFA343}" type="slidenum">
              <a:rPr lang="en-US" smtClean="0"/>
              <a:pPr/>
              <a:t>15</a:t>
            </a:fld>
            <a:endParaRPr lang="en-US"/>
          </a:p>
        </p:txBody>
      </p:sp>
    </p:spTree>
    <p:extLst>
      <p:ext uri="{BB962C8B-B14F-4D97-AF65-F5344CB8AC3E}">
        <p14:creationId xmlns:p14="http://schemas.microsoft.com/office/powerpoint/2010/main" val="3390613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Jari Junell,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Jari Junell,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Jari Junell,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Jari Junell,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Jari Junell,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Jari Junell,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Jari Junell,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802.19-12/0200r0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41128" cy="276999"/>
          </a:xfrm>
        </p:spPr>
        <p:txBody>
          <a:bodyPr/>
          <a:lstStyle/>
          <a:p>
            <a:r>
              <a:rPr lang="en-US" smtClean="0"/>
              <a:t>November 2012</a:t>
            </a:r>
            <a:endParaRPr lang="en-US" dirty="0"/>
          </a:p>
        </p:txBody>
      </p:sp>
      <p:sp>
        <p:nvSpPr>
          <p:cNvPr id="8" name="Footer Placeholder 4"/>
          <p:cNvSpPr>
            <a:spLocks noGrp="1"/>
          </p:cNvSpPr>
          <p:nvPr>
            <p:ph type="ftr" sz="quarter" idx="11"/>
          </p:nvPr>
        </p:nvSpPr>
        <p:spPr/>
        <p:txBody>
          <a:bodyPr/>
          <a:lstStyle/>
          <a:p>
            <a:r>
              <a:rPr lang="en-US" smtClean="0"/>
              <a:t>Jari Junell,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Coexistence Discovery</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2012-11-13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4025551256"/>
              </p:ext>
            </p:extLst>
          </p:nvPr>
        </p:nvGraphicFramePr>
        <p:xfrm>
          <a:off x="517525" y="2279650"/>
          <a:ext cx="8029575" cy="2676525"/>
        </p:xfrm>
        <a:graphic>
          <a:graphicData uri="http://schemas.openxmlformats.org/presentationml/2006/ole">
            <mc:AlternateContent xmlns:mc="http://schemas.openxmlformats.org/markup-compatibility/2006">
              <mc:Choice xmlns:v="urn:schemas-microsoft-com:vml" Requires="v">
                <p:oleObj spid="_x0000_s30837" name="Document" r:id="rId4" imgW="8250056" imgH="2760768" progId="Word.Document.8">
                  <p:embed/>
                </p:oleObj>
              </mc:Choice>
              <mc:Fallback>
                <p:oleObj name="Document" r:id="rId4" imgW="8250056" imgH="2760768" progId="Word.Document.8">
                  <p:embed/>
                  <p:pic>
                    <p:nvPicPr>
                      <p:cNvPr id="0" name="Object 11"/>
                      <p:cNvPicPr>
                        <a:picLocks noChangeAspect="1" noChangeArrowheads="1"/>
                      </p:cNvPicPr>
                      <p:nvPr/>
                    </p:nvPicPr>
                    <p:blipFill>
                      <a:blip r:embed="rId5"/>
                      <a:srcRect/>
                      <a:stretch>
                        <a:fillRect/>
                      </a:stretch>
                    </p:blipFill>
                    <p:spPr bwMode="auto">
                      <a:xfrm>
                        <a:off x="517525" y="2279650"/>
                        <a:ext cx="8029575" cy="2676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Step 3: CDIS analysis WSO </a:t>
            </a:r>
            <a:r>
              <a:rPr lang="fi-FI" dirty="0" smtClean="0"/>
              <a:t>areas (cont.)</a:t>
            </a:r>
            <a:endParaRPr lang="en-US" dirty="0"/>
          </a:p>
        </p:txBody>
      </p:sp>
      <p:sp>
        <p:nvSpPr>
          <p:cNvPr id="3" name="Content Placeholder 2"/>
          <p:cNvSpPr>
            <a:spLocks noGrp="1"/>
          </p:cNvSpPr>
          <p:nvPr>
            <p:ph idx="1"/>
          </p:nvPr>
        </p:nvSpPr>
        <p:spPr/>
        <p:txBody>
          <a:bodyPr/>
          <a:lstStyle/>
          <a:p>
            <a:r>
              <a:rPr lang="fi-FI" dirty="0" smtClean="0"/>
              <a:t>The CDIS finds out which WSO areas which it has available overlap with the newly registered one(s)</a:t>
            </a:r>
          </a:p>
          <a:p>
            <a:pPr lvl="1"/>
            <a:r>
              <a:rPr lang="fi-FI" dirty="0" smtClean="0"/>
              <a:t>Some conditions may be set to the overlap analysis</a:t>
            </a:r>
          </a:p>
          <a:p>
            <a:r>
              <a:rPr lang="fi-FI" dirty="0" smtClean="0"/>
              <a:t>The CDIS provides to the CM a list of CEs have overlapping WSO area(s) and information about CMs which serve these CEs</a:t>
            </a:r>
          </a:p>
          <a:p>
            <a:pPr lvl="1"/>
            <a:r>
              <a:rPr lang="fi-FI" dirty="0" smtClean="0"/>
              <a:t>The CDIS may provide also information about the highest interference level in the border of communication area or the overlap percentage of interference area on the communication area</a:t>
            </a:r>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10</a:t>
            </a:fld>
            <a:endParaRPr lang="en-US"/>
          </a:p>
        </p:txBody>
      </p:sp>
    </p:spTree>
    <p:extLst>
      <p:ext uri="{BB962C8B-B14F-4D97-AF65-F5344CB8AC3E}">
        <p14:creationId xmlns:p14="http://schemas.microsoft.com/office/powerpoint/2010/main" val="11897658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Step 4a: Reality check with another CM</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11</a:t>
            </a:fld>
            <a:endParaRPr lang="en-US"/>
          </a:p>
        </p:txBody>
      </p:sp>
      <p:cxnSp>
        <p:nvCxnSpPr>
          <p:cNvPr id="8" name="Straight Connector 7"/>
          <p:cNvCxnSpPr/>
          <p:nvPr/>
        </p:nvCxnSpPr>
        <p:spPr bwMode="auto">
          <a:xfrm>
            <a:off x="3522210"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p:nvPr/>
        </p:nvSpPr>
        <p:spPr>
          <a:xfrm>
            <a:off x="3314720" y="1360513"/>
            <a:ext cx="554960" cy="307777"/>
          </a:xfrm>
          <a:prstGeom prst="rect">
            <a:avLst/>
          </a:prstGeom>
          <a:noFill/>
        </p:spPr>
        <p:txBody>
          <a:bodyPr wrap="none" rtlCol="0">
            <a:spAutoFit/>
          </a:bodyPr>
          <a:lstStyle/>
          <a:p>
            <a:r>
              <a:rPr lang="fi-FI" sz="1400" dirty="0" smtClean="0"/>
              <a:t>CM1</a:t>
            </a:r>
            <a:endParaRPr lang="en-US" sz="1400" dirty="0"/>
          </a:p>
        </p:txBody>
      </p:sp>
      <p:cxnSp>
        <p:nvCxnSpPr>
          <p:cNvPr id="10" name="Straight Connector 9"/>
          <p:cNvCxnSpPr/>
          <p:nvPr/>
        </p:nvCxnSpPr>
        <p:spPr bwMode="auto">
          <a:xfrm>
            <a:off x="7698674"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7491184" y="1360513"/>
            <a:ext cx="554960" cy="307777"/>
          </a:xfrm>
          <a:prstGeom prst="rect">
            <a:avLst/>
          </a:prstGeom>
          <a:noFill/>
        </p:spPr>
        <p:txBody>
          <a:bodyPr wrap="none" rtlCol="0">
            <a:spAutoFit/>
          </a:bodyPr>
          <a:lstStyle/>
          <a:p>
            <a:r>
              <a:rPr lang="fi-FI" sz="1400" dirty="0" smtClean="0"/>
              <a:t>CM2</a:t>
            </a:r>
            <a:endParaRPr lang="en-US" sz="1400" dirty="0"/>
          </a:p>
        </p:txBody>
      </p:sp>
      <p:cxnSp>
        <p:nvCxnSpPr>
          <p:cNvPr id="12" name="Straight Connector 11"/>
          <p:cNvCxnSpPr/>
          <p:nvPr/>
        </p:nvCxnSpPr>
        <p:spPr bwMode="auto">
          <a:xfrm>
            <a:off x="1115616" y="1648545"/>
            <a:ext cx="8684" cy="3240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flipH="1">
            <a:off x="1111078" y="2276872"/>
            <a:ext cx="4538" cy="10708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13"/>
          <p:cNvSpPr txBox="1"/>
          <p:nvPr/>
        </p:nvSpPr>
        <p:spPr>
          <a:xfrm>
            <a:off x="899592" y="1340768"/>
            <a:ext cx="413896" cy="307777"/>
          </a:xfrm>
          <a:prstGeom prst="rect">
            <a:avLst/>
          </a:prstGeom>
          <a:noFill/>
        </p:spPr>
        <p:txBody>
          <a:bodyPr wrap="none" rtlCol="0">
            <a:spAutoFit/>
          </a:bodyPr>
          <a:lstStyle/>
          <a:p>
            <a:r>
              <a:rPr lang="fi-FI" sz="1400" dirty="0" smtClean="0"/>
              <a:t>CE</a:t>
            </a:r>
            <a:endParaRPr lang="en-US" sz="1400" dirty="0"/>
          </a:p>
        </p:txBody>
      </p:sp>
      <p:sp>
        <p:nvSpPr>
          <p:cNvPr id="15" name="TextBox 14"/>
          <p:cNvSpPr txBox="1"/>
          <p:nvPr/>
        </p:nvSpPr>
        <p:spPr>
          <a:xfrm>
            <a:off x="827584" y="1988840"/>
            <a:ext cx="593432" cy="307777"/>
          </a:xfrm>
          <a:prstGeom prst="rect">
            <a:avLst/>
          </a:prstGeom>
          <a:noFill/>
        </p:spPr>
        <p:txBody>
          <a:bodyPr wrap="none" rtlCol="0">
            <a:spAutoFit/>
          </a:bodyPr>
          <a:lstStyle/>
          <a:p>
            <a:r>
              <a:rPr lang="fi-FI" sz="1400" dirty="0" smtClean="0"/>
              <a:t>CDIS</a:t>
            </a:r>
            <a:endParaRPr lang="en-US" sz="1400" dirty="0"/>
          </a:p>
        </p:txBody>
      </p:sp>
      <p:cxnSp>
        <p:nvCxnSpPr>
          <p:cNvPr id="16" name="Straight Arrow Connector 15"/>
          <p:cNvCxnSpPr/>
          <p:nvPr/>
        </p:nvCxnSpPr>
        <p:spPr bwMode="auto">
          <a:xfrm>
            <a:off x="1124300" y="1772816"/>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1403648" y="1484784"/>
            <a:ext cx="1693028" cy="307777"/>
          </a:xfrm>
          <a:prstGeom prst="rect">
            <a:avLst/>
          </a:prstGeom>
          <a:noFill/>
        </p:spPr>
        <p:txBody>
          <a:bodyPr wrap="none" rtlCol="0">
            <a:spAutoFit/>
          </a:bodyPr>
          <a:lstStyle/>
          <a:p>
            <a:r>
              <a:rPr lang="fi-FI" sz="1400" dirty="0" smtClean="0"/>
              <a:t>I represent this WSO</a:t>
            </a:r>
            <a:endParaRPr lang="en-US" sz="1400" dirty="0"/>
          </a:p>
        </p:txBody>
      </p:sp>
      <p:sp>
        <p:nvSpPr>
          <p:cNvPr id="18" name="Rectangle 17"/>
          <p:cNvSpPr/>
          <p:nvPr/>
        </p:nvSpPr>
        <p:spPr bwMode="auto">
          <a:xfrm>
            <a:off x="2982150" y="1844824"/>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area(s)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9" name="Straight Arrow Connector 18"/>
          <p:cNvCxnSpPr/>
          <p:nvPr/>
        </p:nvCxnSpPr>
        <p:spPr bwMode="auto">
          <a:xfrm flipH="1">
            <a:off x="1124300" y="2420888"/>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p:nvPr/>
        </p:nvSpPr>
        <p:spPr>
          <a:xfrm>
            <a:off x="1366804" y="2185700"/>
            <a:ext cx="1731564" cy="523220"/>
          </a:xfrm>
          <a:prstGeom prst="rect">
            <a:avLst/>
          </a:prstGeom>
          <a:noFill/>
        </p:spPr>
        <p:txBody>
          <a:bodyPr wrap="none" rtlCol="0">
            <a:spAutoFit/>
          </a:bodyPr>
          <a:lstStyle/>
          <a:p>
            <a:r>
              <a:rPr lang="fi-FI" sz="1400" dirty="0" smtClean="0"/>
              <a:t>I serve this CE which</a:t>
            </a:r>
          </a:p>
          <a:p>
            <a:r>
              <a:rPr lang="fi-FI" sz="1400" dirty="0" smtClean="0"/>
              <a:t>has this WSO area(s)</a:t>
            </a:r>
            <a:endParaRPr lang="en-US" sz="1400" dirty="0"/>
          </a:p>
        </p:txBody>
      </p:sp>
      <p:cxnSp>
        <p:nvCxnSpPr>
          <p:cNvPr id="21" name="Straight Arrow Connector 20"/>
          <p:cNvCxnSpPr/>
          <p:nvPr/>
        </p:nvCxnSpPr>
        <p:spPr bwMode="auto">
          <a:xfrm>
            <a:off x="1115616" y="3284984"/>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a:xfrm>
            <a:off x="1245752" y="3050376"/>
            <a:ext cx="2246128" cy="738664"/>
          </a:xfrm>
          <a:prstGeom prst="rect">
            <a:avLst/>
          </a:prstGeom>
          <a:noFill/>
        </p:spPr>
        <p:txBody>
          <a:bodyPr wrap="none" rtlCol="0">
            <a:spAutoFit/>
          </a:bodyPr>
          <a:lstStyle/>
          <a:p>
            <a:r>
              <a:rPr lang="fi-FI" sz="1400" dirty="0" smtClean="0"/>
              <a:t>These CEs have overlapping</a:t>
            </a:r>
          </a:p>
          <a:p>
            <a:r>
              <a:rPr lang="fi-FI" sz="1400" dirty="0" smtClean="0"/>
              <a:t>WSO area(s) and they are </a:t>
            </a:r>
          </a:p>
          <a:p>
            <a:r>
              <a:rPr lang="fi-FI" sz="1400" dirty="0" smtClean="0"/>
              <a:t>served by these CMs</a:t>
            </a:r>
            <a:endParaRPr lang="en-US" sz="1400" dirty="0"/>
          </a:p>
        </p:txBody>
      </p:sp>
      <p:sp>
        <p:nvSpPr>
          <p:cNvPr id="23" name="Rectangle 22"/>
          <p:cNvSpPr/>
          <p:nvPr/>
        </p:nvSpPr>
        <p:spPr bwMode="auto">
          <a:xfrm>
            <a:off x="2555776" y="3717032"/>
            <a:ext cx="1888705" cy="648072"/>
          </a:xfrm>
          <a:prstGeom prst="rect">
            <a:avLst/>
          </a:prstGeom>
          <a:solidFill>
            <a:schemeClr val="bg1"/>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rgbClr val="FF0000"/>
                </a:solidFill>
                <a:effectLst/>
                <a:latin typeface="Times New Roman" pitchFamily="18" charset="0"/>
              </a:rPr>
              <a:t>Determine WSO related</a:t>
            </a:r>
            <a:r>
              <a:rPr kumimoji="0" lang="fi-FI" sz="1200" b="0" i="0" u="none" strike="noStrike" cap="none" normalizeH="0" dirty="0" smtClean="0">
                <a:ln>
                  <a:noFill/>
                </a:ln>
                <a:solidFill>
                  <a:srgbClr val="FF0000"/>
                </a:solidFill>
                <a:effectLst/>
                <a:latin typeface="Times New Roman" pitchFamily="18" charset="0"/>
              </a:rPr>
              <a:t> locations for which you ask info from another CM</a:t>
            </a:r>
            <a:endParaRPr kumimoji="0" lang="en-US" sz="1200" b="0" i="0" u="none" strike="noStrike" cap="none" normalizeH="0" baseline="0" dirty="0" smtClean="0">
              <a:ln>
                <a:noFill/>
              </a:ln>
              <a:solidFill>
                <a:srgbClr val="FF0000"/>
              </a:solidFill>
              <a:effectLst/>
              <a:latin typeface="Times New Roman" pitchFamily="18" charset="0"/>
            </a:endParaRPr>
          </a:p>
        </p:txBody>
      </p:sp>
      <p:cxnSp>
        <p:nvCxnSpPr>
          <p:cNvPr id="24" name="Straight Arrow Connector 23"/>
          <p:cNvCxnSpPr/>
          <p:nvPr/>
        </p:nvCxnSpPr>
        <p:spPr bwMode="auto">
          <a:xfrm>
            <a:off x="3522210" y="4581708"/>
            <a:ext cx="4176464" cy="0"/>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p:cNvCxnSpPr/>
          <p:nvPr/>
        </p:nvCxnSpPr>
        <p:spPr bwMode="auto">
          <a:xfrm flipH="1">
            <a:off x="3513526" y="5373216"/>
            <a:ext cx="418514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25"/>
          <p:cNvSpPr/>
          <p:nvPr/>
        </p:nvSpPr>
        <p:spPr bwMode="auto">
          <a:xfrm>
            <a:off x="6732240" y="4797152"/>
            <a:ext cx="1888705"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effectLst/>
                <a:latin typeface="Times New Roman" pitchFamily="18" charset="0"/>
              </a:rPr>
              <a:t>Estimate signal</a:t>
            </a:r>
            <a:r>
              <a:rPr kumimoji="0" lang="fi-FI" sz="1200" b="0" i="0" u="none" strike="noStrike" cap="none" normalizeH="0" dirty="0" smtClean="0">
                <a:ln>
                  <a:noFill/>
                </a:ln>
                <a:effectLst/>
                <a:latin typeface="Times New Roman" pitchFamily="18" charset="0"/>
              </a:rPr>
              <a:t> level in the indicated locations</a:t>
            </a:r>
            <a:endParaRPr kumimoji="0" lang="en-US" sz="1200" b="0" i="0" u="none" strike="noStrike" cap="none" normalizeH="0" baseline="0" dirty="0" smtClean="0">
              <a:ln>
                <a:noFill/>
              </a:ln>
              <a:effectLst/>
              <a:latin typeface="Times New Roman" pitchFamily="18" charset="0"/>
            </a:endParaRPr>
          </a:p>
        </p:txBody>
      </p:sp>
      <p:sp>
        <p:nvSpPr>
          <p:cNvPr id="27" name="TextBox 26"/>
          <p:cNvSpPr txBox="1"/>
          <p:nvPr/>
        </p:nvSpPr>
        <p:spPr>
          <a:xfrm>
            <a:off x="3995936" y="4346520"/>
            <a:ext cx="3279224" cy="738664"/>
          </a:xfrm>
          <a:prstGeom prst="rect">
            <a:avLst/>
          </a:prstGeom>
          <a:noFill/>
        </p:spPr>
        <p:txBody>
          <a:bodyPr wrap="square" rtlCol="0">
            <a:spAutoFit/>
          </a:bodyPr>
          <a:lstStyle/>
          <a:p>
            <a:r>
              <a:rPr lang="fi-FI" sz="1400" dirty="0" smtClean="0">
                <a:solidFill>
                  <a:srgbClr val="FF0000"/>
                </a:solidFill>
              </a:rPr>
              <a:t>What is estimated signal level </a:t>
            </a:r>
            <a:r>
              <a:rPr lang="fi-FI" sz="1400" dirty="0">
                <a:solidFill>
                  <a:srgbClr val="FF0000"/>
                </a:solidFill>
              </a:rPr>
              <a:t>in these locations </a:t>
            </a:r>
            <a:r>
              <a:rPr lang="fi-FI" sz="1400" dirty="0" smtClean="0">
                <a:solidFill>
                  <a:srgbClr val="FF0000"/>
                </a:solidFill>
              </a:rPr>
              <a:t>from WSO represented by this CE you serve?</a:t>
            </a:r>
            <a:endParaRPr lang="en-US" sz="1400" dirty="0">
              <a:solidFill>
                <a:srgbClr val="FF0000"/>
              </a:solidFill>
            </a:endParaRPr>
          </a:p>
        </p:txBody>
      </p:sp>
      <p:sp>
        <p:nvSpPr>
          <p:cNvPr id="28" name="TextBox 27"/>
          <p:cNvSpPr txBox="1"/>
          <p:nvPr/>
        </p:nvSpPr>
        <p:spPr>
          <a:xfrm>
            <a:off x="4245104" y="5138608"/>
            <a:ext cx="3279224" cy="307777"/>
          </a:xfrm>
          <a:prstGeom prst="rect">
            <a:avLst/>
          </a:prstGeom>
          <a:noFill/>
        </p:spPr>
        <p:txBody>
          <a:bodyPr wrap="square" rtlCol="0">
            <a:spAutoFit/>
          </a:bodyPr>
          <a:lstStyle/>
          <a:p>
            <a:r>
              <a:rPr lang="fi-FI" sz="1400" dirty="0" smtClean="0"/>
              <a:t>These are signal level estimates</a:t>
            </a:r>
            <a:endParaRPr lang="en-US" sz="1400" dirty="0"/>
          </a:p>
        </p:txBody>
      </p:sp>
      <p:sp>
        <p:nvSpPr>
          <p:cNvPr id="29" name="Rectangle 28"/>
          <p:cNvSpPr/>
          <p:nvPr/>
        </p:nvSpPr>
        <p:spPr bwMode="auto">
          <a:xfrm>
            <a:off x="2611287" y="5517232"/>
            <a:ext cx="1888705" cy="7920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Decide whether</a:t>
            </a:r>
            <a:r>
              <a:rPr kumimoji="0" lang="fi-FI" sz="1200" b="0" i="0" u="none" strike="noStrike" cap="none" normalizeH="0" dirty="0" smtClean="0">
                <a:ln>
                  <a:noFill/>
                </a:ln>
                <a:solidFill>
                  <a:schemeClr val="tx1"/>
                </a:solidFill>
                <a:effectLst/>
                <a:latin typeface="Times New Roman" pitchFamily="18" charset="0"/>
              </a:rPr>
              <a:t> the CE for which you received signal level estimates belongs to the coexistence set</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0" name="Rectangle 29"/>
          <p:cNvSpPr/>
          <p:nvPr/>
        </p:nvSpPr>
        <p:spPr bwMode="auto">
          <a:xfrm>
            <a:off x="539552" y="2636912"/>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Area overlap analysis</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57475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Step </a:t>
            </a:r>
            <a:r>
              <a:rPr lang="fi-FI" dirty="0" smtClean="0"/>
              <a:t>4a: </a:t>
            </a:r>
            <a:r>
              <a:rPr lang="fi-FI" dirty="0"/>
              <a:t>Reality check with another </a:t>
            </a:r>
            <a:r>
              <a:rPr lang="fi-FI" dirty="0" smtClean="0"/>
              <a:t>CM (cont.)</a:t>
            </a:r>
            <a:endParaRPr lang="en-US" dirty="0"/>
          </a:p>
        </p:txBody>
      </p:sp>
      <p:sp>
        <p:nvSpPr>
          <p:cNvPr id="3" name="Content Placeholder 2"/>
          <p:cNvSpPr>
            <a:spLocks noGrp="1"/>
          </p:cNvSpPr>
          <p:nvPr>
            <p:ph idx="1"/>
          </p:nvPr>
        </p:nvSpPr>
        <p:spPr>
          <a:xfrm>
            <a:off x="685800" y="1981200"/>
            <a:ext cx="7772400" cy="4400128"/>
          </a:xfrm>
        </p:spPr>
        <p:txBody>
          <a:bodyPr/>
          <a:lstStyle/>
          <a:p>
            <a:r>
              <a:rPr lang="fi-FI" dirty="0" smtClean="0"/>
              <a:t>The CM determines at least one location related to the WSO represented by the CE for which it is determining coexistence set</a:t>
            </a:r>
          </a:p>
          <a:p>
            <a:pPr lvl="1"/>
            <a:r>
              <a:rPr lang="fi-FI" dirty="0" smtClean="0"/>
              <a:t>More on the locations in the next slide</a:t>
            </a:r>
          </a:p>
          <a:p>
            <a:r>
              <a:rPr lang="fi-FI" dirty="0" smtClean="0"/>
              <a:t>The CM shall issue the following question to the other CM</a:t>
            </a:r>
          </a:p>
          <a:p>
            <a:pPr lvl="1"/>
            <a:r>
              <a:rPr lang="fi-FI" dirty="0" smtClean="0"/>
              <a:t>What is the field strength/power level in these locations caused by a WSO represented by this CE you serve?</a:t>
            </a:r>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12</a:t>
            </a:fld>
            <a:endParaRPr lang="en-US"/>
          </a:p>
        </p:txBody>
      </p:sp>
    </p:spTree>
    <p:extLst>
      <p:ext uri="{BB962C8B-B14F-4D97-AF65-F5344CB8AC3E}">
        <p14:creationId xmlns:p14="http://schemas.microsoft.com/office/powerpoint/2010/main" val="699507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Step </a:t>
            </a:r>
            <a:r>
              <a:rPr lang="fi-FI" dirty="0" smtClean="0"/>
              <a:t>4a: </a:t>
            </a:r>
            <a:r>
              <a:rPr lang="fi-FI" dirty="0"/>
              <a:t>Reality check with another CM (cont.)</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13</a:t>
            </a:fld>
            <a:endParaRPr lang="en-US"/>
          </a:p>
        </p:txBody>
      </p:sp>
      <p:sp>
        <p:nvSpPr>
          <p:cNvPr id="35" name="Isosceles Triangle 34"/>
          <p:cNvSpPr/>
          <p:nvPr/>
        </p:nvSpPr>
        <p:spPr>
          <a:xfrm>
            <a:off x="2043336" y="2276872"/>
            <a:ext cx="144016" cy="144016"/>
          </a:xfrm>
          <a:prstGeom prst="triangle">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2115344" y="2159145"/>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2267744" y="2375169"/>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115344" y="2447177"/>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971328" y="2303161"/>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115344" y="2348880"/>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115344" y="2276872"/>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187352" y="2231153"/>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p:cNvSpPr/>
          <p:nvPr/>
        </p:nvSpPr>
        <p:spPr>
          <a:xfrm>
            <a:off x="5004048" y="2348880"/>
            <a:ext cx="144016" cy="144016"/>
          </a:xfrm>
          <a:prstGeom prst="triangl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860032" y="1628800"/>
            <a:ext cx="2448272" cy="158417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5220072" y="1871113"/>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5580112" y="1727097"/>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084168" y="1628800"/>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7236296" y="2420888"/>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7164288" y="2204864"/>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020272" y="1988840"/>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6804248" y="1844824"/>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6516216" y="1727097"/>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7092280" y="2663201"/>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6876256" y="2879225"/>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6660232" y="3031625"/>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156176" y="3068960"/>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5580112" y="3068960"/>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5148064" y="2852936"/>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5004048" y="2420888"/>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5076056" y="2132856"/>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323528" y="2780928"/>
            <a:ext cx="3888432" cy="3600400"/>
          </a:xfrm>
          <a:prstGeom prst="rect">
            <a:avLst/>
          </a:prstGeom>
          <a:noFill/>
        </p:spPr>
        <p:txBody>
          <a:bodyPr wrap="square" rtlCol="0">
            <a:noAutofit/>
          </a:bodyPr>
          <a:lstStyle/>
          <a:p>
            <a:r>
              <a:rPr lang="fi-FI" sz="1400" b="1" dirty="0" smtClean="0"/>
              <a:t>Case in which the WSO is a single transceiver</a:t>
            </a:r>
          </a:p>
          <a:p>
            <a:r>
              <a:rPr lang="fi-FI" sz="1400" dirty="0" smtClean="0"/>
              <a:t>The </a:t>
            </a:r>
            <a:r>
              <a:rPr lang="fi-FI" sz="1400" dirty="0"/>
              <a:t>CM needs to find out whether the WSO </a:t>
            </a:r>
            <a:r>
              <a:rPr lang="fi-FI" sz="1400" dirty="0" smtClean="0"/>
              <a:t>(green triangle</a:t>
            </a:r>
            <a:r>
              <a:rPr lang="fi-FI" sz="1400" dirty="0"/>
              <a:t>) can be interfered by another WSO which has been identified as a potential coexistence set element by CDIS. The CM determines one or more locations (red dots) which represent the WSO. One location (i.e. WSO’s actual location) is given if one can release actual loation of the WSO to another CM. Multiple locations are given if the CM is not willing to release actual location of the WSO to another CM. The locations should be selected so that the requesting CM can determine from the response which contains transmission signal level estimates to the locations whether there is interference to the WSO which is in this case a single transcevier</a:t>
            </a:r>
            <a:r>
              <a:rPr lang="fi-FI" sz="1400" dirty="0" smtClean="0"/>
              <a:t>.</a:t>
            </a:r>
            <a:endParaRPr lang="en-US" sz="1400" dirty="0"/>
          </a:p>
        </p:txBody>
      </p:sp>
      <p:sp>
        <p:nvSpPr>
          <p:cNvPr id="62" name="TextBox 61"/>
          <p:cNvSpPr txBox="1"/>
          <p:nvPr/>
        </p:nvSpPr>
        <p:spPr>
          <a:xfrm>
            <a:off x="4427984" y="3212976"/>
            <a:ext cx="4320480" cy="3168352"/>
          </a:xfrm>
          <a:prstGeom prst="rect">
            <a:avLst/>
          </a:prstGeom>
          <a:noFill/>
        </p:spPr>
        <p:txBody>
          <a:bodyPr wrap="square" rtlCol="0">
            <a:noAutofit/>
          </a:bodyPr>
          <a:lstStyle/>
          <a:p>
            <a:r>
              <a:rPr lang="fi-FI" sz="1400" b="1" dirty="0" smtClean="0"/>
              <a:t>Case in which the WSO is a network operated by a master (green triangle) to which variable number of slave devices in unknown locations are connected with coverage area of the network (blue oval)</a:t>
            </a:r>
            <a:endParaRPr lang="fi-FI" sz="1400" dirty="0" smtClean="0"/>
          </a:p>
          <a:p>
            <a:r>
              <a:rPr lang="fi-FI" sz="1400" dirty="0" smtClean="0"/>
              <a:t>The </a:t>
            </a:r>
            <a:r>
              <a:rPr lang="fi-FI" sz="1400" dirty="0"/>
              <a:t>CM determines multiple locations which represent the master device and possible slave devices of the network. The CM needs to estimate coverage area of the network from which it can estimate possible and probable locations of slave devices. </a:t>
            </a:r>
            <a:r>
              <a:rPr lang="fi-FI" sz="1400" dirty="0" smtClean="0"/>
              <a:t>In </a:t>
            </a:r>
            <a:r>
              <a:rPr lang="fi-FI" sz="1400" dirty="0"/>
              <a:t>general, the location should be again selected so that the requesting CM can determine from the response  which contains transmission signal level estimates to the locations whether there is interference to the WSO which is in this case a master device and a set of slave devices</a:t>
            </a:r>
            <a:r>
              <a:rPr lang="fi-FI" sz="1400" dirty="0" smtClean="0"/>
              <a:t>.</a:t>
            </a:r>
            <a:endParaRPr lang="en-US" sz="1400" dirty="0"/>
          </a:p>
        </p:txBody>
      </p:sp>
    </p:spTree>
    <p:extLst>
      <p:ext uri="{BB962C8B-B14F-4D97-AF65-F5344CB8AC3E}">
        <p14:creationId xmlns:p14="http://schemas.microsoft.com/office/powerpoint/2010/main" val="669848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1066800"/>
          </a:xfrm>
        </p:spPr>
        <p:txBody>
          <a:bodyPr/>
          <a:lstStyle/>
          <a:p>
            <a:r>
              <a:rPr lang="fi-FI" dirty="0"/>
              <a:t>Step </a:t>
            </a:r>
            <a:r>
              <a:rPr lang="fi-FI" dirty="0" smtClean="0"/>
              <a:t>4b: </a:t>
            </a:r>
            <a:r>
              <a:rPr lang="fi-FI" dirty="0"/>
              <a:t>Reality check with another CM</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14</a:t>
            </a:fld>
            <a:endParaRPr lang="en-US"/>
          </a:p>
        </p:txBody>
      </p:sp>
      <p:cxnSp>
        <p:nvCxnSpPr>
          <p:cNvPr id="7" name="Straight Connector 6"/>
          <p:cNvCxnSpPr/>
          <p:nvPr/>
        </p:nvCxnSpPr>
        <p:spPr bwMode="auto">
          <a:xfrm>
            <a:off x="3522210"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3314720" y="1360513"/>
            <a:ext cx="554960" cy="307777"/>
          </a:xfrm>
          <a:prstGeom prst="rect">
            <a:avLst/>
          </a:prstGeom>
          <a:noFill/>
        </p:spPr>
        <p:txBody>
          <a:bodyPr wrap="none" rtlCol="0">
            <a:spAutoFit/>
          </a:bodyPr>
          <a:lstStyle/>
          <a:p>
            <a:r>
              <a:rPr lang="fi-FI" sz="1400" dirty="0" smtClean="0"/>
              <a:t>CM1</a:t>
            </a:r>
            <a:endParaRPr lang="en-US" sz="1400" dirty="0"/>
          </a:p>
        </p:txBody>
      </p:sp>
      <p:cxnSp>
        <p:nvCxnSpPr>
          <p:cNvPr id="9" name="Straight Connector 8"/>
          <p:cNvCxnSpPr/>
          <p:nvPr/>
        </p:nvCxnSpPr>
        <p:spPr bwMode="auto">
          <a:xfrm>
            <a:off x="7698674"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7491184" y="1360513"/>
            <a:ext cx="554960" cy="307777"/>
          </a:xfrm>
          <a:prstGeom prst="rect">
            <a:avLst/>
          </a:prstGeom>
          <a:noFill/>
        </p:spPr>
        <p:txBody>
          <a:bodyPr wrap="none" rtlCol="0">
            <a:spAutoFit/>
          </a:bodyPr>
          <a:lstStyle/>
          <a:p>
            <a:r>
              <a:rPr lang="fi-FI" sz="1400" dirty="0" smtClean="0"/>
              <a:t>CM2</a:t>
            </a:r>
            <a:endParaRPr lang="en-US" sz="1400" dirty="0"/>
          </a:p>
        </p:txBody>
      </p:sp>
      <p:cxnSp>
        <p:nvCxnSpPr>
          <p:cNvPr id="11" name="Straight Connector 10"/>
          <p:cNvCxnSpPr/>
          <p:nvPr/>
        </p:nvCxnSpPr>
        <p:spPr bwMode="auto">
          <a:xfrm>
            <a:off x="1115616" y="1648545"/>
            <a:ext cx="8684" cy="3240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flipH="1">
            <a:off x="1111078" y="2276872"/>
            <a:ext cx="4538" cy="10708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p:cNvSpPr txBox="1"/>
          <p:nvPr/>
        </p:nvSpPr>
        <p:spPr>
          <a:xfrm>
            <a:off x="899592" y="1340768"/>
            <a:ext cx="413896" cy="307777"/>
          </a:xfrm>
          <a:prstGeom prst="rect">
            <a:avLst/>
          </a:prstGeom>
          <a:noFill/>
        </p:spPr>
        <p:txBody>
          <a:bodyPr wrap="none" rtlCol="0">
            <a:spAutoFit/>
          </a:bodyPr>
          <a:lstStyle/>
          <a:p>
            <a:r>
              <a:rPr lang="fi-FI" sz="1400" dirty="0" smtClean="0"/>
              <a:t>CE</a:t>
            </a:r>
            <a:endParaRPr lang="en-US" sz="1400" dirty="0"/>
          </a:p>
        </p:txBody>
      </p:sp>
      <p:sp>
        <p:nvSpPr>
          <p:cNvPr id="14" name="TextBox 13"/>
          <p:cNvSpPr txBox="1"/>
          <p:nvPr/>
        </p:nvSpPr>
        <p:spPr>
          <a:xfrm>
            <a:off x="827584" y="1988840"/>
            <a:ext cx="593432" cy="307777"/>
          </a:xfrm>
          <a:prstGeom prst="rect">
            <a:avLst/>
          </a:prstGeom>
          <a:noFill/>
        </p:spPr>
        <p:txBody>
          <a:bodyPr wrap="none" rtlCol="0">
            <a:spAutoFit/>
          </a:bodyPr>
          <a:lstStyle/>
          <a:p>
            <a:r>
              <a:rPr lang="fi-FI" sz="1400" dirty="0" smtClean="0"/>
              <a:t>CDIS</a:t>
            </a:r>
            <a:endParaRPr lang="en-US" sz="1400" dirty="0"/>
          </a:p>
        </p:txBody>
      </p:sp>
      <p:cxnSp>
        <p:nvCxnSpPr>
          <p:cNvPr id="15" name="Straight Arrow Connector 14"/>
          <p:cNvCxnSpPr/>
          <p:nvPr/>
        </p:nvCxnSpPr>
        <p:spPr bwMode="auto">
          <a:xfrm>
            <a:off x="1124300" y="1772816"/>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p:cNvSpPr txBox="1"/>
          <p:nvPr/>
        </p:nvSpPr>
        <p:spPr>
          <a:xfrm>
            <a:off x="1403648" y="1484784"/>
            <a:ext cx="1693028" cy="307777"/>
          </a:xfrm>
          <a:prstGeom prst="rect">
            <a:avLst/>
          </a:prstGeom>
          <a:noFill/>
        </p:spPr>
        <p:txBody>
          <a:bodyPr wrap="none" rtlCol="0">
            <a:spAutoFit/>
          </a:bodyPr>
          <a:lstStyle/>
          <a:p>
            <a:r>
              <a:rPr lang="fi-FI" sz="1400" dirty="0" smtClean="0"/>
              <a:t>I represent this WSO</a:t>
            </a:r>
            <a:endParaRPr lang="en-US" sz="1400" dirty="0"/>
          </a:p>
        </p:txBody>
      </p:sp>
      <p:sp>
        <p:nvSpPr>
          <p:cNvPr id="17" name="Rectangle 16"/>
          <p:cNvSpPr/>
          <p:nvPr/>
        </p:nvSpPr>
        <p:spPr bwMode="auto">
          <a:xfrm>
            <a:off x="2982150" y="1844824"/>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area(s)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flipH="1">
            <a:off x="1124300" y="2420888"/>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1366804" y="2185700"/>
            <a:ext cx="1731564" cy="523220"/>
          </a:xfrm>
          <a:prstGeom prst="rect">
            <a:avLst/>
          </a:prstGeom>
          <a:noFill/>
        </p:spPr>
        <p:txBody>
          <a:bodyPr wrap="none" rtlCol="0">
            <a:spAutoFit/>
          </a:bodyPr>
          <a:lstStyle/>
          <a:p>
            <a:r>
              <a:rPr lang="fi-FI" sz="1400" dirty="0" smtClean="0"/>
              <a:t>I serve this CE which</a:t>
            </a:r>
          </a:p>
          <a:p>
            <a:r>
              <a:rPr lang="fi-FI" sz="1400" dirty="0" smtClean="0"/>
              <a:t>has this WSO area(s)</a:t>
            </a:r>
            <a:endParaRPr lang="en-US" sz="1400" dirty="0"/>
          </a:p>
        </p:txBody>
      </p:sp>
      <p:cxnSp>
        <p:nvCxnSpPr>
          <p:cNvPr id="20" name="Straight Arrow Connector 19"/>
          <p:cNvCxnSpPr/>
          <p:nvPr/>
        </p:nvCxnSpPr>
        <p:spPr bwMode="auto">
          <a:xfrm>
            <a:off x="1115616" y="3284984"/>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1245752" y="3050376"/>
            <a:ext cx="2246128" cy="738664"/>
          </a:xfrm>
          <a:prstGeom prst="rect">
            <a:avLst/>
          </a:prstGeom>
          <a:noFill/>
        </p:spPr>
        <p:txBody>
          <a:bodyPr wrap="none" rtlCol="0">
            <a:spAutoFit/>
          </a:bodyPr>
          <a:lstStyle/>
          <a:p>
            <a:r>
              <a:rPr lang="fi-FI" sz="1400" dirty="0" smtClean="0"/>
              <a:t>These CEs have overlapping</a:t>
            </a:r>
          </a:p>
          <a:p>
            <a:r>
              <a:rPr lang="fi-FI" sz="1400" dirty="0" smtClean="0"/>
              <a:t>WSO area(s) and they are </a:t>
            </a:r>
          </a:p>
          <a:p>
            <a:r>
              <a:rPr lang="fi-FI" sz="1400" dirty="0" smtClean="0"/>
              <a:t>served by these CMs</a:t>
            </a:r>
            <a:endParaRPr lang="en-US" sz="1400" dirty="0"/>
          </a:p>
        </p:txBody>
      </p:sp>
      <p:sp>
        <p:nvSpPr>
          <p:cNvPr id="22" name="Rectangle 21"/>
          <p:cNvSpPr/>
          <p:nvPr/>
        </p:nvSpPr>
        <p:spPr bwMode="auto">
          <a:xfrm>
            <a:off x="2555776" y="3717032"/>
            <a:ext cx="1888705" cy="64807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related</a:t>
            </a:r>
            <a:r>
              <a:rPr kumimoji="0" lang="fi-FI" sz="1200" b="0" i="0" u="none" strike="noStrike" cap="none" normalizeH="0" dirty="0" smtClean="0">
                <a:ln>
                  <a:noFill/>
                </a:ln>
                <a:solidFill>
                  <a:schemeClr val="tx1"/>
                </a:solidFill>
                <a:effectLst/>
                <a:latin typeface="Times New Roman" pitchFamily="18" charset="0"/>
              </a:rPr>
              <a:t> locations for which you ask info from another CM</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Arrow Connector 22"/>
          <p:cNvCxnSpPr/>
          <p:nvPr/>
        </p:nvCxnSpPr>
        <p:spPr bwMode="auto">
          <a:xfrm>
            <a:off x="3522210" y="4581708"/>
            <a:ext cx="417646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p:cNvCxnSpPr/>
          <p:nvPr/>
        </p:nvCxnSpPr>
        <p:spPr bwMode="auto">
          <a:xfrm flipH="1">
            <a:off x="3513526" y="5373216"/>
            <a:ext cx="4185148" cy="0"/>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tangle 24"/>
          <p:cNvSpPr/>
          <p:nvPr/>
        </p:nvSpPr>
        <p:spPr bwMode="auto">
          <a:xfrm>
            <a:off x="6732240" y="4797152"/>
            <a:ext cx="1888705" cy="432048"/>
          </a:xfrm>
          <a:prstGeom prst="rect">
            <a:avLst/>
          </a:prstGeom>
          <a:solidFill>
            <a:schemeClr val="bg1"/>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rgbClr val="FF0000"/>
                </a:solidFill>
                <a:effectLst/>
                <a:latin typeface="Times New Roman" pitchFamily="18" charset="0"/>
              </a:rPr>
              <a:t>Estimate signal</a:t>
            </a:r>
            <a:r>
              <a:rPr kumimoji="0" lang="fi-FI" sz="1200" b="0" i="0" u="none" strike="noStrike" cap="none" normalizeH="0" dirty="0" smtClean="0">
                <a:ln>
                  <a:noFill/>
                </a:ln>
                <a:solidFill>
                  <a:srgbClr val="FF0000"/>
                </a:solidFill>
                <a:effectLst/>
                <a:latin typeface="Times New Roman" pitchFamily="18" charset="0"/>
              </a:rPr>
              <a:t> level in the indicated locations</a:t>
            </a:r>
            <a:endParaRPr kumimoji="0" lang="en-US" sz="1200" b="0" i="0" u="none" strike="noStrike" cap="none" normalizeH="0" baseline="0" dirty="0" smtClean="0">
              <a:ln>
                <a:noFill/>
              </a:ln>
              <a:solidFill>
                <a:srgbClr val="FF0000"/>
              </a:solidFill>
              <a:effectLst/>
              <a:latin typeface="Times New Roman" pitchFamily="18" charset="0"/>
            </a:endParaRPr>
          </a:p>
        </p:txBody>
      </p:sp>
      <p:sp>
        <p:nvSpPr>
          <p:cNvPr id="26" name="TextBox 25"/>
          <p:cNvSpPr txBox="1"/>
          <p:nvPr/>
        </p:nvSpPr>
        <p:spPr>
          <a:xfrm>
            <a:off x="3995936" y="4346520"/>
            <a:ext cx="3279224" cy="738664"/>
          </a:xfrm>
          <a:prstGeom prst="rect">
            <a:avLst/>
          </a:prstGeom>
          <a:noFill/>
        </p:spPr>
        <p:txBody>
          <a:bodyPr wrap="square" rtlCol="0">
            <a:spAutoFit/>
          </a:bodyPr>
          <a:lstStyle/>
          <a:p>
            <a:r>
              <a:rPr lang="fi-FI" sz="1400" dirty="0" smtClean="0"/>
              <a:t>What is estimated signal level </a:t>
            </a:r>
            <a:r>
              <a:rPr lang="fi-FI" sz="1400" dirty="0"/>
              <a:t>in these locations </a:t>
            </a:r>
            <a:r>
              <a:rPr lang="fi-FI" sz="1400" dirty="0" smtClean="0"/>
              <a:t>from WSO represented by this CE you serve?</a:t>
            </a:r>
            <a:endParaRPr lang="en-US" sz="1400" dirty="0"/>
          </a:p>
        </p:txBody>
      </p:sp>
      <p:sp>
        <p:nvSpPr>
          <p:cNvPr id="27" name="TextBox 26"/>
          <p:cNvSpPr txBox="1"/>
          <p:nvPr/>
        </p:nvSpPr>
        <p:spPr>
          <a:xfrm>
            <a:off x="4245104" y="5138608"/>
            <a:ext cx="3279224" cy="307777"/>
          </a:xfrm>
          <a:prstGeom prst="rect">
            <a:avLst/>
          </a:prstGeom>
          <a:noFill/>
        </p:spPr>
        <p:txBody>
          <a:bodyPr wrap="square" rtlCol="0">
            <a:spAutoFit/>
          </a:bodyPr>
          <a:lstStyle/>
          <a:p>
            <a:r>
              <a:rPr lang="fi-FI" sz="1400" dirty="0" smtClean="0">
                <a:solidFill>
                  <a:srgbClr val="FF0000"/>
                </a:solidFill>
              </a:rPr>
              <a:t>These are signal level estimates</a:t>
            </a:r>
            <a:endParaRPr lang="en-US" sz="1400" dirty="0">
              <a:solidFill>
                <a:srgbClr val="FF0000"/>
              </a:solidFill>
            </a:endParaRPr>
          </a:p>
        </p:txBody>
      </p:sp>
      <p:sp>
        <p:nvSpPr>
          <p:cNvPr id="28" name="Rectangle 27"/>
          <p:cNvSpPr/>
          <p:nvPr/>
        </p:nvSpPr>
        <p:spPr bwMode="auto">
          <a:xfrm>
            <a:off x="2611287" y="5517232"/>
            <a:ext cx="1888705" cy="7920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Decide whether</a:t>
            </a:r>
            <a:r>
              <a:rPr kumimoji="0" lang="fi-FI" sz="1200" b="0" i="0" u="none" strike="noStrike" cap="none" normalizeH="0" dirty="0" smtClean="0">
                <a:ln>
                  <a:noFill/>
                </a:ln>
                <a:solidFill>
                  <a:schemeClr val="tx1"/>
                </a:solidFill>
                <a:effectLst/>
                <a:latin typeface="Times New Roman" pitchFamily="18" charset="0"/>
              </a:rPr>
              <a:t> the CE for which you received signal level estimates belongs to the coexistence set</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539552" y="2636912"/>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Area overlap analysis</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69196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Step </a:t>
            </a:r>
            <a:r>
              <a:rPr lang="fi-FI" dirty="0" smtClean="0"/>
              <a:t>4b: </a:t>
            </a:r>
            <a:r>
              <a:rPr lang="fi-FI" dirty="0"/>
              <a:t>Reality check with another </a:t>
            </a:r>
            <a:r>
              <a:rPr lang="fi-FI" dirty="0" smtClean="0"/>
              <a:t>CM (cont.)</a:t>
            </a:r>
            <a:endParaRPr lang="en-US" dirty="0"/>
          </a:p>
        </p:txBody>
      </p:sp>
      <p:sp>
        <p:nvSpPr>
          <p:cNvPr id="3" name="Content Placeholder 2"/>
          <p:cNvSpPr>
            <a:spLocks noGrp="1"/>
          </p:cNvSpPr>
          <p:nvPr>
            <p:ph idx="1"/>
          </p:nvPr>
        </p:nvSpPr>
        <p:spPr>
          <a:xfrm>
            <a:off x="685800" y="1981200"/>
            <a:ext cx="7772400" cy="4400128"/>
          </a:xfrm>
        </p:spPr>
        <p:txBody>
          <a:bodyPr/>
          <a:lstStyle/>
          <a:p>
            <a:r>
              <a:rPr lang="fi-FI" dirty="0" smtClean="0"/>
              <a:t>The responding CM estimates maximum signal strength from a WSO which is represented by the CE indicated in the request in a set of locations</a:t>
            </a:r>
          </a:p>
          <a:p>
            <a:pPr lvl="1"/>
            <a:r>
              <a:rPr lang="fi-FI" dirty="0" smtClean="0"/>
              <a:t>More on the estimation in the next slide</a:t>
            </a:r>
          </a:p>
          <a:p>
            <a:r>
              <a:rPr lang="fi-FI" dirty="0" smtClean="0"/>
              <a:t>Once the responding CM has the answers available it shall issue the following answer to the requesting CM</a:t>
            </a:r>
          </a:p>
          <a:p>
            <a:pPr lvl="1"/>
            <a:r>
              <a:rPr lang="fi-FI" dirty="0" smtClean="0"/>
              <a:t>Maximum field strength/power level in these locations caused by a WSO represented by this CE I serve is as follows</a:t>
            </a:r>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15</a:t>
            </a:fld>
            <a:endParaRPr lang="en-US"/>
          </a:p>
        </p:txBody>
      </p:sp>
    </p:spTree>
    <p:extLst>
      <p:ext uri="{BB962C8B-B14F-4D97-AF65-F5344CB8AC3E}">
        <p14:creationId xmlns:p14="http://schemas.microsoft.com/office/powerpoint/2010/main" val="2511817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Step 4b: Reality check with another </a:t>
            </a:r>
            <a:r>
              <a:rPr lang="fi-FI" dirty="0" smtClean="0"/>
              <a:t>CM (cont.)</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16</a:t>
            </a:fld>
            <a:endParaRPr lang="en-US"/>
          </a:p>
        </p:txBody>
      </p:sp>
      <p:sp>
        <p:nvSpPr>
          <p:cNvPr id="12" name="TextBox 11"/>
          <p:cNvSpPr txBox="1"/>
          <p:nvPr/>
        </p:nvSpPr>
        <p:spPr>
          <a:xfrm>
            <a:off x="107503" y="2564904"/>
            <a:ext cx="3974117" cy="3600400"/>
          </a:xfrm>
          <a:prstGeom prst="rect">
            <a:avLst/>
          </a:prstGeom>
          <a:noFill/>
        </p:spPr>
        <p:txBody>
          <a:bodyPr wrap="square" rtlCol="0">
            <a:noAutofit/>
          </a:bodyPr>
          <a:lstStyle/>
          <a:p>
            <a:r>
              <a:rPr lang="fi-FI" sz="1400" b="1" dirty="0" smtClean="0"/>
              <a:t>Case in which the WSO is a single transceiver</a:t>
            </a:r>
          </a:p>
          <a:p>
            <a:r>
              <a:rPr lang="fi-FI" sz="1400" dirty="0"/>
              <a:t>The responding CM needs to estimate maximum transmission signal level from the WSO </a:t>
            </a:r>
            <a:r>
              <a:rPr lang="fi-FI" sz="1400" dirty="0" smtClean="0"/>
              <a:t>(green triangle</a:t>
            </a:r>
            <a:r>
              <a:rPr lang="fi-FI" sz="1400" dirty="0"/>
              <a:t>) it serves and for which it has received a signal level estimation request from another CM. </a:t>
            </a:r>
            <a:r>
              <a:rPr lang="fi-FI" sz="1400" dirty="0" smtClean="0"/>
              <a:t>Since </a:t>
            </a:r>
            <a:r>
              <a:rPr lang="fi-FI" sz="1400" dirty="0"/>
              <a:t>the WSO in this case is a single transceiver with known location, the CM needs to just estimate maximum signal level of transmission from the WSO in a set of locations indicated in the request. The CM can use any type and kind of propagation model it has to estimate the signal levels. The more realistic model it has available the more accurate the estimation. </a:t>
            </a:r>
            <a:endParaRPr lang="en-US" sz="1400" dirty="0"/>
          </a:p>
        </p:txBody>
      </p:sp>
      <p:sp>
        <p:nvSpPr>
          <p:cNvPr id="13" name="TextBox 12"/>
          <p:cNvSpPr txBox="1"/>
          <p:nvPr/>
        </p:nvSpPr>
        <p:spPr>
          <a:xfrm>
            <a:off x="4153629" y="2924944"/>
            <a:ext cx="4522827" cy="3168352"/>
          </a:xfrm>
          <a:prstGeom prst="rect">
            <a:avLst/>
          </a:prstGeom>
          <a:noFill/>
        </p:spPr>
        <p:txBody>
          <a:bodyPr wrap="square" rtlCol="0">
            <a:noAutofit/>
          </a:bodyPr>
          <a:lstStyle/>
          <a:p>
            <a:r>
              <a:rPr lang="fi-FI" sz="1400" b="1" dirty="0" smtClean="0"/>
              <a:t>Case in which the WSO is a network</a:t>
            </a:r>
            <a:endParaRPr lang="fi-FI" sz="1400" dirty="0" smtClean="0"/>
          </a:p>
          <a:p>
            <a:r>
              <a:rPr lang="fi-FI" sz="1400" dirty="0"/>
              <a:t>The responding CM needs to estimate transmission signal levels from the WSO it serves and for which it has received a signal level estimation request from another CM. </a:t>
            </a:r>
            <a:r>
              <a:rPr lang="fi-FI" sz="1400" dirty="0" smtClean="0"/>
              <a:t>Since </a:t>
            </a:r>
            <a:r>
              <a:rPr lang="fi-FI" sz="1400" dirty="0"/>
              <a:t>the WSO in this case is a network operated by a master device with known location and a variable number of slave devices, the CM needs to estimate what is the maximum signal level of transmission from </a:t>
            </a:r>
            <a:r>
              <a:rPr lang="fi-FI" sz="1400" dirty="0" smtClean="0"/>
              <a:t>any potential location of slave devices within coverage area of the WSO in the locations </a:t>
            </a:r>
            <a:r>
              <a:rPr lang="fi-FI" sz="1400" dirty="0"/>
              <a:t>indicated in the request </a:t>
            </a:r>
            <a:r>
              <a:rPr lang="fi-FI" sz="1400" dirty="0" smtClean="0"/>
              <a:t>and </a:t>
            </a:r>
            <a:r>
              <a:rPr lang="fi-FI" sz="1400" dirty="0"/>
              <a:t>indicates the highest level for each indicated location. </a:t>
            </a:r>
          </a:p>
          <a:p>
            <a:r>
              <a:rPr lang="fi-FI" sz="1400" dirty="0"/>
              <a:t>The CM can use any type and kind of propagation model it has to estimate the signal levels. The more realistic model it has available the more accurate the estimation. </a:t>
            </a:r>
            <a:endParaRPr lang="en-US" sz="1400" dirty="0"/>
          </a:p>
          <a:p>
            <a:endParaRPr lang="en-US" sz="1400" dirty="0"/>
          </a:p>
        </p:txBody>
      </p:sp>
      <p:sp>
        <p:nvSpPr>
          <p:cNvPr id="14" name="Isosceles Triangle 13"/>
          <p:cNvSpPr/>
          <p:nvPr/>
        </p:nvSpPr>
        <p:spPr>
          <a:xfrm>
            <a:off x="2121832" y="1988840"/>
            <a:ext cx="144016" cy="14401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81672" y="1871113"/>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34072" y="2087137"/>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1672" y="2159145"/>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37656" y="2015129"/>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81672" y="2060848"/>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81672" y="1988840"/>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753680" y="1943121"/>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p:cNvSpPr/>
          <p:nvPr/>
        </p:nvSpPr>
        <p:spPr>
          <a:xfrm>
            <a:off x="5074160" y="1988840"/>
            <a:ext cx="144016" cy="144016"/>
          </a:xfrm>
          <a:prstGeom prst="triangle">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930144" y="1268760"/>
            <a:ext cx="2448272" cy="158417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290184" y="1511073"/>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650224" y="1367057"/>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6154280" y="1268760"/>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306408" y="2060848"/>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7234400" y="1844824"/>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090384" y="1628800"/>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874360" y="1484784"/>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586328" y="1367057"/>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7162392" y="2303161"/>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6946368" y="2519185"/>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6730344" y="2671585"/>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6226288" y="2708920"/>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5650224" y="2708920"/>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218176" y="2492896"/>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5074160" y="2060848"/>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5146168" y="1772816"/>
            <a:ext cx="72008"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Arrow Connector 39"/>
          <p:cNvCxnSpPr>
            <a:stCxn id="14" idx="1"/>
            <a:endCxn id="21" idx="5"/>
          </p:cNvCxnSpPr>
          <p:nvPr/>
        </p:nvCxnSpPr>
        <p:spPr>
          <a:xfrm flipH="1" flipV="1">
            <a:off x="815143" y="1982145"/>
            <a:ext cx="1342693" cy="787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968952" y="1958643"/>
            <a:ext cx="1152880" cy="246221"/>
          </a:xfrm>
          <a:prstGeom prst="rect">
            <a:avLst/>
          </a:prstGeom>
          <a:noFill/>
        </p:spPr>
        <p:txBody>
          <a:bodyPr wrap="none" rtlCol="0">
            <a:spAutoFit/>
          </a:bodyPr>
          <a:lstStyle/>
          <a:p>
            <a:r>
              <a:rPr lang="fi-FI" sz="1000" dirty="0" smtClean="0"/>
              <a:t>Propagation loss</a:t>
            </a:r>
            <a:endParaRPr lang="en-US" sz="1000" dirty="0"/>
          </a:p>
        </p:txBody>
      </p:sp>
      <p:sp>
        <p:nvSpPr>
          <p:cNvPr id="42" name="TextBox 41"/>
          <p:cNvSpPr txBox="1"/>
          <p:nvPr/>
        </p:nvSpPr>
        <p:spPr>
          <a:xfrm>
            <a:off x="2121080" y="1844824"/>
            <a:ext cx="978153" cy="246221"/>
          </a:xfrm>
          <a:prstGeom prst="rect">
            <a:avLst/>
          </a:prstGeom>
          <a:noFill/>
        </p:spPr>
        <p:txBody>
          <a:bodyPr wrap="none" rtlCol="0">
            <a:spAutoFit/>
          </a:bodyPr>
          <a:lstStyle/>
          <a:p>
            <a:r>
              <a:rPr lang="fi-FI" sz="1000" dirty="0" smtClean="0"/>
              <a:t>Max Tx power</a:t>
            </a:r>
            <a:endParaRPr lang="en-US" sz="1000" dirty="0"/>
          </a:p>
        </p:txBody>
      </p:sp>
      <p:sp>
        <p:nvSpPr>
          <p:cNvPr id="43" name="TextBox 42"/>
          <p:cNvSpPr txBox="1"/>
          <p:nvPr/>
        </p:nvSpPr>
        <p:spPr>
          <a:xfrm>
            <a:off x="105608" y="1628800"/>
            <a:ext cx="1802096" cy="246221"/>
          </a:xfrm>
          <a:prstGeom prst="rect">
            <a:avLst/>
          </a:prstGeom>
          <a:noFill/>
        </p:spPr>
        <p:txBody>
          <a:bodyPr wrap="none" rtlCol="0">
            <a:spAutoFit/>
          </a:bodyPr>
          <a:lstStyle/>
          <a:p>
            <a:r>
              <a:rPr lang="fi-FI" sz="1000" dirty="0" smtClean="0"/>
              <a:t>Max signal level per location</a:t>
            </a:r>
            <a:endParaRPr lang="en-US" sz="1000" dirty="0"/>
          </a:p>
        </p:txBody>
      </p:sp>
      <p:sp>
        <p:nvSpPr>
          <p:cNvPr id="44" name="Oval 43"/>
          <p:cNvSpPr/>
          <p:nvPr/>
        </p:nvSpPr>
        <p:spPr>
          <a:xfrm>
            <a:off x="7946096" y="1844824"/>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8098496" y="2060848"/>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7946096" y="2132856"/>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7802080" y="1988840"/>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7946096" y="2034559"/>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7946096" y="1962551"/>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8018104" y="1916832"/>
            <a:ext cx="72008"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Arrow Connector 50"/>
          <p:cNvCxnSpPr>
            <a:stCxn id="14" idx="3"/>
            <a:endCxn id="17" idx="5"/>
          </p:cNvCxnSpPr>
          <p:nvPr/>
        </p:nvCxnSpPr>
        <p:spPr>
          <a:xfrm flipH="1">
            <a:off x="743135" y="2132856"/>
            <a:ext cx="1450705" cy="65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22" idx="5"/>
            <a:endCxn id="44" idx="2"/>
          </p:cNvCxnSpPr>
          <p:nvPr/>
        </p:nvCxnSpPr>
        <p:spPr>
          <a:xfrm flipV="1">
            <a:off x="5182172" y="1867684"/>
            <a:ext cx="2763924" cy="1931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35" idx="6"/>
            <a:endCxn id="46" idx="3"/>
          </p:cNvCxnSpPr>
          <p:nvPr/>
        </p:nvCxnSpPr>
        <p:spPr>
          <a:xfrm flipV="1">
            <a:off x="6298296" y="2171880"/>
            <a:ext cx="1658345" cy="559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5812884" y="1742619"/>
            <a:ext cx="1152880" cy="246221"/>
          </a:xfrm>
          <a:prstGeom prst="rect">
            <a:avLst/>
          </a:prstGeom>
          <a:noFill/>
        </p:spPr>
        <p:txBody>
          <a:bodyPr wrap="none" rtlCol="0">
            <a:spAutoFit/>
          </a:bodyPr>
          <a:lstStyle/>
          <a:p>
            <a:r>
              <a:rPr lang="fi-FI" sz="1000" dirty="0" smtClean="0"/>
              <a:t>Propagation loss</a:t>
            </a:r>
            <a:endParaRPr lang="en-US" sz="1000" dirty="0"/>
          </a:p>
        </p:txBody>
      </p:sp>
      <p:sp>
        <p:nvSpPr>
          <p:cNvPr id="55" name="TextBox 54"/>
          <p:cNvSpPr txBox="1"/>
          <p:nvPr/>
        </p:nvSpPr>
        <p:spPr>
          <a:xfrm>
            <a:off x="4960103" y="1814627"/>
            <a:ext cx="978153" cy="246221"/>
          </a:xfrm>
          <a:prstGeom prst="rect">
            <a:avLst/>
          </a:prstGeom>
          <a:noFill/>
        </p:spPr>
        <p:txBody>
          <a:bodyPr wrap="none" rtlCol="0">
            <a:spAutoFit/>
          </a:bodyPr>
          <a:lstStyle/>
          <a:p>
            <a:r>
              <a:rPr lang="fi-FI" sz="1000" dirty="0" smtClean="0"/>
              <a:t>Max Tx power</a:t>
            </a:r>
            <a:endParaRPr lang="en-US" sz="1000" dirty="0"/>
          </a:p>
        </p:txBody>
      </p:sp>
      <p:sp>
        <p:nvSpPr>
          <p:cNvPr id="56" name="TextBox 55"/>
          <p:cNvSpPr txBox="1"/>
          <p:nvPr/>
        </p:nvSpPr>
        <p:spPr>
          <a:xfrm>
            <a:off x="7306408" y="1628800"/>
            <a:ext cx="1802096" cy="246221"/>
          </a:xfrm>
          <a:prstGeom prst="rect">
            <a:avLst/>
          </a:prstGeom>
          <a:noFill/>
        </p:spPr>
        <p:txBody>
          <a:bodyPr wrap="none" rtlCol="0">
            <a:spAutoFit/>
          </a:bodyPr>
          <a:lstStyle/>
          <a:p>
            <a:r>
              <a:rPr lang="fi-FI" sz="1000" dirty="0" smtClean="0"/>
              <a:t>Max signal level per location</a:t>
            </a:r>
            <a:endParaRPr lang="en-US" sz="1000" dirty="0"/>
          </a:p>
        </p:txBody>
      </p:sp>
    </p:spTree>
    <p:extLst>
      <p:ext uri="{BB962C8B-B14F-4D97-AF65-F5344CB8AC3E}">
        <p14:creationId xmlns:p14="http://schemas.microsoft.com/office/powerpoint/2010/main" val="2752757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1066800"/>
          </a:xfrm>
        </p:spPr>
        <p:txBody>
          <a:bodyPr/>
          <a:lstStyle/>
          <a:p>
            <a:r>
              <a:rPr lang="fi-FI" dirty="0" smtClean="0"/>
              <a:t>Step 5: Decision on inclusion to coexistence set</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17</a:t>
            </a:fld>
            <a:endParaRPr lang="en-US"/>
          </a:p>
        </p:txBody>
      </p:sp>
      <p:cxnSp>
        <p:nvCxnSpPr>
          <p:cNvPr id="7" name="Straight Connector 6"/>
          <p:cNvCxnSpPr/>
          <p:nvPr/>
        </p:nvCxnSpPr>
        <p:spPr bwMode="auto">
          <a:xfrm>
            <a:off x="3522210"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3314720" y="1360513"/>
            <a:ext cx="554960" cy="307777"/>
          </a:xfrm>
          <a:prstGeom prst="rect">
            <a:avLst/>
          </a:prstGeom>
          <a:noFill/>
        </p:spPr>
        <p:txBody>
          <a:bodyPr wrap="none" rtlCol="0">
            <a:spAutoFit/>
          </a:bodyPr>
          <a:lstStyle/>
          <a:p>
            <a:r>
              <a:rPr lang="fi-FI" sz="1400" dirty="0" smtClean="0"/>
              <a:t>CM1</a:t>
            </a:r>
            <a:endParaRPr lang="en-US" sz="1400" dirty="0"/>
          </a:p>
        </p:txBody>
      </p:sp>
      <p:cxnSp>
        <p:nvCxnSpPr>
          <p:cNvPr id="9" name="Straight Connector 8"/>
          <p:cNvCxnSpPr/>
          <p:nvPr/>
        </p:nvCxnSpPr>
        <p:spPr bwMode="auto">
          <a:xfrm>
            <a:off x="7698674"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7491184" y="1360513"/>
            <a:ext cx="554960" cy="307777"/>
          </a:xfrm>
          <a:prstGeom prst="rect">
            <a:avLst/>
          </a:prstGeom>
          <a:noFill/>
        </p:spPr>
        <p:txBody>
          <a:bodyPr wrap="none" rtlCol="0">
            <a:spAutoFit/>
          </a:bodyPr>
          <a:lstStyle/>
          <a:p>
            <a:r>
              <a:rPr lang="fi-FI" sz="1400" dirty="0" smtClean="0"/>
              <a:t>CM2</a:t>
            </a:r>
            <a:endParaRPr lang="en-US" sz="1400" dirty="0"/>
          </a:p>
        </p:txBody>
      </p:sp>
      <p:cxnSp>
        <p:nvCxnSpPr>
          <p:cNvPr id="11" name="Straight Connector 10"/>
          <p:cNvCxnSpPr/>
          <p:nvPr/>
        </p:nvCxnSpPr>
        <p:spPr bwMode="auto">
          <a:xfrm>
            <a:off x="1115616" y="1648545"/>
            <a:ext cx="8684" cy="3240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flipH="1">
            <a:off x="1111078" y="2276872"/>
            <a:ext cx="4538" cy="10708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p:cNvSpPr txBox="1"/>
          <p:nvPr/>
        </p:nvSpPr>
        <p:spPr>
          <a:xfrm>
            <a:off x="899592" y="1340768"/>
            <a:ext cx="413896" cy="307777"/>
          </a:xfrm>
          <a:prstGeom prst="rect">
            <a:avLst/>
          </a:prstGeom>
          <a:noFill/>
        </p:spPr>
        <p:txBody>
          <a:bodyPr wrap="none" rtlCol="0">
            <a:spAutoFit/>
          </a:bodyPr>
          <a:lstStyle/>
          <a:p>
            <a:r>
              <a:rPr lang="fi-FI" sz="1400" dirty="0" smtClean="0"/>
              <a:t>CE</a:t>
            </a:r>
            <a:endParaRPr lang="en-US" sz="1400" dirty="0"/>
          </a:p>
        </p:txBody>
      </p:sp>
      <p:sp>
        <p:nvSpPr>
          <p:cNvPr id="14" name="TextBox 13"/>
          <p:cNvSpPr txBox="1"/>
          <p:nvPr/>
        </p:nvSpPr>
        <p:spPr>
          <a:xfrm>
            <a:off x="827584" y="1988840"/>
            <a:ext cx="593432" cy="307777"/>
          </a:xfrm>
          <a:prstGeom prst="rect">
            <a:avLst/>
          </a:prstGeom>
          <a:noFill/>
        </p:spPr>
        <p:txBody>
          <a:bodyPr wrap="none" rtlCol="0">
            <a:spAutoFit/>
          </a:bodyPr>
          <a:lstStyle/>
          <a:p>
            <a:r>
              <a:rPr lang="fi-FI" sz="1400" dirty="0" smtClean="0"/>
              <a:t>CDIS</a:t>
            </a:r>
            <a:endParaRPr lang="en-US" sz="1400" dirty="0"/>
          </a:p>
        </p:txBody>
      </p:sp>
      <p:cxnSp>
        <p:nvCxnSpPr>
          <p:cNvPr id="15" name="Straight Arrow Connector 14"/>
          <p:cNvCxnSpPr/>
          <p:nvPr/>
        </p:nvCxnSpPr>
        <p:spPr bwMode="auto">
          <a:xfrm>
            <a:off x="1124300" y="1772816"/>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p:cNvSpPr txBox="1"/>
          <p:nvPr/>
        </p:nvSpPr>
        <p:spPr>
          <a:xfrm>
            <a:off x="1403648" y="1484784"/>
            <a:ext cx="1693028" cy="307777"/>
          </a:xfrm>
          <a:prstGeom prst="rect">
            <a:avLst/>
          </a:prstGeom>
          <a:noFill/>
        </p:spPr>
        <p:txBody>
          <a:bodyPr wrap="none" rtlCol="0">
            <a:spAutoFit/>
          </a:bodyPr>
          <a:lstStyle/>
          <a:p>
            <a:r>
              <a:rPr lang="fi-FI" sz="1400" dirty="0" smtClean="0"/>
              <a:t>I represent this WSO</a:t>
            </a:r>
            <a:endParaRPr lang="en-US" sz="1400" dirty="0"/>
          </a:p>
        </p:txBody>
      </p:sp>
      <p:sp>
        <p:nvSpPr>
          <p:cNvPr id="17" name="Rectangle 16"/>
          <p:cNvSpPr/>
          <p:nvPr/>
        </p:nvSpPr>
        <p:spPr bwMode="auto">
          <a:xfrm>
            <a:off x="2982150" y="1844824"/>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area(s)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flipH="1">
            <a:off x="1124300" y="2420888"/>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1366804" y="2185700"/>
            <a:ext cx="1731564" cy="523220"/>
          </a:xfrm>
          <a:prstGeom prst="rect">
            <a:avLst/>
          </a:prstGeom>
          <a:noFill/>
        </p:spPr>
        <p:txBody>
          <a:bodyPr wrap="none" rtlCol="0">
            <a:spAutoFit/>
          </a:bodyPr>
          <a:lstStyle/>
          <a:p>
            <a:r>
              <a:rPr lang="fi-FI" sz="1400" dirty="0" smtClean="0"/>
              <a:t>I serve this CE which</a:t>
            </a:r>
          </a:p>
          <a:p>
            <a:r>
              <a:rPr lang="fi-FI" sz="1400" dirty="0" smtClean="0"/>
              <a:t>has this WSO area(s)</a:t>
            </a:r>
            <a:endParaRPr lang="en-US" sz="1400" dirty="0"/>
          </a:p>
        </p:txBody>
      </p:sp>
      <p:cxnSp>
        <p:nvCxnSpPr>
          <p:cNvPr id="20" name="Straight Arrow Connector 19"/>
          <p:cNvCxnSpPr/>
          <p:nvPr/>
        </p:nvCxnSpPr>
        <p:spPr bwMode="auto">
          <a:xfrm>
            <a:off x="1115616" y="3284984"/>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1245752" y="3050376"/>
            <a:ext cx="2246128" cy="738664"/>
          </a:xfrm>
          <a:prstGeom prst="rect">
            <a:avLst/>
          </a:prstGeom>
          <a:noFill/>
        </p:spPr>
        <p:txBody>
          <a:bodyPr wrap="none" rtlCol="0">
            <a:spAutoFit/>
          </a:bodyPr>
          <a:lstStyle/>
          <a:p>
            <a:r>
              <a:rPr lang="fi-FI" sz="1400" dirty="0" smtClean="0"/>
              <a:t>These CEs have overlapping</a:t>
            </a:r>
          </a:p>
          <a:p>
            <a:r>
              <a:rPr lang="fi-FI" sz="1400" dirty="0" smtClean="0"/>
              <a:t>WSO area(s) and they are </a:t>
            </a:r>
          </a:p>
          <a:p>
            <a:r>
              <a:rPr lang="fi-FI" sz="1400" dirty="0" smtClean="0"/>
              <a:t>served by these CMs</a:t>
            </a:r>
            <a:endParaRPr lang="en-US" sz="1400" dirty="0"/>
          </a:p>
        </p:txBody>
      </p:sp>
      <p:sp>
        <p:nvSpPr>
          <p:cNvPr id="22" name="Rectangle 21"/>
          <p:cNvSpPr/>
          <p:nvPr/>
        </p:nvSpPr>
        <p:spPr bwMode="auto">
          <a:xfrm>
            <a:off x="2555776" y="3717032"/>
            <a:ext cx="1888705" cy="64807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related</a:t>
            </a:r>
            <a:r>
              <a:rPr kumimoji="0" lang="fi-FI" sz="1200" b="0" i="0" u="none" strike="noStrike" cap="none" normalizeH="0" dirty="0" smtClean="0">
                <a:ln>
                  <a:noFill/>
                </a:ln>
                <a:solidFill>
                  <a:schemeClr val="tx1"/>
                </a:solidFill>
                <a:effectLst/>
                <a:latin typeface="Times New Roman" pitchFamily="18" charset="0"/>
              </a:rPr>
              <a:t> locations for which you ask info from another CM</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Arrow Connector 22"/>
          <p:cNvCxnSpPr/>
          <p:nvPr/>
        </p:nvCxnSpPr>
        <p:spPr bwMode="auto">
          <a:xfrm>
            <a:off x="3522210" y="4581708"/>
            <a:ext cx="417646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p:cNvCxnSpPr/>
          <p:nvPr/>
        </p:nvCxnSpPr>
        <p:spPr bwMode="auto">
          <a:xfrm flipH="1">
            <a:off x="3513526" y="5373216"/>
            <a:ext cx="418514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tangle 24"/>
          <p:cNvSpPr/>
          <p:nvPr/>
        </p:nvSpPr>
        <p:spPr bwMode="auto">
          <a:xfrm>
            <a:off x="6732240" y="4797152"/>
            <a:ext cx="1888705"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Estimate signal</a:t>
            </a:r>
            <a:r>
              <a:rPr kumimoji="0" lang="fi-FI" sz="1200" b="0" i="0" u="none" strike="noStrike" cap="none" normalizeH="0" dirty="0" smtClean="0">
                <a:ln>
                  <a:noFill/>
                </a:ln>
                <a:solidFill>
                  <a:schemeClr val="tx1"/>
                </a:solidFill>
                <a:effectLst/>
                <a:latin typeface="Times New Roman" pitchFamily="18" charset="0"/>
              </a:rPr>
              <a:t> level in the indicated locations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3995936" y="4346520"/>
            <a:ext cx="3279224" cy="738664"/>
          </a:xfrm>
          <a:prstGeom prst="rect">
            <a:avLst/>
          </a:prstGeom>
          <a:noFill/>
        </p:spPr>
        <p:txBody>
          <a:bodyPr wrap="square" rtlCol="0">
            <a:spAutoFit/>
          </a:bodyPr>
          <a:lstStyle/>
          <a:p>
            <a:r>
              <a:rPr lang="fi-FI" sz="1400" dirty="0" smtClean="0"/>
              <a:t>What is estimated signal level </a:t>
            </a:r>
            <a:r>
              <a:rPr lang="fi-FI" sz="1400" dirty="0"/>
              <a:t>in these locations </a:t>
            </a:r>
            <a:r>
              <a:rPr lang="fi-FI" sz="1400" dirty="0" smtClean="0"/>
              <a:t>from WSO represented by this CE you serve?</a:t>
            </a:r>
            <a:endParaRPr lang="en-US" sz="1400" dirty="0"/>
          </a:p>
        </p:txBody>
      </p:sp>
      <p:sp>
        <p:nvSpPr>
          <p:cNvPr id="27" name="TextBox 26"/>
          <p:cNvSpPr txBox="1"/>
          <p:nvPr/>
        </p:nvSpPr>
        <p:spPr>
          <a:xfrm>
            <a:off x="4245104" y="5138608"/>
            <a:ext cx="3279224" cy="307777"/>
          </a:xfrm>
          <a:prstGeom prst="rect">
            <a:avLst/>
          </a:prstGeom>
          <a:noFill/>
        </p:spPr>
        <p:txBody>
          <a:bodyPr wrap="square" rtlCol="0">
            <a:spAutoFit/>
          </a:bodyPr>
          <a:lstStyle/>
          <a:p>
            <a:r>
              <a:rPr lang="fi-FI" sz="1400" dirty="0" smtClean="0"/>
              <a:t>These are signal level estimates</a:t>
            </a:r>
            <a:endParaRPr lang="en-US" sz="1400" dirty="0"/>
          </a:p>
        </p:txBody>
      </p:sp>
      <p:sp>
        <p:nvSpPr>
          <p:cNvPr id="28" name="Rectangle 27"/>
          <p:cNvSpPr/>
          <p:nvPr/>
        </p:nvSpPr>
        <p:spPr bwMode="auto">
          <a:xfrm>
            <a:off x="2611287" y="5517232"/>
            <a:ext cx="1888705" cy="792088"/>
          </a:xfrm>
          <a:prstGeom prst="rect">
            <a:avLst/>
          </a:prstGeom>
          <a:solidFill>
            <a:schemeClr val="bg1"/>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rgbClr val="FF0000"/>
                </a:solidFill>
                <a:effectLst/>
                <a:latin typeface="Times New Roman" pitchFamily="18" charset="0"/>
              </a:rPr>
              <a:t>Decide whether</a:t>
            </a:r>
            <a:r>
              <a:rPr kumimoji="0" lang="fi-FI" sz="1200" b="0" i="0" u="none" strike="noStrike" cap="none" normalizeH="0" dirty="0" smtClean="0">
                <a:ln>
                  <a:noFill/>
                </a:ln>
                <a:solidFill>
                  <a:srgbClr val="FF0000"/>
                </a:solidFill>
                <a:effectLst/>
                <a:latin typeface="Times New Roman" pitchFamily="18" charset="0"/>
              </a:rPr>
              <a:t> the CE for which you received signal level estimates belongs to the coexistence set</a:t>
            </a:r>
            <a:endParaRPr kumimoji="0" lang="en-US" sz="1200" b="0" i="0" u="none" strike="noStrike" cap="none" normalizeH="0" baseline="0" dirty="0" smtClean="0">
              <a:ln>
                <a:noFill/>
              </a:ln>
              <a:solidFill>
                <a:srgbClr val="FF0000"/>
              </a:solidFill>
              <a:effectLst/>
              <a:latin typeface="Times New Roman" pitchFamily="18" charset="0"/>
            </a:endParaRPr>
          </a:p>
        </p:txBody>
      </p:sp>
      <p:sp>
        <p:nvSpPr>
          <p:cNvPr id="29" name="Rectangle 28"/>
          <p:cNvSpPr/>
          <p:nvPr/>
        </p:nvSpPr>
        <p:spPr bwMode="auto">
          <a:xfrm>
            <a:off x="539552" y="2636912"/>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Area overlap analysis</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40858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Step 5: Decision on coexistence set </a:t>
            </a:r>
            <a:r>
              <a:rPr lang="fi-FI" dirty="0" smtClean="0"/>
              <a:t>element (cont.)</a:t>
            </a:r>
            <a:endParaRPr lang="en-US" dirty="0"/>
          </a:p>
        </p:txBody>
      </p:sp>
      <p:sp>
        <p:nvSpPr>
          <p:cNvPr id="3" name="Content Placeholder 2"/>
          <p:cNvSpPr>
            <a:spLocks noGrp="1"/>
          </p:cNvSpPr>
          <p:nvPr>
            <p:ph idx="1"/>
          </p:nvPr>
        </p:nvSpPr>
        <p:spPr/>
        <p:txBody>
          <a:bodyPr/>
          <a:lstStyle/>
          <a:p>
            <a:r>
              <a:rPr lang="fi-FI" dirty="0" smtClean="0"/>
              <a:t>Once the requesting CM has received a response from the responding CM it shall decide on whether the CE for which it received signal level estimate response belongs to the coexistence set or not</a:t>
            </a:r>
          </a:p>
          <a:p>
            <a:pPr lvl="1"/>
            <a:r>
              <a:rPr lang="fi-FI" dirty="0" smtClean="0"/>
              <a:t>The decision logic could be left open</a:t>
            </a:r>
          </a:p>
          <a:p>
            <a:pPr lvl="1"/>
            <a:r>
              <a:rPr lang="fi-FI" dirty="0" smtClean="0"/>
              <a:t>This should be very straightforward decision based on interference tolerance and estimated signal level</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18</a:t>
            </a:fld>
            <a:endParaRPr lang="en-US"/>
          </a:p>
        </p:txBody>
      </p:sp>
    </p:spTree>
    <p:extLst>
      <p:ext uri="{BB962C8B-B14F-4D97-AF65-F5344CB8AC3E}">
        <p14:creationId xmlns:p14="http://schemas.microsoft.com/office/powerpoint/2010/main" val="2770178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We have presented a coexistence discovery scheme which doesn’t force a CM to release geo-location of a WSO to CDIS or to any other entity</a:t>
            </a:r>
          </a:p>
          <a:p>
            <a:r>
              <a:rPr lang="fi-FI" dirty="0" smtClean="0"/>
              <a:t>The proposed scheme comprises of five steps which involve mainly CM and CDIS in the discovery</a:t>
            </a:r>
          </a:p>
          <a:p>
            <a:r>
              <a:rPr lang="fi-FI" dirty="0" smtClean="0"/>
              <a:t>The proposed scheme provides means for a CM to use different type of signal propagation models to determine whether two WSO transceivers are interfers or not</a:t>
            </a:r>
          </a:p>
          <a:p>
            <a:pPr lvl="1"/>
            <a:r>
              <a:rPr lang="fi-FI" dirty="0" smtClean="0"/>
              <a:t>The standard should facilitate and encourage use of advanced, realistic and accurate propagation models</a:t>
            </a:r>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19</a:t>
            </a:fld>
            <a:endParaRPr lang="en-US"/>
          </a:p>
        </p:txBody>
      </p:sp>
    </p:spTree>
    <p:extLst>
      <p:ext uri="{BB962C8B-B14F-4D97-AF65-F5344CB8AC3E}">
        <p14:creationId xmlns:p14="http://schemas.microsoft.com/office/powerpoint/2010/main" val="412874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41128" cy="276999"/>
          </a:xfrm>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contains </a:t>
            </a:r>
            <a:r>
              <a:rPr lang="fi-FI" dirty="0" smtClean="0"/>
              <a:t>a proposal of coexistence discovery mechanism which is somewhat different from the current one in the DF3.02 draft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a:xfrm>
            <a:off x="685800" y="1906488"/>
            <a:ext cx="7772400" cy="4114800"/>
          </a:xfrm>
        </p:spPr>
        <p:txBody>
          <a:bodyPr/>
          <a:lstStyle/>
          <a:p>
            <a:r>
              <a:rPr lang="fi-FI" dirty="0" smtClean="0"/>
              <a:t>This presentation illustrates the steps to be taken in the 802.19.1 coexistence system to determine which WSOs may interfere with each other</a:t>
            </a:r>
          </a:p>
          <a:p>
            <a:pPr lvl="1"/>
            <a:r>
              <a:rPr lang="fi-FI" dirty="0" smtClean="0"/>
              <a:t>As the result there will be a coexistence set for each CE registered to the system</a:t>
            </a:r>
          </a:p>
          <a:p>
            <a:r>
              <a:rPr lang="fi-FI" dirty="0" smtClean="0"/>
              <a:t>The proposal is to modify the scheme currently specified in the 802.19.1 draft to </a:t>
            </a:r>
          </a:p>
          <a:p>
            <a:pPr lvl="1"/>
            <a:r>
              <a:rPr lang="fi-FI" dirty="0" smtClean="0"/>
              <a:t>Keep WSO geo-location information within CM which serves the CE representing the WSO</a:t>
            </a:r>
          </a:p>
          <a:p>
            <a:pPr lvl="1"/>
            <a:r>
              <a:rPr lang="fi-FI" dirty="0" smtClean="0"/>
              <a:t>Allow implementation of different type and level of propagation models as part of the discovery scheme</a:t>
            </a:r>
          </a:p>
        </p:txBody>
      </p:sp>
      <p:sp>
        <p:nvSpPr>
          <p:cNvPr id="4" name="Date Placeholder 3"/>
          <p:cNvSpPr>
            <a:spLocks noGrp="1"/>
          </p:cNvSpPr>
          <p:nvPr>
            <p:ph type="dt" sz="half" idx="10"/>
          </p:nvPr>
        </p:nvSpPr>
        <p:spPr>
          <a:xfrm>
            <a:off x="696913" y="332601"/>
            <a:ext cx="1541128" cy="276999"/>
          </a:xfrm>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1959783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The approach in nutshell</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sz="1800" dirty="0" smtClean="0"/>
              <a:t>A CE provides information about a WSO to a CM</a:t>
            </a:r>
          </a:p>
          <a:p>
            <a:pPr marL="457200" indent="-457200">
              <a:buFont typeface="+mj-lt"/>
              <a:buAutoNum type="arabicPeriod"/>
            </a:pPr>
            <a:r>
              <a:rPr lang="fi-FI" sz="1800" dirty="0" smtClean="0"/>
              <a:t>The CM determines at least one area for the WSO which is represented by the CE and provides the area(s) to a CDIS</a:t>
            </a:r>
          </a:p>
          <a:p>
            <a:pPr marL="857250" lvl="1" indent="-457200"/>
            <a:r>
              <a:rPr lang="fi-FI" sz="1600" dirty="0" smtClean="0"/>
              <a:t>The CDIS stores for each CE the WSO area(s), CE identifier and CM contact information</a:t>
            </a:r>
          </a:p>
          <a:p>
            <a:pPr marL="457200" indent="-457200">
              <a:buFont typeface="+mj-lt"/>
              <a:buAutoNum type="arabicPeriod"/>
            </a:pPr>
            <a:r>
              <a:rPr lang="fi-FI" sz="1800" dirty="0" smtClean="0"/>
              <a:t>The CDIS finds out with which areas of other WSOs the area(s) of the new WSO overlap and provides information about those other WSOs to the CM</a:t>
            </a:r>
          </a:p>
          <a:p>
            <a:pPr marL="857250" lvl="1" indent="-457200"/>
            <a:r>
              <a:rPr lang="fi-FI" sz="1600" dirty="0" smtClean="0"/>
              <a:t>The CM receives a list of CEs and contact information of CMs which serve those CEs</a:t>
            </a:r>
          </a:p>
          <a:p>
            <a:pPr marL="457200" indent="-457200">
              <a:buFont typeface="+mj-lt"/>
              <a:buAutoNum type="arabicPeriod"/>
            </a:pPr>
            <a:r>
              <a:rPr lang="fi-FI" sz="1800" dirty="0" smtClean="0"/>
              <a:t>The CM contacts the other CMs to find out whether their CEs represent WSOs which really may interfere with each other</a:t>
            </a:r>
          </a:p>
          <a:p>
            <a:pPr marL="457200" indent="-457200">
              <a:buFont typeface="+mj-lt"/>
              <a:buAutoNum type="arabicPeriod"/>
            </a:pPr>
            <a:r>
              <a:rPr lang="fi-FI" sz="1800" dirty="0" smtClean="0"/>
              <a:t>At the end the CM has the coexistence set for the CE from which it received information in step 1</a:t>
            </a:r>
            <a:endParaRPr lang="en-US" sz="1800"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316258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1066800"/>
          </a:xfrm>
        </p:spPr>
        <p:txBody>
          <a:bodyPr/>
          <a:lstStyle/>
          <a:p>
            <a:r>
              <a:rPr lang="fi-FI" dirty="0" smtClean="0"/>
              <a:t>MSC view of the approach</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cxnSp>
        <p:nvCxnSpPr>
          <p:cNvPr id="8" name="Straight Connector 7"/>
          <p:cNvCxnSpPr/>
          <p:nvPr/>
        </p:nvCxnSpPr>
        <p:spPr bwMode="auto">
          <a:xfrm>
            <a:off x="3522210"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3314720" y="1360513"/>
            <a:ext cx="554960" cy="307777"/>
          </a:xfrm>
          <a:prstGeom prst="rect">
            <a:avLst/>
          </a:prstGeom>
          <a:noFill/>
        </p:spPr>
        <p:txBody>
          <a:bodyPr wrap="none" rtlCol="0">
            <a:spAutoFit/>
          </a:bodyPr>
          <a:lstStyle/>
          <a:p>
            <a:r>
              <a:rPr lang="fi-FI" sz="1400" dirty="0" smtClean="0"/>
              <a:t>CM1</a:t>
            </a:r>
            <a:endParaRPr lang="en-US" sz="1400" dirty="0"/>
          </a:p>
        </p:txBody>
      </p:sp>
      <p:cxnSp>
        <p:nvCxnSpPr>
          <p:cNvPr id="13" name="Straight Connector 12"/>
          <p:cNvCxnSpPr/>
          <p:nvPr/>
        </p:nvCxnSpPr>
        <p:spPr bwMode="auto">
          <a:xfrm>
            <a:off x="7698674"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13"/>
          <p:cNvSpPr txBox="1"/>
          <p:nvPr/>
        </p:nvSpPr>
        <p:spPr>
          <a:xfrm>
            <a:off x="7491184" y="1360513"/>
            <a:ext cx="554960" cy="307777"/>
          </a:xfrm>
          <a:prstGeom prst="rect">
            <a:avLst/>
          </a:prstGeom>
          <a:noFill/>
        </p:spPr>
        <p:txBody>
          <a:bodyPr wrap="none" rtlCol="0">
            <a:spAutoFit/>
          </a:bodyPr>
          <a:lstStyle/>
          <a:p>
            <a:r>
              <a:rPr lang="fi-FI" sz="1400" dirty="0" smtClean="0"/>
              <a:t>CM2</a:t>
            </a:r>
            <a:endParaRPr lang="en-US" sz="1400" dirty="0"/>
          </a:p>
        </p:txBody>
      </p:sp>
      <p:cxnSp>
        <p:nvCxnSpPr>
          <p:cNvPr id="22" name="Straight Connector 21"/>
          <p:cNvCxnSpPr/>
          <p:nvPr/>
        </p:nvCxnSpPr>
        <p:spPr bwMode="auto">
          <a:xfrm>
            <a:off x="1115616" y="1648545"/>
            <a:ext cx="8684" cy="3240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flipH="1">
            <a:off x="1111078" y="2276872"/>
            <a:ext cx="4538" cy="10708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a:off x="899592" y="1340768"/>
            <a:ext cx="413896" cy="307777"/>
          </a:xfrm>
          <a:prstGeom prst="rect">
            <a:avLst/>
          </a:prstGeom>
          <a:noFill/>
        </p:spPr>
        <p:txBody>
          <a:bodyPr wrap="none" rtlCol="0">
            <a:spAutoFit/>
          </a:bodyPr>
          <a:lstStyle/>
          <a:p>
            <a:r>
              <a:rPr lang="fi-FI" sz="1400" dirty="0" smtClean="0"/>
              <a:t>CE</a:t>
            </a:r>
            <a:endParaRPr lang="en-US" sz="1400" dirty="0"/>
          </a:p>
        </p:txBody>
      </p:sp>
      <p:sp>
        <p:nvSpPr>
          <p:cNvPr id="26" name="TextBox 25"/>
          <p:cNvSpPr txBox="1"/>
          <p:nvPr/>
        </p:nvSpPr>
        <p:spPr>
          <a:xfrm>
            <a:off x="827584" y="1988840"/>
            <a:ext cx="593432" cy="307777"/>
          </a:xfrm>
          <a:prstGeom prst="rect">
            <a:avLst/>
          </a:prstGeom>
          <a:noFill/>
        </p:spPr>
        <p:txBody>
          <a:bodyPr wrap="none" rtlCol="0">
            <a:spAutoFit/>
          </a:bodyPr>
          <a:lstStyle/>
          <a:p>
            <a:r>
              <a:rPr lang="fi-FI" sz="1400" dirty="0" smtClean="0"/>
              <a:t>CDIS</a:t>
            </a:r>
            <a:endParaRPr lang="en-US" sz="1400" dirty="0"/>
          </a:p>
        </p:txBody>
      </p:sp>
      <p:cxnSp>
        <p:nvCxnSpPr>
          <p:cNvPr id="30" name="Straight Arrow Connector 29"/>
          <p:cNvCxnSpPr/>
          <p:nvPr/>
        </p:nvCxnSpPr>
        <p:spPr bwMode="auto">
          <a:xfrm>
            <a:off x="1124300" y="1772816"/>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403648" y="1484784"/>
            <a:ext cx="1693028" cy="307777"/>
          </a:xfrm>
          <a:prstGeom prst="rect">
            <a:avLst/>
          </a:prstGeom>
          <a:noFill/>
        </p:spPr>
        <p:txBody>
          <a:bodyPr wrap="none" rtlCol="0">
            <a:spAutoFit/>
          </a:bodyPr>
          <a:lstStyle/>
          <a:p>
            <a:r>
              <a:rPr lang="fi-FI" sz="1400" dirty="0" smtClean="0"/>
              <a:t>I represent this WSO</a:t>
            </a:r>
            <a:endParaRPr lang="en-US" sz="1400" dirty="0"/>
          </a:p>
        </p:txBody>
      </p:sp>
      <p:sp>
        <p:nvSpPr>
          <p:cNvPr id="36" name="Rectangle 35"/>
          <p:cNvSpPr/>
          <p:nvPr/>
        </p:nvSpPr>
        <p:spPr bwMode="auto">
          <a:xfrm>
            <a:off x="2982150" y="1844824"/>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area(s)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0" name="Straight Arrow Connector 39"/>
          <p:cNvCxnSpPr/>
          <p:nvPr/>
        </p:nvCxnSpPr>
        <p:spPr bwMode="auto">
          <a:xfrm flipH="1">
            <a:off x="1124300" y="2420888"/>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p:cNvSpPr txBox="1"/>
          <p:nvPr/>
        </p:nvSpPr>
        <p:spPr>
          <a:xfrm>
            <a:off x="1366804" y="2185700"/>
            <a:ext cx="1731564" cy="523220"/>
          </a:xfrm>
          <a:prstGeom prst="rect">
            <a:avLst/>
          </a:prstGeom>
          <a:noFill/>
        </p:spPr>
        <p:txBody>
          <a:bodyPr wrap="none" rtlCol="0">
            <a:spAutoFit/>
          </a:bodyPr>
          <a:lstStyle/>
          <a:p>
            <a:r>
              <a:rPr lang="fi-FI" sz="1400" dirty="0" smtClean="0"/>
              <a:t>I serve this CE which</a:t>
            </a:r>
          </a:p>
          <a:p>
            <a:r>
              <a:rPr lang="fi-FI" sz="1400" dirty="0" smtClean="0"/>
              <a:t>has this WSO area(s)</a:t>
            </a:r>
            <a:endParaRPr lang="en-US" sz="1400" dirty="0"/>
          </a:p>
        </p:txBody>
      </p:sp>
      <p:cxnSp>
        <p:nvCxnSpPr>
          <p:cNvPr id="44" name="Straight Arrow Connector 43"/>
          <p:cNvCxnSpPr/>
          <p:nvPr/>
        </p:nvCxnSpPr>
        <p:spPr bwMode="auto">
          <a:xfrm>
            <a:off x="1115616" y="3284984"/>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TextBox 44"/>
          <p:cNvSpPr txBox="1"/>
          <p:nvPr/>
        </p:nvSpPr>
        <p:spPr>
          <a:xfrm>
            <a:off x="1245752" y="3050376"/>
            <a:ext cx="2246128" cy="738664"/>
          </a:xfrm>
          <a:prstGeom prst="rect">
            <a:avLst/>
          </a:prstGeom>
          <a:noFill/>
        </p:spPr>
        <p:txBody>
          <a:bodyPr wrap="none" rtlCol="0">
            <a:spAutoFit/>
          </a:bodyPr>
          <a:lstStyle/>
          <a:p>
            <a:r>
              <a:rPr lang="fi-FI" sz="1400" dirty="0" smtClean="0"/>
              <a:t>These CEs have overlapping</a:t>
            </a:r>
          </a:p>
          <a:p>
            <a:r>
              <a:rPr lang="fi-FI" sz="1400" dirty="0" smtClean="0"/>
              <a:t>WSO area(s) and they are </a:t>
            </a:r>
          </a:p>
          <a:p>
            <a:r>
              <a:rPr lang="fi-FI" sz="1400" dirty="0" smtClean="0"/>
              <a:t>served by these CMs</a:t>
            </a:r>
            <a:endParaRPr lang="en-US" sz="1400" dirty="0"/>
          </a:p>
        </p:txBody>
      </p:sp>
      <p:sp>
        <p:nvSpPr>
          <p:cNvPr id="48" name="Rectangle 47"/>
          <p:cNvSpPr/>
          <p:nvPr/>
        </p:nvSpPr>
        <p:spPr bwMode="auto">
          <a:xfrm>
            <a:off x="2555776" y="3717032"/>
            <a:ext cx="1888705" cy="64807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related</a:t>
            </a:r>
            <a:r>
              <a:rPr kumimoji="0" lang="fi-FI" sz="1200" b="0" i="0" u="none" strike="noStrike" cap="none" normalizeH="0" dirty="0" smtClean="0">
                <a:ln>
                  <a:noFill/>
                </a:ln>
                <a:solidFill>
                  <a:schemeClr val="tx1"/>
                </a:solidFill>
                <a:effectLst/>
                <a:latin typeface="Times New Roman" pitchFamily="18" charset="0"/>
              </a:rPr>
              <a:t> locations for which you ask info from another CM</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55" name="Straight Arrow Connector 54"/>
          <p:cNvCxnSpPr/>
          <p:nvPr/>
        </p:nvCxnSpPr>
        <p:spPr bwMode="auto">
          <a:xfrm>
            <a:off x="3522210" y="4581708"/>
            <a:ext cx="417646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p:cNvCxnSpPr/>
          <p:nvPr/>
        </p:nvCxnSpPr>
        <p:spPr bwMode="auto">
          <a:xfrm flipH="1">
            <a:off x="3513526" y="5373216"/>
            <a:ext cx="418514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Rectangle 59"/>
          <p:cNvSpPr/>
          <p:nvPr/>
        </p:nvSpPr>
        <p:spPr bwMode="auto">
          <a:xfrm>
            <a:off x="6732240" y="4797152"/>
            <a:ext cx="1888705"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Estimate signal</a:t>
            </a:r>
            <a:r>
              <a:rPr kumimoji="0" lang="fi-FI" sz="1200" b="0" i="0" u="none" strike="noStrike" cap="none" normalizeH="0" dirty="0" smtClean="0">
                <a:ln>
                  <a:noFill/>
                </a:ln>
                <a:solidFill>
                  <a:schemeClr val="tx1"/>
                </a:solidFill>
                <a:effectLst/>
                <a:latin typeface="Times New Roman" pitchFamily="18" charset="0"/>
              </a:rPr>
              <a:t> level in the indicated locations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1" name="TextBox 60"/>
          <p:cNvSpPr txBox="1"/>
          <p:nvPr/>
        </p:nvSpPr>
        <p:spPr>
          <a:xfrm>
            <a:off x="3995936" y="4346520"/>
            <a:ext cx="3279224" cy="738664"/>
          </a:xfrm>
          <a:prstGeom prst="rect">
            <a:avLst/>
          </a:prstGeom>
          <a:noFill/>
        </p:spPr>
        <p:txBody>
          <a:bodyPr wrap="square" rtlCol="0">
            <a:spAutoFit/>
          </a:bodyPr>
          <a:lstStyle/>
          <a:p>
            <a:r>
              <a:rPr lang="fi-FI" sz="1400" dirty="0" smtClean="0"/>
              <a:t>What is estimated signal level </a:t>
            </a:r>
            <a:r>
              <a:rPr lang="fi-FI" sz="1400" dirty="0"/>
              <a:t>in these locations </a:t>
            </a:r>
            <a:r>
              <a:rPr lang="fi-FI" sz="1400" dirty="0" smtClean="0"/>
              <a:t>from WSO represented by this CE you serve?</a:t>
            </a:r>
            <a:endParaRPr lang="en-US" sz="1400" dirty="0"/>
          </a:p>
        </p:txBody>
      </p:sp>
      <p:sp>
        <p:nvSpPr>
          <p:cNvPr id="62" name="TextBox 61"/>
          <p:cNvSpPr txBox="1"/>
          <p:nvPr/>
        </p:nvSpPr>
        <p:spPr>
          <a:xfrm>
            <a:off x="4245104" y="5138608"/>
            <a:ext cx="3279224" cy="307777"/>
          </a:xfrm>
          <a:prstGeom prst="rect">
            <a:avLst/>
          </a:prstGeom>
          <a:noFill/>
        </p:spPr>
        <p:txBody>
          <a:bodyPr wrap="square" rtlCol="0">
            <a:spAutoFit/>
          </a:bodyPr>
          <a:lstStyle/>
          <a:p>
            <a:r>
              <a:rPr lang="fi-FI" sz="1400" dirty="0" smtClean="0"/>
              <a:t>These are signal level estimates</a:t>
            </a:r>
            <a:endParaRPr lang="en-US" sz="1400" dirty="0"/>
          </a:p>
        </p:txBody>
      </p:sp>
      <p:sp>
        <p:nvSpPr>
          <p:cNvPr id="64" name="Rectangle 63"/>
          <p:cNvSpPr/>
          <p:nvPr/>
        </p:nvSpPr>
        <p:spPr bwMode="auto">
          <a:xfrm>
            <a:off x="2611287" y="5517232"/>
            <a:ext cx="1888705" cy="7920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Decide whether</a:t>
            </a:r>
            <a:r>
              <a:rPr kumimoji="0" lang="fi-FI" sz="1200" b="0" i="0" u="none" strike="noStrike" cap="none" normalizeH="0" dirty="0" smtClean="0">
                <a:ln>
                  <a:noFill/>
                </a:ln>
                <a:solidFill>
                  <a:schemeClr val="tx1"/>
                </a:solidFill>
                <a:effectLst/>
                <a:latin typeface="Times New Roman" pitchFamily="18" charset="0"/>
              </a:rPr>
              <a:t> the CE for which you received signal level estimates belongs to the coexistence set</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1" name="Rectangle 70"/>
          <p:cNvSpPr/>
          <p:nvPr/>
        </p:nvSpPr>
        <p:spPr bwMode="auto">
          <a:xfrm>
            <a:off x="539552" y="2636912"/>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Area overlap analysis</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21431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Step 1: Parameters given by a CE to a CM</a:t>
            </a:r>
            <a:endParaRPr lang="en-US" dirty="0"/>
          </a:p>
        </p:txBody>
      </p:sp>
      <p:sp>
        <p:nvSpPr>
          <p:cNvPr id="3" name="Content Placeholder 2"/>
          <p:cNvSpPr>
            <a:spLocks noGrp="1"/>
          </p:cNvSpPr>
          <p:nvPr>
            <p:ph idx="1"/>
          </p:nvPr>
        </p:nvSpPr>
        <p:spPr/>
        <p:txBody>
          <a:bodyPr/>
          <a:lstStyle/>
          <a:p>
            <a:r>
              <a:rPr lang="fi-FI" sz="2800" dirty="0" smtClean="0"/>
              <a:t>No changes to this communication needed with respect to the latest draft</a:t>
            </a:r>
            <a:endParaRPr lang="en-US" sz="2800" dirty="0"/>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6</a:t>
            </a:fld>
            <a:endParaRPr lang="en-US"/>
          </a:p>
        </p:txBody>
      </p:sp>
    </p:spTree>
    <p:extLst>
      <p:ext uri="{BB962C8B-B14F-4D97-AF65-F5344CB8AC3E}">
        <p14:creationId xmlns:p14="http://schemas.microsoft.com/office/powerpoint/2010/main" val="3427293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1066800"/>
          </a:xfrm>
        </p:spPr>
        <p:txBody>
          <a:bodyPr/>
          <a:lstStyle/>
          <a:p>
            <a:r>
              <a:rPr lang="fi-FI" dirty="0" smtClean="0"/>
              <a:t>Step 2: CM determines WSO area(s)</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7</a:t>
            </a:fld>
            <a:endParaRPr lang="en-US"/>
          </a:p>
        </p:txBody>
      </p:sp>
      <p:cxnSp>
        <p:nvCxnSpPr>
          <p:cNvPr id="28" name="Straight Connector 27"/>
          <p:cNvCxnSpPr/>
          <p:nvPr/>
        </p:nvCxnSpPr>
        <p:spPr bwMode="auto">
          <a:xfrm>
            <a:off x="3522210"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3314720" y="1360513"/>
            <a:ext cx="554960" cy="307777"/>
          </a:xfrm>
          <a:prstGeom prst="rect">
            <a:avLst/>
          </a:prstGeom>
          <a:noFill/>
        </p:spPr>
        <p:txBody>
          <a:bodyPr wrap="none" rtlCol="0">
            <a:spAutoFit/>
          </a:bodyPr>
          <a:lstStyle/>
          <a:p>
            <a:r>
              <a:rPr lang="fi-FI" sz="1400" dirty="0" smtClean="0"/>
              <a:t>CM1</a:t>
            </a:r>
            <a:endParaRPr lang="en-US" sz="1400" dirty="0"/>
          </a:p>
        </p:txBody>
      </p:sp>
      <p:cxnSp>
        <p:nvCxnSpPr>
          <p:cNvPr id="31" name="Straight Connector 30"/>
          <p:cNvCxnSpPr/>
          <p:nvPr/>
        </p:nvCxnSpPr>
        <p:spPr bwMode="auto">
          <a:xfrm>
            <a:off x="7698674"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a:off x="7491184" y="1360513"/>
            <a:ext cx="554960" cy="307777"/>
          </a:xfrm>
          <a:prstGeom prst="rect">
            <a:avLst/>
          </a:prstGeom>
          <a:noFill/>
        </p:spPr>
        <p:txBody>
          <a:bodyPr wrap="none" rtlCol="0">
            <a:spAutoFit/>
          </a:bodyPr>
          <a:lstStyle/>
          <a:p>
            <a:r>
              <a:rPr lang="fi-FI" sz="1400" dirty="0" smtClean="0"/>
              <a:t>CM2</a:t>
            </a:r>
            <a:endParaRPr lang="en-US" sz="1400" dirty="0"/>
          </a:p>
        </p:txBody>
      </p:sp>
      <p:cxnSp>
        <p:nvCxnSpPr>
          <p:cNvPr id="34" name="Straight Connector 33"/>
          <p:cNvCxnSpPr/>
          <p:nvPr/>
        </p:nvCxnSpPr>
        <p:spPr bwMode="auto">
          <a:xfrm>
            <a:off x="1115616" y="1648545"/>
            <a:ext cx="8684" cy="3240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p:cNvCxnSpPr/>
          <p:nvPr/>
        </p:nvCxnSpPr>
        <p:spPr bwMode="auto">
          <a:xfrm flipH="1">
            <a:off x="1111078" y="2276872"/>
            <a:ext cx="4538" cy="10708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899592" y="1340768"/>
            <a:ext cx="413896" cy="307777"/>
          </a:xfrm>
          <a:prstGeom prst="rect">
            <a:avLst/>
          </a:prstGeom>
          <a:noFill/>
        </p:spPr>
        <p:txBody>
          <a:bodyPr wrap="none" rtlCol="0">
            <a:spAutoFit/>
          </a:bodyPr>
          <a:lstStyle/>
          <a:p>
            <a:r>
              <a:rPr lang="fi-FI" sz="1400" dirty="0" smtClean="0"/>
              <a:t>CE</a:t>
            </a:r>
            <a:endParaRPr lang="en-US" sz="1400" dirty="0"/>
          </a:p>
        </p:txBody>
      </p:sp>
      <p:sp>
        <p:nvSpPr>
          <p:cNvPr id="38" name="TextBox 37"/>
          <p:cNvSpPr txBox="1"/>
          <p:nvPr/>
        </p:nvSpPr>
        <p:spPr>
          <a:xfrm>
            <a:off x="827584" y="1988840"/>
            <a:ext cx="593432" cy="307777"/>
          </a:xfrm>
          <a:prstGeom prst="rect">
            <a:avLst/>
          </a:prstGeom>
          <a:noFill/>
        </p:spPr>
        <p:txBody>
          <a:bodyPr wrap="none" rtlCol="0">
            <a:spAutoFit/>
          </a:bodyPr>
          <a:lstStyle/>
          <a:p>
            <a:r>
              <a:rPr lang="fi-FI" sz="1400" dirty="0" smtClean="0"/>
              <a:t>CDIS</a:t>
            </a:r>
            <a:endParaRPr lang="en-US" sz="1400" dirty="0"/>
          </a:p>
        </p:txBody>
      </p:sp>
      <p:cxnSp>
        <p:nvCxnSpPr>
          <p:cNvPr id="39" name="Straight Arrow Connector 38"/>
          <p:cNvCxnSpPr/>
          <p:nvPr/>
        </p:nvCxnSpPr>
        <p:spPr bwMode="auto">
          <a:xfrm>
            <a:off x="1124300" y="1772816"/>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p:cNvSpPr txBox="1"/>
          <p:nvPr/>
        </p:nvSpPr>
        <p:spPr>
          <a:xfrm>
            <a:off x="1403648" y="1484784"/>
            <a:ext cx="1693028" cy="307777"/>
          </a:xfrm>
          <a:prstGeom prst="rect">
            <a:avLst/>
          </a:prstGeom>
          <a:noFill/>
        </p:spPr>
        <p:txBody>
          <a:bodyPr wrap="none" rtlCol="0">
            <a:spAutoFit/>
          </a:bodyPr>
          <a:lstStyle/>
          <a:p>
            <a:r>
              <a:rPr lang="fi-FI" sz="1400" dirty="0" smtClean="0"/>
              <a:t>I represent this WSO</a:t>
            </a:r>
            <a:endParaRPr lang="en-US" sz="1400" dirty="0"/>
          </a:p>
        </p:txBody>
      </p:sp>
      <p:sp>
        <p:nvSpPr>
          <p:cNvPr id="43" name="Rectangle 42"/>
          <p:cNvSpPr/>
          <p:nvPr/>
        </p:nvSpPr>
        <p:spPr bwMode="auto">
          <a:xfrm>
            <a:off x="2982150" y="1844824"/>
            <a:ext cx="1080120" cy="432048"/>
          </a:xfrm>
          <a:prstGeom prst="rect">
            <a:avLst/>
          </a:prstGeom>
          <a:solidFill>
            <a:schemeClr val="bg1"/>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rgbClr val="FF0000"/>
                </a:solidFill>
                <a:effectLst/>
                <a:latin typeface="Times New Roman" pitchFamily="18" charset="0"/>
              </a:rPr>
              <a:t>Determine WSO area(s)</a:t>
            </a:r>
            <a:endParaRPr kumimoji="0" lang="en-US" sz="1200" b="0" i="0" u="none" strike="noStrike" cap="none" normalizeH="0" baseline="0" dirty="0" smtClean="0">
              <a:ln>
                <a:noFill/>
              </a:ln>
              <a:solidFill>
                <a:srgbClr val="FF0000"/>
              </a:solidFill>
              <a:effectLst/>
              <a:latin typeface="Times New Roman" pitchFamily="18" charset="0"/>
            </a:endParaRPr>
          </a:p>
        </p:txBody>
      </p:sp>
      <p:cxnSp>
        <p:nvCxnSpPr>
          <p:cNvPr id="46" name="Straight Arrow Connector 45"/>
          <p:cNvCxnSpPr/>
          <p:nvPr/>
        </p:nvCxnSpPr>
        <p:spPr bwMode="auto">
          <a:xfrm flipH="1">
            <a:off x="1124300" y="2420888"/>
            <a:ext cx="2397910" cy="0"/>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p:cNvSpPr txBox="1"/>
          <p:nvPr/>
        </p:nvSpPr>
        <p:spPr>
          <a:xfrm>
            <a:off x="1366804" y="2185700"/>
            <a:ext cx="1731564" cy="523220"/>
          </a:xfrm>
          <a:prstGeom prst="rect">
            <a:avLst/>
          </a:prstGeom>
          <a:noFill/>
        </p:spPr>
        <p:txBody>
          <a:bodyPr wrap="none" rtlCol="0">
            <a:spAutoFit/>
          </a:bodyPr>
          <a:lstStyle/>
          <a:p>
            <a:r>
              <a:rPr lang="fi-FI" sz="1400" dirty="0" smtClean="0">
                <a:solidFill>
                  <a:srgbClr val="FF0000"/>
                </a:solidFill>
              </a:rPr>
              <a:t>I serve this CE which</a:t>
            </a:r>
          </a:p>
          <a:p>
            <a:r>
              <a:rPr lang="fi-FI" sz="1400" dirty="0" smtClean="0">
                <a:solidFill>
                  <a:srgbClr val="FF0000"/>
                </a:solidFill>
              </a:rPr>
              <a:t>has this WSO area(s)</a:t>
            </a:r>
            <a:endParaRPr lang="en-US" sz="1400" dirty="0">
              <a:solidFill>
                <a:srgbClr val="FF0000"/>
              </a:solidFill>
            </a:endParaRPr>
          </a:p>
        </p:txBody>
      </p:sp>
      <p:cxnSp>
        <p:nvCxnSpPr>
          <p:cNvPr id="49" name="Straight Arrow Connector 48"/>
          <p:cNvCxnSpPr/>
          <p:nvPr/>
        </p:nvCxnSpPr>
        <p:spPr bwMode="auto">
          <a:xfrm>
            <a:off x="1115616" y="3284984"/>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245752" y="3050376"/>
            <a:ext cx="2246128" cy="738664"/>
          </a:xfrm>
          <a:prstGeom prst="rect">
            <a:avLst/>
          </a:prstGeom>
          <a:noFill/>
        </p:spPr>
        <p:txBody>
          <a:bodyPr wrap="none" rtlCol="0">
            <a:spAutoFit/>
          </a:bodyPr>
          <a:lstStyle/>
          <a:p>
            <a:r>
              <a:rPr lang="fi-FI" sz="1400" dirty="0" smtClean="0"/>
              <a:t>These CEs have overlapping</a:t>
            </a:r>
          </a:p>
          <a:p>
            <a:r>
              <a:rPr lang="fi-FI" sz="1400" dirty="0" smtClean="0"/>
              <a:t>WSO area(s) and they are </a:t>
            </a:r>
          </a:p>
          <a:p>
            <a:r>
              <a:rPr lang="fi-FI" sz="1400" dirty="0" smtClean="0"/>
              <a:t>served by these CMs</a:t>
            </a:r>
            <a:endParaRPr lang="en-US" sz="1400" dirty="0"/>
          </a:p>
        </p:txBody>
      </p:sp>
      <p:sp>
        <p:nvSpPr>
          <p:cNvPr id="51" name="Rectangle 50"/>
          <p:cNvSpPr/>
          <p:nvPr/>
        </p:nvSpPr>
        <p:spPr bwMode="auto">
          <a:xfrm>
            <a:off x="2555776" y="3717032"/>
            <a:ext cx="1888705" cy="64807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related</a:t>
            </a:r>
            <a:r>
              <a:rPr kumimoji="0" lang="fi-FI" sz="1200" b="0" i="0" u="none" strike="noStrike" cap="none" normalizeH="0" dirty="0" smtClean="0">
                <a:ln>
                  <a:noFill/>
                </a:ln>
                <a:solidFill>
                  <a:schemeClr val="tx1"/>
                </a:solidFill>
                <a:effectLst/>
                <a:latin typeface="Times New Roman" pitchFamily="18" charset="0"/>
              </a:rPr>
              <a:t> locations for which you ask info from another CM</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52" name="Straight Arrow Connector 51"/>
          <p:cNvCxnSpPr/>
          <p:nvPr/>
        </p:nvCxnSpPr>
        <p:spPr bwMode="auto">
          <a:xfrm>
            <a:off x="3522210" y="4581708"/>
            <a:ext cx="417646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flipH="1">
            <a:off x="3513526" y="5373216"/>
            <a:ext cx="418514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Rectangle 53"/>
          <p:cNvSpPr/>
          <p:nvPr/>
        </p:nvSpPr>
        <p:spPr bwMode="auto">
          <a:xfrm>
            <a:off x="6732240" y="4797152"/>
            <a:ext cx="1888705"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Estimate signal</a:t>
            </a:r>
            <a:r>
              <a:rPr kumimoji="0" lang="fi-FI" sz="1200" b="0" i="0" u="none" strike="noStrike" cap="none" normalizeH="0" dirty="0" smtClean="0">
                <a:ln>
                  <a:noFill/>
                </a:ln>
                <a:solidFill>
                  <a:schemeClr val="tx1"/>
                </a:solidFill>
                <a:effectLst/>
                <a:latin typeface="Times New Roman" pitchFamily="18" charset="0"/>
              </a:rPr>
              <a:t> level in the indicated locations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6" name="TextBox 55"/>
          <p:cNvSpPr txBox="1"/>
          <p:nvPr/>
        </p:nvSpPr>
        <p:spPr>
          <a:xfrm>
            <a:off x="3995936" y="4346520"/>
            <a:ext cx="3279224" cy="738664"/>
          </a:xfrm>
          <a:prstGeom prst="rect">
            <a:avLst/>
          </a:prstGeom>
          <a:noFill/>
        </p:spPr>
        <p:txBody>
          <a:bodyPr wrap="square" rtlCol="0">
            <a:spAutoFit/>
          </a:bodyPr>
          <a:lstStyle/>
          <a:p>
            <a:r>
              <a:rPr lang="fi-FI" sz="1400" dirty="0" smtClean="0"/>
              <a:t>What is estimated signal level </a:t>
            </a:r>
            <a:r>
              <a:rPr lang="fi-FI" sz="1400" dirty="0"/>
              <a:t>in these locations </a:t>
            </a:r>
            <a:r>
              <a:rPr lang="fi-FI" sz="1400" dirty="0" smtClean="0"/>
              <a:t>from WSO represented by this CE you serve?</a:t>
            </a:r>
            <a:endParaRPr lang="en-US" sz="1400" dirty="0"/>
          </a:p>
        </p:txBody>
      </p:sp>
      <p:sp>
        <p:nvSpPr>
          <p:cNvPr id="58" name="TextBox 57"/>
          <p:cNvSpPr txBox="1"/>
          <p:nvPr/>
        </p:nvSpPr>
        <p:spPr>
          <a:xfrm>
            <a:off x="4245104" y="5138608"/>
            <a:ext cx="3279224" cy="307777"/>
          </a:xfrm>
          <a:prstGeom prst="rect">
            <a:avLst/>
          </a:prstGeom>
          <a:noFill/>
        </p:spPr>
        <p:txBody>
          <a:bodyPr wrap="square" rtlCol="0">
            <a:spAutoFit/>
          </a:bodyPr>
          <a:lstStyle/>
          <a:p>
            <a:r>
              <a:rPr lang="fi-FI" sz="1400" dirty="0" smtClean="0"/>
              <a:t>These are signal level estimates</a:t>
            </a:r>
            <a:endParaRPr lang="en-US" sz="1400" dirty="0"/>
          </a:p>
        </p:txBody>
      </p:sp>
      <p:sp>
        <p:nvSpPr>
          <p:cNvPr id="59" name="Rectangle 58"/>
          <p:cNvSpPr/>
          <p:nvPr/>
        </p:nvSpPr>
        <p:spPr bwMode="auto">
          <a:xfrm>
            <a:off x="2611287" y="5517232"/>
            <a:ext cx="1888705" cy="7920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Decide whether</a:t>
            </a:r>
            <a:r>
              <a:rPr kumimoji="0" lang="fi-FI" sz="1200" b="0" i="0" u="none" strike="noStrike" cap="none" normalizeH="0" dirty="0" smtClean="0">
                <a:ln>
                  <a:noFill/>
                </a:ln>
                <a:solidFill>
                  <a:schemeClr val="tx1"/>
                </a:solidFill>
                <a:effectLst/>
                <a:latin typeface="Times New Roman" pitchFamily="18" charset="0"/>
              </a:rPr>
              <a:t> the CE for which you received signal level estimates belongs to the coexistence set</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3" name="Rectangle 62"/>
          <p:cNvSpPr/>
          <p:nvPr/>
        </p:nvSpPr>
        <p:spPr bwMode="auto">
          <a:xfrm>
            <a:off x="539552" y="2636912"/>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Area overlap analysis</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210461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Step 2: CM determines WSO area(s</a:t>
            </a:r>
            <a:r>
              <a:rPr lang="fi-FI" dirty="0" smtClean="0"/>
              <a:t>) (cont.)</a:t>
            </a:r>
            <a:endParaRPr lang="en-US" dirty="0"/>
          </a:p>
        </p:txBody>
      </p:sp>
      <p:sp>
        <p:nvSpPr>
          <p:cNvPr id="3" name="Content Placeholder 2"/>
          <p:cNvSpPr>
            <a:spLocks noGrp="1"/>
          </p:cNvSpPr>
          <p:nvPr>
            <p:ph idx="1"/>
          </p:nvPr>
        </p:nvSpPr>
        <p:spPr>
          <a:xfrm>
            <a:off x="685800" y="1844824"/>
            <a:ext cx="7772400" cy="2095872"/>
          </a:xfrm>
        </p:spPr>
        <p:txBody>
          <a:bodyPr/>
          <a:lstStyle/>
          <a:p>
            <a:r>
              <a:rPr lang="fi-FI" sz="1800" dirty="0" smtClean="0"/>
              <a:t>The CM determines simple approximation (a rectangle) of communication and (one or more) interference areas of the WSO </a:t>
            </a:r>
          </a:p>
          <a:p>
            <a:r>
              <a:rPr lang="fi-FI" sz="1800" dirty="0"/>
              <a:t>The rectangle(s) shall include the whole estimated communication/ interference areas and informed as 2 points; the south-west and north-east corners</a:t>
            </a:r>
          </a:p>
          <a:p>
            <a:r>
              <a:rPr lang="fi-FI" sz="1800" dirty="0" smtClean="0"/>
              <a:t>The CM shall provide the areas to the CDIS</a:t>
            </a:r>
          </a:p>
          <a:p>
            <a:pPr lvl="1"/>
            <a:r>
              <a:rPr lang="fi-FI" sz="1600" b="1" dirty="0" smtClean="0"/>
              <a:t>Other information provded includes tolerable interference level and supported frequencies</a:t>
            </a:r>
            <a:endParaRPr lang="en-US" sz="1600" b="1" dirty="0"/>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8</a:t>
            </a:fld>
            <a:endParaRPr lang="en-US"/>
          </a:p>
        </p:txBody>
      </p:sp>
      <p:sp>
        <p:nvSpPr>
          <p:cNvPr id="7" name="Rectangle 6"/>
          <p:cNvSpPr/>
          <p:nvPr/>
        </p:nvSpPr>
        <p:spPr bwMode="auto">
          <a:xfrm>
            <a:off x="1475656" y="4252156"/>
            <a:ext cx="3820221" cy="2088232"/>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8" name="Straight Arrow Connector 7"/>
          <p:cNvCxnSpPr/>
          <p:nvPr/>
        </p:nvCxnSpPr>
        <p:spPr bwMode="auto">
          <a:xfrm flipV="1">
            <a:off x="6660232" y="4684204"/>
            <a:ext cx="0" cy="108012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Arrow Connector 8"/>
          <p:cNvCxnSpPr/>
          <p:nvPr/>
        </p:nvCxnSpPr>
        <p:spPr bwMode="auto">
          <a:xfrm rot="5400000" flipV="1">
            <a:off x="7200292" y="5224264"/>
            <a:ext cx="0" cy="108012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6372200" y="4407205"/>
            <a:ext cx="576064" cy="276999"/>
          </a:xfrm>
          <a:prstGeom prst="rect">
            <a:avLst/>
          </a:prstGeom>
          <a:noFill/>
        </p:spPr>
        <p:txBody>
          <a:bodyPr wrap="square" rtlCol="0">
            <a:spAutoFit/>
          </a:bodyPr>
          <a:lstStyle/>
          <a:p>
            <a:r>
              <a:rPr lang="fi-FI" dirty="0" smtClean="0"/>
              <a:t>North</a:t>
            </a:r>
            <a:endParaRPr lang="en-US" dirty="0"/>
          </a:p>
        </p:txBody>
      </p:sp>
      <p:sp>
        <p:nvSpPr>
          <p:cNvPr id="11" name="TextBox 10"/>
          <p:cNvSpPr txBox="1"/>
          <p:nvPr/>
        </p:nvSpPr>
        <p:spPr>
          <a:xfrm>
            <a:off x="7452320" y="5487325"/>
            <a:ext cx="504056" cy="276999"/>
          </a:xfrm>
          <a:prstGeom prst="rect">
            <a:avLst/>
          </a:prstGeom>
          <a:noFill/>
        </p:spPr>
        <p:txBody>
          <a:bodyPr wrap="square" rtlCol="0">
            <a:spAutoFit/>
          </a:bodyPr>
          <a:lstStyle/>
          <a:p>
            <a:r>
              <a:rPr lang="fi-FI" dirty="0" smtClean="0"/>
              <a:t>East</a:t>
            </a:r>
            <a:endParaRPr lang="en-US" dirty="0"/>
          </a:p>
        </p:txBody>
      </p:sp>
      <p:sp>
        <p:nvSpPr>
          <p:cNvPr id="12" name="5-Point Star 11"/>
          <p:cNvSpPr/>
          <p:nvPr/>
        </p:nvSpPr>
        <p:spPr bwMode="auto">
          <a:xfrm>
            <a:off x="1403648" y="6258527"/>
            <a:ext cx="144016" cy="144016"/>
          </a:xfrm>
          <a:prstGeom prst="star5">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Oval 23"/>
          <p:cNvSpPr/>
          <p:nvPr/>
        </p:nvSpPr>
        <p:spPr bwMode="auto">
          <a:xfrm rot="-1080000">
            <a:off x="1405546" y="4396171"/>
            <a:ext cx="3960440" cy="1800200"/>
          </a:xfrm>
          <a:prstGeom prst="ellipse">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5-Point Star 24"/>
          <p:cNvSpPr/>
          <p:nvPr/>
        </p:nvSpPr>
        <p:spPr bwMode="auto">
          <a:xfrm>
            <a:off x="5223869" y="4180148"/>
            <a:ext cx="144016" cy="144016"/>
          </a:xfrm>
          <a:prstGeom prst="star5">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43533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1066800"/>
          </a:xfrm>
        </p:spPr>
        <p:txBody>
          <a:bodyPr/>
          <a:lstStyle/>
          <a:p>
            <a:r>
              <a:rPr lang="fi-FI" dirty="0" smtClean="0"/>
              <a:t>Step 3: CDIS analysis WSO areas</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9</a:t>
            </a:fld>
            <a:endParaRPr lang="en-US"/>
          </a:p>
        </p:txBody>
      </p:sp>
      <p:cxnSp>
        <p:nvCxnSpPr>
          <p:cNvPr id="7" name="Straight Connector 6"/>
          <p:cNvCxnSpPr/>
          <p:nvPr/>
        </p:nvCxnSpPr>
        <p:spPr bwMode="auto">
          <a:xfrm>
            <a:off x="3522210"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3314720" y="1360513"/>
            <a:ext cx="554960" cy="307777"/>
          </a:xfrm>
          <a:prstGeom prst="rect">
            <a:avLst/>
          </a:prstGeom>
          <a:noFill/>
        </p:spPr>
        <p:txBody>
          <a:bodyPr wrap="none" rtlCol="0">
            <a:spAutoFit/>
          </a:bodyPr>
          <a:lstStyle/>
          <a:p>
            <a:r>
              <a:rPr lang="fi-FI" sz="1400" dirty="0" smtClean="0"/>
              <a:t>CM1</a:t>
            </a:r>
            <a:endParaRPr lang="en-US" sz="1400" dirty="0"/>
          </a:p>
        </p:txBody>
      </p:sp>
      <p:cxnSp>
        <p:nvCxnSpPr>
          <p:cNvPr id="9" name="Straight Connector 8"/>
          <p:cNvCxnSpPr/>
          <p:nvPr/>
        </p:nvCxnSpPr>
        <p:spPr bwMode="auto">
          <a:xfrm>
            <a:off x="7698674" y="1648545"/>
            <a:ext cx="0" cy="48047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7491184" y="1360513"/>
            <a:ext cx="554960" cy="307777"/>
          </a:xfrm>
          <a:prstGeom prst="rect">
            <a:avLst/>
          </a:prstGeom>
          <a:noFill/>
        </p:spPr>
        <p:txBody>
          <a:bodyPr wrap="none" rtlCol="0">
            <a:spAutoFit/>
          </a:bodyPr>
          <a:lstStyle/>
          <a:p>
            <a:r>
              <a:rPr lang="fi-FI" sz="1400" dirty="0" smtClean="0"/>
              <a:t>CM2</a:t>
            </a:r>
            <a:endParaRPr lang="en-US" sz="1400" dirty="0"/>
          </a:p>
        </p:txBody>
      </p:sp>
      <p:cxnSp>
        <p:nvCxnSpPr>
          <p:cNvPr id="11" name="Straight Connector 10"/>
          <p:cNvCxnSpPr/>
          <p:nvPr/>
        </p:nvCxnSpPr>
        <p:spPr bwMode="auto">
          <a:xfrm>
            <a:off x="1115616" y="1648545"/>
            <a:ext cx="8684" cy="3240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flipH="1">
            <a:off x="1111078" y="2276872"/>
            <a:ext cx="4538" cy="10708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p:cNvSpPr txBox="1"/>
          <p:nvPr/>
        </p:nvSpPr>
        <p:spPr>
          <a:xfrm>
            <a:off x="899592" y="1340768"/>
            <a:ext cx="413896" cy="307777"/>
          </a:xfrm>
          <a:prstGeom prst="rect">
            <a:avLst/>
          </a:prstGeom>
          <a:noFill/>
        </p:spPr>
        <p:txBody>
          <a:bodyPr wrap="none" rtlCol="0">
            <a:spAutoFit/>
          </a:bodyPr>
          <a:lstStyle/>
          <a:p>
            <a:r>
              <a:rPr lang="fi-FI" sz="1400" dirty="0" smtClean="0"/>
              <a:t>CE</a:t>
            </a:r>
            <a:endParaRPr lang="en-US" sz="1400" dirty="0"/>
          </a:p>
        </p:txBody>
      </p:sp>
      <p:sp>
        <p:nvSpPr>
          <p:cNvPr id="14" name="TextBox 13"/>
          <p:cNvSpPr txBox="1"/>
          <p:nvPr/>
        </p:nvSpPr>
        <p:spPr>
          <a:xfrm>
            <a:off x="827584" y="1988840"/>
            <a:ext cx="593432" cy="307777"/>
          </a:xfrm>
          <a:prstGeom prst="rect">
            <a:avLst/>
          </a:prstGeom>
          <a:noFill/>
        </p:spPr>
        <p:txBody>
          <a:bodyPr wrap="none" rtlCol="0">
            <a:spAutoFit/>
          </a:bodyPr>
          <a:lstStyle/>
          <a:p>
            <a:r>
              <a:rPr lang="fi-FI" sz="1400" dirty="0" smtClean="0"/>
              <a:t>CDIS</a:t>
            </a:r>
            <a:endParaRPr lang="en-US" sz="1400" dirty="0"/>
          </a:p>
        </p:txBody>
      </p:sp>
      <p:cxnSp>
        <p:nvCxnSpPr>
          <p:cNvPr id="15" name="Straight Arrow Connector 14"/>
          <p:cNvCxnSpPr/>
          <p:nvPr/>
        </p:nvCxnSpPr>
        <p:spPr bwMode="auto">
          <a:xfrm>
            <a:off x="1124300" y="1772816"/>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p:cNvSpPr txBox="1"/>
          <p:nvPr/>
        </p:nvSpPr>
        <p:spPr>
          <a:xfrm>
            <a:off x="1403648" y="1484784"/>
            <a:ext cx="1693028" cy="307777"/>
          </a:xfrm>
          <a:prstGeom prst="rect">
            <a:avLst/>
          </a:prstGeom>
          <a:noFill/>
        </p:spPr>
        <p:txBody>
          <a:bodyPr wrap="none" rtlCol="0">
            <a:spAutoFit/>
          </a:bodyPr>
          <a:lstStyle/>
          <a:p>
            <a:r>
              <a:rPr lang="fi-FI" sz="1400" dirty="0" smtClean="0"/>
              <a:t>I represent this WSO</a:t>
            </a:r>
            <a:endParaRPr lang="en-US" sz="1400" dirty="0"/>
          </a:p>
        </p:txBody>
      </p:sp>
      <p:sp>
        <p:nvSpPr>
          <p:cNvPr id="17" name="Rectangle 16"/>
          <p:cNvSpPr/>
          <p:nvPr/>
        </p:nvSpPr>
        <p:spPr bwMode="auto">
          <a:xfrm>
            <a:off x="2982150" y="1844824"/>
            <a:ext cx="1080120"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area(s)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flipH="1">
            <a:off x="1124300" y="2420888"/>
            <a:ext cx="2397910"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1366804" y="2185700"/>
            <a:ext cx="1731564" cy="523220"/>
          </a:xfrm>
          <a:prstGeom prst="rect">
            <a:avLst/>
          </a:prstGeom>
          <a:noFill/>
        </p:spPr>
        <p:txBody>
          <a:bodyPr wrap="none" rtlCol="0">
            <a:spAutoFit/>
          </a:bodyPr>
          <a:lstStyle/>
          <a:p>
            <a:r>
              <a:rPr lang="fi-FI" sz="1400" dirty="0" smtClean="0"/>
              <a:t>I serve this CE which</a:t>
            </a:r>
          </a:p>
          <a:p>
            <a:r>
              <a:rPr lang="fi-FI" sz="1400" dirty="0" smtClean="0"/>
              <a:t>has this WSO area(s)</a:t>
            </a:r>
            <a:endParaRPr lang="en-US" sz="1400" dirty="0"/>
          </a:p>
        </p:txBody>
      </p:sp>
      <p:cxnSp>
        <p:nvCxnSpPr>
          <p:cNvPr id="20" name="Straight Arrow Connector 19"/>
          <p:cNvCxnSpPr/>
          <p:nvPr/>
        </p:nvCxnSpPr>
        <p:spPr bwMode="auto">
          <a:xfrm>
            <a:off x="1115616" y="3284984"/>
            <a:ext cx="2397910" cy="0"/>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1245752" y="3050376"/>
            <a:ext cx="2246128" cy="738664"/>
          </a:xfrm>
          <a:prstGeom prst="rect">
            <a:avLst/>
          </a:prstGeom>
          <a:noFill/>
        </p:spPr>
        <p:txBody>
          <a:bodyPr wrap="none" rtlCol="0">
            <a:spAutoFit/>
          </a:bodyPr>
          <a:lstStyle/>
          <a:p>
            <a:r>
              <a:rPr lang="fi-FI" sz="1400" dirty="0" smtClean="0">
                <a:solidFill>
                  <a:srgbClr val="FF0000"/>
                </a:solidFill>
              </a:rPr>
              <a:t>These CEs have overlapping</a:t>
            </a:r>
          </a:p>
          <a:p>
            <a:r>
              <a:rPr lang="fi-FI" sz="1400" dirty="0" smtClean="0">
                <a:solidFill>
                  <a:srgbClr val="FF0000"/>
                </a:solidFill>
              </a:rPr>
              <a:t>WSO area(s) and they are </a:t>
            </a:r>
          </a:p>
          <a:p>
            <a:r>
              <a:rPr lang="fi-FI" sz="1400" dirty="0" smtClean="0">
                <a:solidFill>
                  <a:srgbClr val="FF0000"/>
                </a:solidFill>
              </a:rPr>
              <a:t>served by these CMs</a:t>
            </a:r>
            <a:endParaRPr lang="en-US" sz="1400" dirty="0">
              <a:solidFill>
                <a:srgbClr val="FF0000"/>
              </a:solidFill>
            </a:endParaRPr>
          </a:p>
        </p:txBody>
      </p:sp>
      <p:sp>
        <p:nvSpPr>
          <p:cNvPr id="22" name="Rectangle 21"/>
          <p:cNvSpPr/>
          <p:nvPr/>
        </p:nvSpPr>
        <p:spPr bwMode="auto">
          <a:xfrm>
            <a:off x="2555776" y="3717032"/>
            <a:ext cx="1888705" cy="64807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Determine WSO related</a:t>
            </a:r>
            <a:r>
              <a:rPr kumimoji="0" lang="fi-FI" sz="1200" b="0" i="0" u="none" strike="noStrike" cap="none" normalizeH="0" dirty="0" smtClean="0">
                <a:ln>
                  <a:noFill/>
                </a:ln>
                <a:solidFill>
                  <a:schemeClr val="tx1"/>
                </a:solidFill>
                <a:effectLst/>
                <a:latin typeface="Times New Roman" pitchFamily="18" charset="0"/>
              </a:rPr>
              <a:t> locations for which you ask info from another CM</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Arrow Connector 22"/>
          <p:cNvCxnSpPr/>
          <p:nvPr/>
        </p:nvCxnSpPr>
        <p:spPr bwMode="auto">
          <a:xfrm>
            <a:off x="3522210" y="4581708"/>
            <a:ext cx="417646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p:cNvCxnSpPr/>
          <p:nvPr/>
        </p:nvCxnSpPr>
        <p:spPr bwMode="auto">
          <a:xfrm flipH="1">
            <a:off x="3513526" y="5373216"/>
            <a:ext cx="418514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tangle 24"/>
          <p:cNvSpPr/>
          <p:nvPr/>
        </p:nvSpPr>
        <p:spPr bwMode="auto">
          <a:xfrm>
            <a:off x="6732240" y="4797152"/>
            <a:ext cx="1888705" cy="4320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Estimate signal</a:t>
            </a:r>
            <a:r>
              <a:rPr kumimoji="0" lang="fi-FI" sz="1200" b="0" i="0" u="none" strike="noStrike" cap="none" normalizeH="0" dirty="0" smtClean="0">
                <a:ln>
                  <a:noFill/>
                </a:ln>
                <a:solidFill>
                  <a:schemeClr val="tx1"/>
                </a:solidFill>
                <a:effectLst/>
                <a:latin typeface="Times New Roman" pitchFamily="18" charset="0"/>
              </a:rPr>
              <a:t> level in the indicated locations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3995936" y="4346520"/>
            <a:ext cx="3279224" cy="738664"/>
          </a:xfrm>
          <a:prstGeom prst="rect">
            <a:avLst/>
          </a:prstGeom>
          <a:noFill/>
        </p:spPr>
        <p:txBody>
          <a:bodyPr wrap="square" rtlCol="0">
            <a:spAutoFit/>
          </a:bodyPr>
          <a:lstStyle/>
          <a:p>
            <a:r>
              <a:rPr lang="fi-FI" sz="1400" dirty="0" smtClean="0"/>
              <a:t>What is estimated signal level </a:t>
            </a:r>
            <a:r>
              <a:rPr lang="fi-FI" sz="1400" dirty="0"/>
              <a:t>in these locations </a:t>
            </a:r>
            <a:r>
              <a:rPr lang="fi-FI" sz="1400" dirty="0" smtClean="0"/>
              <a:t>from WSO represented by this CE you serve?</a:t>
            </a:r>
            <a:endParaRPr lang="en-US" sz="1400" dirty="0"/>
          </a:p>
        </p:txBody>
      </p:sp>
      <p:sp>
        <p:nvSpPr>
          <p:cNvPr id="27" name="TextBox 26"/>
          <p:cNvSpPr txBox="1"/>
          <p:nvPr/>
        </p:nvSpPr>
        <p:spPr>
          <a:xfrm>
            <a:off x="4245104" y="5138608"/>
            <a:ext cx="3279224" cy="307777"/>
          </a:xfrm>
          <a:prstGeom prst="rect">
            <a:avLst/>
          </a:prstGeom>
          <a:noFill/>
        </p:spPr>
        <p:txBody>
          <a:bodyPr wrap="square" rtlCol="0">
            <a:spAutoFit/>
          </a:bodyPr>
          <a:lstStyle/>
          <a:p>
            <a:r>
              <a:rPr lang="fi-FI" sz="1400" dirty="0" smtClean="0"/>
              <a:t>These are signal level estimates</a:t>
            </a:r>
            <a:endParaRPr lang="en-US" sz="1400" dirty="0"/>
          </a:p>
        </p:txBody>
      </p:sp>
      <p:sp>
        <p:nvSpPr>
          <p:cNvPr id="28" name="Rectangle 27"/>
          <p:cNvSpPr/>
          <p:nvPr/>
        </p:nvSpPr>
        <p:spPr bwMode="auto">
          <a:xfrm>
            <a:off x="2611287" y="5517232"/>
            <a:ext cx="1888705" cy="7920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Times New Roman" pitchFamily="18" charset="0"/>
              </a:rPr>
              <a:t>Decide whether</a:t>
            </a:r>
            <a:r>
              <a:rPr kumimoji="0" lang="fi-FI" sz="1200" b="0" i="0" u="none" strike="noStrike" cap="none" normalizeH="0" dirty="0" smtClean="0">
                <a:ln>
                  <a:noFill/>
                </a:ln>
                <a:solidFill>
                  <a:schemeClr val="tx1"/>
                </a:solidFill>
                <a:effectLst/>
                <a:latin typeface="Times New Roman" pitchFamily="18" charset="0"/>
              </a:rPr>
              <a:t> the CE for which you received signal level estimates belongs to the coexistence set</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539552" y="2636912"/>
            <a:ext cx="1080120" cy="432048"/>
          </a:xfrm>
          <a:prstGeom prst="rect">
            <a:avLst/>
          </a:prstGeom>
          <a:solidFill>
            <a:schemeClr val="bg1"/>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i-FI" sz="1200" b="0" i="0" u="none" strike="noStrike" cap="none" normalizeH="0" baseline="0" dirty="0" smtClean="0">
                <a:ln>
                  <a:noFill/>
                </a:ln>
                <a:solidFill>
                  <a:srgbClr val="FF0000"/>
                </a:solidFill>
                <a:effectLst/>
                <a:latin typeface="Times New Roman" pitchFamily="18" charset="0"/>
              </a:rPr>
              <a:t>Area overlap analysis</a:t>
            </a:r>
            <a:endParaRPr kumimoji="0" lang="en-US" sz="1200" b="0" i="0" u="none" strike="noStrike" cap="none" normalizeH="0" baseline="0" dirty="0" smtClean="0">
              <a:ln>
                <a:noFill/>
              </a:ln>
              <a:solidFill>
                <a:srgbClr val="FF0000"/>
              </a:solidFill>
              <a:effectLst/>
              <a:latin typeface="Times New Roman" pitchFamily="18" charset="0"/>
            </a:endParaRPr>
          </a:p>
        </p:txBody>
      </p:sp>
    </p:spTree>
    <p:extLst>
      <p:ext uri="{BB962C8B-B14F-4D97-AF65-F5344CB8AC3E}">
        <p14:creationId xmlns:p14="http://schemas.microsoft.com/office/powerpoint/2010/main" val="651531422"/>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16012</TotalTime>
  <Words>2218</Words>
  <Application>Microsoft Office PowerPoint</Application>
  <PresentationFormat>On-screen Show (4:3)</PresentationFormat>
  <Paragraphs>267</Paragraphs>
  <Slides>19</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802-19-Submission</vt:lpstr>
      <vt:lpstr>Document</vt:lpstr>
      <vt:lpstr>Coexistence Discovery</vt:lpstr>
      <vt:lpstr>Abstract</vt:lpstr>
      <vt:lpstr>Introduction</vt:lpstr>
      <vt:lpstr>The approach in nutshell</vt:lpstr>
      <vt:lpstr>MSC view of the approach</vt:lpstr>
      <vt:lpstr>Step 1: Parameters given by a CE to a CM</vt:lpstr>
      <vt:lpstr>Step 2: CM determines WSO area(s)</vt:lpstr>
      <vt:lpstr>Step 2: CM determines WSO area(s) (cont.)</vt:lpstr>
      <vt:lpstr>Step 3: CDIS analysis WSO areas</vt:lpstr>
      <vt:lpstr>Step 3: CDIS analysis WSO areas (cont.)</vt:lpstr>
      <vt:lpstr>Step 4a: Reality check with another CM</vt:lpstr>
      <vt:lpstr>Step 4a: Reality check with another CM (cont.)</vt:lpstr>
      <vt:lpstr>Step 4a: Reality check with another CM (cont.)</vt:lpstr>
      <vt:lpstr>Step 4b: Reality check with another CM</vt:lpstr>
      <vt:lpstr>Step 4b: Reality check with another CM (cont.)</vt:lpstr>
      <vt:lpstr>Step 4b: Reality check with another CM (cont.)</vt:lpstr>
      <vt:lpstr>Step 5: Decision on inclusion to coexistence set</vt:lpstr>
      <vt:lpstr>Step 5: Decision on coexistence set element (cont.)</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Discovery Procedure</dc:title>
  <dc:creator>Jari Junell (Nokia)</dc:creator>
  <cp:lastModifiedBy>Mika Kasslin</cp:lastModifiedBy>
  <cp:revision>140</cp:revision>
  <cp:lastPrinted>2012-11-09T09:43:15Z</cp:lastPrinted>
  <dcterms:created xsi:type="dcterms:W3CDTF">2012-09-17T11:39:56Z</dcterms:created>
  <dcterms:modified xsi:type="dcterms:W3CDTF">2012-11-13T19:48:09Z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e1df5fba-87bb-404f-a1ea-abbfe26cb243</vt:lpwstr>
  </property>
  <property fmtid="{D5CDD505-2E9C-101B-9397-08002B2CF9AE}" pid="3" name="NokiaConfidentiality">
    <vt:lpwstr>Public</vt:lpwstr>
  </property>
</Properties>
</file>