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57" r:id="rId3"/>
    <p:sldId id="271" r:id="rId4"/>
    <p:sldId id="270" r:id="rId5"/>
    <p:sldId id="272" r:id="rId6"/>
    <p:sldId id="280" r:id="rId7"/>
    <p:sldId id="282" r:id="rId8"/>
    <p:sldId id="283" r:id="rId9"/>
    <p:sldId id="288" r:id="rId10"/>
    <p:sldId id="273" r:id="rId11"/>
    <p:sldId id="284" r:id="rId12"/>
    <p:sldId id="274" r:id="rId13"/>
    <p:sldId id="275" r:id="rId14"/>
    <p:sldId id="285" r:id="rId15"/>
    <p:sldId id="286" r:id="rId16"/>
    <p:sldId id="276" r:id="rId17"/>
    <p:sldId id="287" r:id="rId18"/>
    <p:sldId id="277" r:id="rId19"/>
    <p:sldId id="278" r:id="rId20"/>
    <p:sldId id="279" r:id="rId21"/>
    <p:sldId id="289"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374"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649642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92C62487-41A6-484E-A7BD-249FC38235AB}" type="slidenum">
              <a:rPr lang="en-US"/>
              <a:pPr/>
              <a:t>1</a:t>
            </a:fld>
            <a:endParaRPr lang="en-US"/>
          </a:p>
        </p:txBody>
      </p:sp>
      <p:sp>
        <p:nvSpPr>
          <p:cNvPr id="31746" name="Rectangle 2"/>
          <p:cNvSpPr>
            <a:spLocks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8D47CE6-409E-477B-950B-435555AFA022}" type="slidenum">
              <a:rPr lang="en-US"/>
              <a:pPr/>
              <a:t>2</a:t>
            </a:fld>
            <a:endParaRPr lang="en-US"/>
          </a:p>
        </p:txBody>
      </p:sp>
      <p:sp>
        <p:nvSpPr>
          <p:cNvPr id="6146" name="Rectangle 2"/>
          <p:cNvSpPr>
            <a:spLocks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03C6B6B8-C196-4EE3-93C5-E49D05FFA343}" type="slidenum">
              <a:rPr lang="en-US" smtClean="0"/>
              <a:pPr/>
              <a:t>8</a:t>
            </a:fld>
            <a:endParaRPr lang="en-US"/>
          </a:p>
        </p:txBody>
      </p:sp>
    </p:spTree>
    <p:extLst>
      <p:ext uri="{BB962C8B-B14F-4D97-AF65-F5344CB8AC3E}">
        <p14:creationId xmlns:p14="http://schemas.microsoft.com/office/powerpoint/2010/main" val="2462905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03C6B6B8-C196-4EE3-93C5-E49D05FFA343}" type="slidenum">
              <a:rPr lang="en-US" smtClean="0"/>
              <a:pPr/>
              <a:t>9</a:t>
            </a:fld>
            <a:endParaRPr lang="en-US"/>
          </a:p>
        </p:txBody>
      </p:sp>
    </p:spTree>
    <p:extLst>
      <p:ext uri="{BB962C8B-B14F-4D97-AF65-F5344CB8AC3E}">
        <p14:creationId xmlns:p14="http://schemas.microsoft.com/office/powerpoint/2010/main" val="2462905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03C6B6B8-C196-4EE3-93C5-E49D05FFA343}" type="slidenum">
              <a:rPr lang="en-US" smtClean="0"/>
              <a:pPr/>
              <a:t>15</a:t>
            </a:fld>
            <a:endParaRPr lang="en-US"/>
          </a:p>
        </p:txBody>
      </p:sp>
    </p:spTree>
    <p:extLst>
      <p:ext uri="{BB962C8B-B14F-4D97-AF65-F5344CB8AC3E}">
        <p14:creationId xmlns:p14="http://schemas.microsoft.com/office/powerpoint/2010/main" val="499140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6198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p14="http://schemas.microsoft.com/office/powerpoint/2010/main"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p14="http://schemas.microsoft.com/office/powerpoint/2010/main"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p14="http://schemas.microsoft.com/office/powerpoint/2010/main" val="266887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p14="http://schemas.microsoft.com/office/powerpoint/2010/main"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p14="http://schemas.microsoft.com/office/powerpoint/2010/main"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p14="http://schemas.microsoft.com/office/powerpoint/2010/main"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p14="http://schemas.microsoft.com/office/powerpoint/2010/main"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p14="http://schemas.microsoft.com/office/powerpoint/2010/main"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p14="http://schemas.microsoft.com/office/powerpoint/2010/main"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p14="http://schemas.microsoft.com/office/powerpoint/2010/main"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802.19-12/0149r4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September 2012</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Draft Topics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2012-09-19</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649012149"/>
              </p:ext>
            </p:extLst>
          </p:nvPr>
        </p:nvGraphicFramePr>
        <p:xfrm>
          <a:off x="517525" y="2279650"/>
          <a:ext cx="8135938" cy="2716213"/>
        </p:xfrm>
        <a:graphic>
          <a:graphicData uri="http://schemas.openxmlformats.org/presentationml/2006/ole">
            <mc:AlternateContent xmlns:mc="http://schemas.openxmlformats.org/markup-compatibility/2006">
              <mc:Choice xmlns:v="urn:schemas-microsoft-com:vml" Requires="v">
                <p:oleObj spid="_x0000_s30776" name="Document" r:id="rId4" imgW="8267080" imgH="2754228" progId="Word.Document.8">
                  <p:embed/>
                </p:oleObj>
              </mc:Choice>
              <mc:Fallback>
                <p:oleObj name="Document" r:id="rId4" imgW="8267080" imgH="2754228" progId="Word.Document.8">
                  <p:embed/>
                  <p:pic>
                    <p:nvPicPr>
                      <p:cNvPr id="0" name="Object 11"/>
                      <p:cNvPicPr>
                        <a:picLocks noChangeAspect="1" noChangeArrowheads="1"/>
                      </p:cNvPicPr>
                      <p:nvPr/>
                    </p:nvPicPr>
                    <p:blipFill>
                      <a:blip r:embed="rId5"/>
                      <a:srcRect/>
                      <a:stretch>
                        <a:fillRect/>
                      </a:stretch>
                    </p:blipFill>
                    <p:spPr bwMode="auto">
                      <a:xfrm>
                        <a:off x="517525" y="2279650"/>
                        <a:ext cx="8135938" cy="2716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2: Configuration of pull and push methods</a:t>
            </a:r>
            <a:endParaRPr lang="en-US" dirty="0"/>
          </a:p>
        </p:txBody>
      </p:sp>
      <p:sp>
        <p:nvSpPr>
          <p:cNvPr id="3" name="Content Placeholder 2"/>
          <p:cNvSpPr>
            <a:spLocks noGrp="1"/>
          </p:cNvSpPr>
          <p:nvPr>
            <p:ph idx="1"/>
          </p:nvPr>
        </p:nvSpPr>
        <p:spPr/>
        <p:txBody>
          <a:bodyPr/>
          <a:lstStyle/>
          <a:p>
            <a:r>
              <a:rPr lang="fi-FI" dirty="0" smtClean="0"/>
              <a:t>During the July 2012 plenary the TG agreed that both methods are needed</a:t>
            </a:r>
          </a:p>
          <a:p>
            <a:r>
              <a:rPr lang="fi-FI" dirty="0" smtClean="0"/>
              <a:t>The TG also agreed that we need to have ways to control transmissions of unsolicited announcements and requests</a:t>
            </a:r>
          </a:p>
          <a:p>
            <a:r>
              <a:rPr lang="fi-FI" dirty="0" smtClean="0"/>
              <a:t>The TG didn’t agree on solution </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10</a:t>
            </a:fld>
            <a:endParaRPr lang="en-US"/>
          </a:p>
        </p:txBody>
      </p:sp>
    </p:spTree>
    <p:extLst>
      <p:ext uri="{BB962C8B-B14F-4D97-AF65-F5344CB8AC3E}">
        <p14:creationId xmlns:p14="http://schemas.microsoft.com/office/powerpoint/2010/main" val="32132407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2: Configuration of pull and push methods (cont.)</a:t>
            </a:r>
            <a:endParaRPr lang="en-US" dirty="0"/>
          </a:p>
        </p:txBody>
      </p:sp>
      <p:sp>
        <p:nvSpPr>
          <p:cNvPr id="3" name="Content Placeholder 2"/>
          <p:cNvSpPr>
            <a:spLocks noGrp="1"/>
          </p:cNvSpPr>
          <p:nvPr>
            <p:ph idx="1"/>
          </p:nvPr>
        </p:nvSpPr>
        <p:spPr/>
        <p:txBody>
          <a:bodyPr/>
          <a:lstStyle/>
          <a:p>
            <a:r>
              <a:rPr lang="fi-FI" dirty="0" smtClean="0"/>
              <a:t>The solution is to have the TCP/IP to manage the issue of too frequent announcements and requests</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11</a:t>
            </a:fld>
            <a:endParaRPr lang="en-US"/>
          </a:p>
        </p:txBody>
      </p:sp>
    </p:spTree>
    <p:extLst>
      <p:ext uri="{BB962C8B-B14F-4D97-AF65-F5344CB8AC3E}">
        <p14:creationId xmlns:p14="http://schemas.microsoft.com/office/powerpoint/2010/main" val="3499352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3: Protocol description for section 5</a:t>
            </a:r>
            <a:endParaRPr lang="en-US" dirty="0"/>
          </a:p>
        </p:txBody>
      </p:sp>
      <p:sp>
        <p:nvSpPr>
          <p:cNvPr id="3" name="Content Placeholder 2"/>
          <p:cNvSpPr>
            <a:spLocks noGrp="1"/>
          </p:cNvSpPr>
          <p:nvPr>
            <p:ph idx="1"/>
          </p:nvPr>
        </p:nvSpPr>
        <p:spPr/>
        <p:txBody>
          <a:bodyPr/>
          <a:lstStyle/>
          <a:p>
            <a:r>
              <a:rPr lang="fi-FI" dirty="0" smtClean="0"/>
              <a:t>The section 5 is called ”Procedures and protocols” with the sub-section 5.2 describing procedures and the sub-section 5.3 describing messages</a:t>
            </a:r>
          </a:p>
          <a:p>
            <a:r>
              <a:rPr lang="fi-FI" dirty="0" smtClean="0"/>
              <a:t>Is the message definitions enough on the protocol or should we have something added?</a:t>
            </a:r>
          </a:p>
          <a:p>
            <a:pPr lvl="1"/>
            <a:r>
              <a:rPr lang="fi-FI" dirty="0" smtClean="0"/>
              <a:t>Entity identifiers should be specified somewhere, the question is whether section 5 is the right place</a:t>
            </a:r>
          </a:p>
          <a:p>
            <a:pPr lvl="1"/>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12</a:t>
            </a:fld>
            <a:endParaRPr lang="en-US"/>
          </a:p>
        </p:txBody>
      </p:sp>
    </p:spTree>
    <p:extLst>
      <p:ext uri="{BB962C8B-B14F-4D97-AF65-F5344CB8AC3E}">
        <p14:creationId xmlns:p14="http://schemas.microsoft.com/office/powerpoint/2010/main" val="985142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4: Mandatory and optional features</a:t>
            </a:r>
            <a:endParaRPr lang="en-US" dirty="0"/>
          </a:p>
        </p:txBody>
      </p:sp>
      <p:sp>
        <p:nvSpPr>
          <p:cNvPr id="3" name="Content Placeholder 2"/>
          <p:cNvSpPr>
            <a:spLocks noGrp="1"/>
          </p:cNvSpPr>
          <p:nvPr>
            <p:ph idx="1"/>
          </p:nvPr>
        </p:nvSpPr>
        <p:spPr/>
        <p:txBody>
          <a:bodyPr/>
          <a:lstStyle/>
          <a:p>
            <a:r>
              <a:rPr lang="fi-FI" dirty="0" smtClean="0"/>
              <a:t>Does an entity need to support parameters labeled as optional in the message description?</a:t>
            </a:r>
            <a:endParaRPr lang="en-US" dirty="0" smtClean="0"/>
          </a:p>
          <a:p>
            <a:r>
              <a:rPr lang="fi-FI" dirty="0" smtClean="0"/>
              <a:t>Does an entity need to support all the procedures of the spec?</a:t>
            </a:r>
          </a:p>
          <a:p>
            <a:r>
              <a:rPr lang="fi-FI" dirty="0" smtClean="0"/>
              <a:t>Does the spec mandate specific implementation of interface A?</a:t>
            </a: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13</a:t>
            </a:fld>
            <a:endParaRPr lang="en-US"/>
          </a:p>
        </p:txBody>
      </p:sp>
    </p:spTree>
    <p:extLst>
      <p:ext uri="{BB962C8B-B14F-4D97-AF65-F5344CB8AC3E}">
        <p14:creationId xmlns:p14="http://schemas.microsoft.com/office/powerpoint/2010/main" val="7669048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4: Mandatory and optional features (cont.)</a:t>
            </a:r>
            <a:endParaRPr lang="en-US" dirty="0"/>
          </a:p>
        </p:txBody>
      </p:sp>
      <p:sp>
        <p:nvSpPr>
          <p:cNvPr id="3" name="Content Placeholder 2"/>
          <p:cNvSpPr>
            <a:spLocks noGrp="1"/>
          </p:cNvSpPr>
          <p:nvPr>
            <p:ph idx="1"/>
          </p:nvPr>
        </p:nvSpPr>
        <p:spPr/>
        <p:txBody>
          <a:bodyPr/>
          <a:lstStyle/>
          <a:p>
            <a:pPr marL="857250" lvl="1" indent="-457200">
              <a:buFont typeface="+mj-lt"/>
              <a:buAutoNum type="arabicPeriod"/>
            </a:pPr>
            <a:r>
              <a:rPr lang="fi-FI" dirty="0" smtClean="0"/>
              <a:t>A CDIS shall be able to provide coexistence discovery service to any type of CM</a:t>
            </a:r>
          </a:p>
          <a:p>
            <a:pPr marL="857250" lvl="1" indent="-457200">
              <a:buFont typeface="+mj-lt"/>
              <a:buAutoNum type="arabicPeriod"/>
            </a:pPr>
            <a:r>
              <a:rPr lang="fi-FI" dirty="0" smtClean="0"/>
              <a:t>A CM shall be able to exchange information with any other type of CM</a:t>
            </a:r>
          </a:p>
          <a:p>
            <a:pPr marL="0" indent="0">
              <a:buNone/>
            </a:pPr>
            <a:r>
              <a:rPr lang="fi-FI" dirty="0" smtClean="0"/>
              <a:t>Approach 1</a:t>
            </a:r>
          </a:p>
          <a:p>
            <a:pPr marL="857250" lvl="1" indent="-457200">
              <a:buFont typeface="+mj-lt"/>
              <a:buAutoNum type="arabicPeriod" startAt="3"/>
            </a:pPr>
            <a:r>
              <a:rPr lang="fi-FI" dirty="0" smtClean="0"/>
              <a:t>A CM shall support all CE profiles</a:t>
            </a:r>
          </a:p>
          <a:p>
            <a:pPr marL="0" indent="0">
              <a:buNone/>
            </a:pPr>
            <a:r>
              <a:rPr lang="fi-FI" dirty="0" smtClean="0"/>
              <a:t>Approach 2</a:t>
            </a:r>
          </a:p>
          <a:p>
            <a:pPr marL="857250" lvl="1" indent="-457200">
              <a:buFont typeface="+mj-lt"/>
              <a:buAutoNum type="arabicPeriod" startAt="3"/>
            </a:pPr>
            <a:r>
              <a:rPr lang="fi-FI" dirty="0" smtClean="0"/>
              <a:t>A CM doesn’t have to be able to serve all CE profiles, a CM shall be able to support at least one CE profile</a:t>
            </a: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14</a:t>
            </a:fld>
            <a:endParaRPr lang="en-US"/>
          </a:p>
        </p:txBody>
      </p:sp>
    </p:spTree>
    <p:extLst>
      <p:ext uri="{BB962C8B-B14F-4D97-AF65-F5344CB8AC3E}">
        <p14:creationId xmlns:p14="http://schemas.microsoft.com/office/powerpoint/2010/main" val="3614973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4: Mandatory and optional features (cont.)</a:t>
            </a:r>
            <a:endParaRPr lang="en-US" dirty="0"/>
          </a:p>
        </p:txBody>
      </p:sp>
      <p:sp>
        <p:nvSpPr>
          <p:cNvPr id="3" name="Content Placeholder 2"/>
          <p:cNvSpPr>
            <a:spLocks noGrp="1"/>
          </p:cNvSpPr>
          <p:nvPr>
            <p:ph idx="1"/>
          </p:nvPr>
        </p:nvSpPr>
        <p:spPr/>
        <p:txBody>
          <a:bodyPr/>
          <a:lstStyle/>
          <a:p>
            <a:pPr marL="0" indent="0">
              <a:buNone/>
            </a:pPr>
            <a:r>
              <a:rPr lang="fi-FI" dirty="0" smtClean="0"/>
              <a:t>Approach 1 vs. Approach 2</a:t>
            </a: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15</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967046290"/>
              </p:ext>
            </p:extLst>
          </p:nvPr>
        </p:nvGraphicFramePr>
        <p:xfrm>
          <a:off x="539552" y="2636912"/>
          <a:ext cx="8280920" cy="2499360"/>
        </p:xfrm>
        <a:graphic>
          <a:graphicData uri="http://schemas.openxmlformats.org/drawingml/2006/table">
            <a:tbl>
              <a:tblPr firstRow="1" bandRow="1">
                <a:tableStyleId>{5C22544A-7EE6-4342-B048-85BDC9FD1C3A}</a:tableStyleId>
              </a:tblPr>
              <a:tblGrid>
                <a:gridCol w="1231454"/>
                <a:gridCol w="3524733"/>
                <a:gridCol w="3524733"/>
              </a:tblGrid>
              <a:tr h="370840">
                <a:tc>
                  <a:txBody>
                    <a:bodyPr/>
                    <a:lstStyle/>
                    <a:p>
                      <a:endParaRPr lang="en-US" sz="2000" dirty="0"/>
                    </a:p>
                  </a:txBody>
                  <a:tcPr/>
                </a:tc>
                <a:tc>
                  <a:txBody>
                    <a:bodyPr/>
                    <a:lstStyle/>
                    <a:p>
                      <a:r>
                        <a:rPr lang="fi-FI" sz="2000" dirty="0" smtClean="0">
                          <a:solidFill>
                            <a:schemeClr val="tx1"/>
                          </a:solidFill>
                        </a:rPr>
                        <a:t>Approach 1</a:t>
                      </a:r>
                      <a:endParaRPr lang="en-US" sz="2000" dirty="0">
                        <a:solidFill>
                          <a:schemeClr val="tx1"/>
                        </a:solidFill>
                      </a:endParaRPr>
                    </a:p>
                  </a:txBody>
                  <a:tcPr/>
                </a:tc>
                <a:tc>
                  <a:txBody>
                    <a:bodyPr/>
                    <a:lstStyle/>
                    <a:p>
                      <a:r>
                        <a:rPr lang="fi-FI" sz="2000" dirty="0" smtClean="0">
                          <a:solidFill>
                            <a:schemeClr val="tx1"/>
                          </a:solidFill>
                        </a:rPr>
                        <a:t>Approach 2</a:t>
                      </a:r>
                      <a:endParaRPr lang="en-US" sz="2000" dirty="0">
                        <a:solidFill>
                          <a:schemeClr val="tx1"/>
                        </a:solidFill>
                      </a:endParaRPr>
                    </a:p>
                  </a:txBody>
                  <a:tcPr/>
                </a:tc>
              </a:tr>
              <a:tr h="370840">
                <a:tc>
                  <a:txBody>
                    <a:bodyPr/>
                    <a:lstStyle/>
                    <a:p>
                      <a:r>
                        <a:rPr lang="fi-FI" sz="2000" dirty="0" smtClean="0"/>
                        <a:t>Pros</a:t>
                      </a:r>
                      <a:endParaRPr lang="en-US" sz="2000" dirty="0"/>
                    </a:p>
                  </a:txBody>
                  <a:tcPr/>
                </a:tc>
                <a:tc>
                  <a:txBody>
                    <a:bodyPr/>
                    <a:lstStyle/>
                    <a:p>
                      <a:r>
                        <a:rPr lang="fi-FI" sz="2000" dirty="0" smtClean="0"/>
                        <a:t>Usage</a:t>
                      </a:r>
                      <a:r>
                        <a:rPr lang="fi-FI" sz="2000" baseline="0" dirty="0" smtClean="0"/>
                        <a:t> simplicity since a CE can work with any CM</a:t>
                      </a:r>
                      <a:endParaRPr lang="fi-FI" sz="2000" dirty="0" smtClean="0"/>
                    </a:p>
                  </a:txBody>
                  <a:tcPr/>
                </a:tc>
                <a:tc>
                  <a:txBody>
                    <a:bodyPr/>
                    <a:lstStyle/>
                    <a:p>
                      <a:r>
                        <a:rPr lang="fi-FI" sz="2000" dirty="0" smtClean="0"/>
                        <a:t>Enable fast</a:t>
                      </a:r>
                      <a:r>
                        <a:rPr lang="fi-FI" sz="2000" baseline="0" dirty="0" smtClean="0"/>
                        <a:t> and simple implementation of CM and CE, feature/cost competition, allow market to select</a:t>
                      </a:r>
                      <a:endParaRPr lang="en-US" sz="2000" dirty="0"/>
                    </a:p>
                  </a:txBody>
                  <a:tcPr/>
                </a:tc>
              </a:tr>
              <a:tr h="370840">
                <a:tc>
                  <a:txBody>
                    <a:bodyPr/>
                    <a:lstStyle/>
                    <a:p>
                      <a:r>
                        <a:rPr lang="fi-FI" sz="2000" dirty="0" smtClean="0"/>
                        <a:t>Cons</a:t>
                      </a:r>
                      <a:endParaRPr lang="en-US" sz="2000" dirty="0"/>
                    </a:p>
                  </a:txBody>
                  <a:tcPr/>
                </a:tc>
                <a:tc>
                  <a:txBody>
                    <a:bodyPr/>
                    <a:lstStyle/>
                    <a:p>
                      <a:r>
                        <a:rPr lang="fi-FI" sz="2000" dirty="0" smtClean="0"/>
                        <a:t>Design complexity, IP traps</a:t>
                      </a:r>
                      <a:endParaRPr lang="en-US" sz="2000" dirty="0"/>
                    </a:p>
                  </a:txBody>
                  <a:tcPr/>
                </a:tc>
                <a:tc>
                  <a:txBody>
                    <a:bodyPr/>
                    <a:lstStyle/>
                    <a:p>
                      <a:r>
                        <a:rPr lang="fi-FI" sz="2000" dirty="0" smtClean="0"/>
                        <a:t>Need to match CE and CM</a:t>
                      </a:r>
                      <a:endParaRPr lang="en-US" sz="2000" dirty="0"/>
                    </a:p>
                  </a:txBody>
                  <a:tcPr/>
                </a:tc>
              </a:tr>
              <a:tr h="370840">
                <a:tc>
                  <a:txBody>
                    <a:bodyPr/>
                    <a:lstStyle/>
                    <a:p>
                      <a:r>
                        <a:rPr lang="fi-FI" sz="2000" dirty="0" smtClean="0"/>
                        <a:t>Notes</a:t>
                      </a:r>
                      <a:endParaRPr lang="en-US" sz="2000" dirty="0"/>
                    </a:p>
                  </a:txBody>
                  <a:tcPr/>
                </a:tc>
                <a:tc>
                  <a:txBody>
                    <a:bodyPr/>
                    <a:lstStyle/>
                    <a:p>
                      <a:endParaRPr lang="en-US" sz="2000" dirty="0"/>
                    </a:p>
                  </a:txBody>
                  <a:tcPr/>
                </a:tc>
                <a:tc>
                  <a:txBody>
                    <a:bodyPr/>
                    <a:lstStyle/>
                    <a:p>
                      <a:endParaRPr lang="en-US" sz="2000" dirty="0"/>
                    </a:p>
                  </a:txBody>
                  <a:tcPr/>
                </a:tc>
              </a:tr>
            </a:tbl>
          </a:graphicData>
        </a:graphic>
      </p:graphicFrame>
    </p:spTree>
    <p:extLst>
      <p:ext uri="{BB962C8B-B14F-4D97-AF65-F5344CB8AC3E}">
        <p14:creationId xmlns:p14="http://schemas.microsoft.com/office/powerpoint/2010/main" val="12429957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5: What is mandatory in a CE and in a CM?</a:t>
            </a:r>
            <a:endParaRPr lang="en-US" dirty="0"/>
          </a:p>
        </p:txBody>
      </p:sp>
      <p:sp>
        <p:nvSpPr>
          <p:cNvPr id="3" name="Content Placeholder 2"/>
          <p:cNvSpPr>
            <a:spLocks noGrp="1"/>
          </p:cNvSpPr>
          <p:nvPr>
            <p:ph idx="1"/>
          </p:nvPr>
        </p:nvSpPr>
        <p:spPr/>
        <p:txBody>
          <a:bodyPr/>
          <a:lstStyle/>
          <a:p>
            <a:r>
              <a:rPr lang="fi-FI" dirty="0" smtClean="0"/>
              <a:t>The following shall be supported by each CE</a:t>
            </a:r>
          </a:p>
          <a:p>
            <a:pPr lvl="1"/>
            <a:r>
              <a:rPr lang="fi-FI" dirty="0" smtClean="0"/>
              <a:t>Basic procedures (authentication, subscription, registration)</a:t>
            </a:r>
          </a:p>
          <a:p>
            <a:pPr lvl="1"/>
            <a:r>
              <a:rPr lang="fi-FI" dirty="0" smtClean="0"/>
              <a:t>A CE shall support at least one profile</a:t>
            </a:r>
          </a:p>
          <a:p>
            <a:pPr lvl="2"/>
            <a:r>
              <a:rPr lang="fi-FI" dirty="0" smtClean="0"/>
              <a:t>A profile determines which procedures are mandatory and which are optional. A profile covers also the basic procedures. </a:t>
            </a:r>
          </a:p>
          <a:p>
            <a:pPr lvl="2"/>
            <a:r>
              <a:rPr lang="fi-FI" dirty="0" smtClean="0"/>
              <a:t>A profile determines which messages, parameters and functions are mandatory and which are optional. </a:t>
            </a:r>
          </a:p>
          <a:p>
            <a:pPr lvl="1"/>
            <a:r>
              <a:rPr lang="fi-FI" dirty="0" smtClean="0"/>
              <a:t>A CE shall support at least management service or information service or may support both. Its support may be dependent on the WSO it interfaces</a:t>
            </a:r>
          </a:p>
          <a:p>
            <a:pPr lvl="1"/>
            <a:r>
              <a:rPr lang="fi-FI" dirty="0" smtClean="0"/>
              <a:t>A CE shall interface a WSO to a CM</a:t>
            </a:r>
            <a:endParaRPr lang="fi-FI" dirty="0"/>
          </a:p>
          <a:p>
            <a:pPr lvl="1"/>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16</a:t>
            </a:fld>
            <a:endParaRPr lang="en-US"/>
          </a:p>
        </p:txBody>
      </p:sp>
    </p:spTree>
    <p:extLst>
      <p:ext uri="{BB962C8B-B14F-4D97-AF65-F5344CB8AC3E}">
        <p14:creationId xmlns:p14="http://schemas.microsoft.com/office/powerpoint/2010/main" val="4029655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5: What is mandatory in a CE and in a CM? (cont.)</a:t>
            </a:r>
            <a:endParaRPr lang="en-US" dirty="0"/>
          </a:p>
        </p:txBody>
      </p:sp>
      <p:sp>
        <p:nvSpPr>
          <p:cNvPr id="3" name="Content Placeholder 2"/>
          <p:cNvSpPr>
            <a:spLocks noGrp="1"/>
          </p:cNvSpPr>
          <p:nvPr>
            <p:ph idx="1"/>
          </p:nvPr>
        </p:nvSpPr>
        <p:spPr/>
        <p:txBody>
          <a:bodyPr/>
          <a:lstStyle/>
          <a:p>
            <a:r>
              <a:rPr lang="fi-FI" dirty="0" smtClean="0"/>
              <a:t>The following shall be supported by each CM</a:t>
            </a:r>
          </a:p>
          <a:p>
            <a:pPr lvl="1"/>
            <a:r>
              <a:rPr lang="fi-FI" dirty="0" smtClean="0"/>
              <a:t>Basic procedures (authentication, subscription, registration)</a:t>
            </a:r>
          </a:p>
          <a:p>
            <a:pPr lvl="1"/>
            <a:r>
              <a:rPr lang="fi-FI" dirty="0" smtClean="0"/>
              <a:t>A CM shall be able to exchange information with any other type of CM</a:t>
            </a:r>
          </a:p>
          <a:p>
            <a:pPr lvl="1"/>
            <a:r>
              <a:rPr lang="fi-FI" dirty="0" smtClean="0"/>
              <a:t>A CM shall support at least one profile</a:t>
            </a:r>
          </a:p>
          <a:p>
            <a:pPr lvl="2"/>
            <a:r>
              <a:rPr lang="fi-FI" dirty="0" smtClean="0"/>
              <a:t>A profile determines which procedures are mandatory and which are optional. A profile covers also the basic procedures. </a:t>
            </a:r>
          </a:p>
          <a:p>
            <a:pPr lvl="2"/>
            <a:r>
              <a:rPr lang="fi-FI" dirty="0" smtClean="0"/>
              <a:t>A profile determines which messages, parameters and functions are mandatory and which are optional. </a:t>
            </a:r>
          </a:p>
          <a:p>
            <a:pPr lvl="1"/>
            <a:r>
              <a:rPr lang="fi-FI" dirty="0" smtClean="0"/>
              <a:t>A CM shall support both management service and information service</a:t>
            </a:r>
          </a:p>
          <a:p>
            <a:pPr lvl="1"/>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17</a:t>
            </a:fld>
            <a:endParaRPr lang="en-US"/>
          </a:p>
        </p:txBody>
      </p:sp>
    </p:spTree>
    <p:extLst>
      <p:ext uri="{BB962C8B-B14F-4D97-AF65-F5344CB8AC3E}">
        <p14:creationId xmlns:p14="http://schemas.microsoft.com/office/powerpoint/2010/main" val="1968117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6: What is mandatory in a CDIS?</a:t>
            </a:r>
            <a:endParaRPr lang="en-US" dirty="0"/>
          </a:p>
        </p:txBody>
      </p:sp>
      <p:sp>
        <p:nvSpPr>
          <p:cNvPr id="3" name="Content Placeholder 2"/>
          <p:cNvSpPr>
            <a:spLocks noGrp="1"/>
          </p:cNvSpPr>
          <p:nvPr>
            <p:ph idx="1"/>
          </p:nvPr>
        </p:nvSpPr>
        <p:spPr/>
        <p:txBody>
          <a:bodyPr/>
          <a:lstStyle/>
          <a:p>
            <a:r>
              <a:rPr lang="fi-FI" dirty="0" smtClean="0"/>
              <a:t>The following shall be supported by each CDIS</a:t>
            </a:r>
          </a:p>
          <a:p>
            <a:pPr lvl="1"/>
            <a:r>
              <a:rPr lang="fi-FI" dirty="0" smtClean="0"/>
              <a:t>Basic procedures (authentication, subscription, registration)</a:t>
            </a:r>
            <a:endParaRPr lang="en-US" dirty="0" smtClean="0"/>
          </a:p>
          <a:p>
            <a:pPr lvl="1"/>
            <a:r>
              <a:rPr lang="fi-FI" dirty="0" smtClean="0"/>
              <a:t>A CDIS shall be able to provide coexistence discovery service to any type of CM</a:t>
            </a:r>
          </a:p>
          <a:p>
            <a:pPr lvl="1"/>
            <a:endParaRPr lang="fi-FI" dirty="0" smtClean="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18</a:t>
            </a:fld>
            <a:endParaRPr lang="en-US"/>
          </a:p>
        </p:txBody>
      </p:sp>
    </p:spTree>
    <p:extLst>
      <p:ext uri="{BB962C8B-B14F-4D97-AF65-F5344CB8AC3E}">
        <p14:creationId xmlns:p14="http://schemas.microsoft.com/office/powerpoint/2010/main" val="2033266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7: Inside CDIS</a:t>
            </a:r>
            <a:endParaRPr lang="en-US" dirty="0"/>
          </a:p>
        </p:txBody>
      </p:sp>
      <p:sp>
        <p:nvSpPr>
          <p:cNvPr id="3" name="Content Placeholder 2"/>
          <p:cNvSpPr>
            <a:spLocks noGrp="1"/>
          </p:cNvSpPr>
          <p:nvPr>
            <p:ph idx="1"/>
          </p:nvPr>
        </p:nvSpPr>
        <p:spPr/>
        <p:txBody>
          <a:bodyPr/>
          <a:lstStyle/>
          <a:p>
            <a:r>
              <a:rPr lang="fi-FI" dirty="0" smtClean="0"/>
              <a:t>We can assume that there will be multiple CDISs</a:t>
            </a:r>
          </a:p>
          <a:p>
            <a:r>
              <a:rPr lang="fi-FI" dirty="0" smtClean="0"/>
              <a:t>CDISs need to exchange information with each other in order to provide unified coexistence set information regardless of the CDIS a CM uses</a:t>
            </a:r>
          </a:p>
          <a:p>
            <a:endParaRPr lang="fi-FI"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19</a:t>
            </a:fld>
            <a:endParaRPr lang="en-US"/>
          </a:p>
        </p:txBody>
      </p:sp>
    </p:spTree>
    <p:extLst>
      <p:ext uri="{BB962C8B-B14F-4D97-AF65-F5344CB8AC3E}">
        <p14:creationId xmlns:p14="http://schemas.microsoft.com/office/powerpoint/2010/main" val="40508031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contains discussion material on TG1 draft topics which are proposed to be the basis of the TG1 agenda during the September 2012 interim meeting in Indian Wells, CA. </a:t>
            </a:r>
          </a:p>
          <a:p>
            <a:pPr>
              <a:buFontTx/>
              <a:buNone/>
            </a:pPr>
            <a:r>
              <a:rPr lang="fi-FI" dirty="0" smtClean="0"/>
              <a:t>	The proposal is to have the topics discussed in the meeting with the objective to have an agreement in the TG on solutions which are intended to end up to the draft.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8: Update to sections 6, 7 and 8</a:t>
            </a:r>
            <a:endParaRPr lang="en-US" dirty="0"/>
          </a:p>
        </p:txBody>
      </p:sp>
      <p:sp>
        <p:nvSpPr>
          <p:cNvPr id="3" name="Content Placeholder 2"/>
          <p:cNvSpPr>
            <a:spLocks noGrp="1"/>
          </p:cNvSpPr>
          <p:nvPr>
            <p:ph idx="1"/>
          </p:nvPr>
        </p:nvSpPr>
        <p:spPr/>
        <p:txBody>
          <a:bodyPr/>
          <a:lstStyle/>
          <a:p>
            <a:r>
              <a:rPr lang="fi-FI" dirty="0" smtClean="0"/>
              <a:t>TBD</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20</a:t>
            </a:fld>
            <a:endParaRPr lang="en-US"/>
          </a:p>
        </p:txBody>
      </p:sp>
    </p:spTree>
    <p:extLst>
      <p:ext uri="{BB962C8B-B14F-4D97-AF65-F5344CB8AC3E}">
        <p14:creationId xmlns:p14="http://schemas.microsoft.com/office/powerpoint/2010/main" val="19363250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Topics for Thu</a:t>
            </a:r>
            <a:endParaRPr lang="en-US" dirty="0"/>
          </a:p>
        </p:txBody>
      </p:sp>
      <p:sp>
        <p:nvSpPr>
          <p:cNvPr id="3" name="Content Placeholder 2"/>
          <p:cNvSpPr>
            <a:spLocks noGrp="1"/>
          </p:cNvSpPr>
          <p:nvPr>
            <p:ph idx="1"/>
          </p:nvPr>
        </p:nvSpPr>
        <p:spPr/>
        <p:txBody>
          <a:bodyPr/>
          <a:lstStyle/>
          <a:p>
            <a:r>
              <a:rPr lang="fi-FI" dirty="0" smtClean="0"/>
              <a:t>Topic 4</a:t>
            </a:r>
          </a:p>
          <a:p>
            <a:pPr lvl="1"/>
            <a:r>
              <a:rPr lang="fi-FI" dirty="0" smtClean="0"/>
              <a:t>Approach 1 or Approach 2</a:t>
            </a:r>
          </a:p>
          <a:p>
            <a:r>
              <a:rPr lang="fi-FI" dirty="0" smtClean="0"/>
              <a:t>Topic 5</a:t>
            </a:r>
          </a:p>
          <a:p>
            <a:pPr lvl="1"/>
            <a:r>
              <a:rPr lang="fi-FI" dirty="0" smtClean="0"/>
              <a:t>Mandatory for CE</a:t>
            </a:r>
          </a:p>
          <a:p>
            <a:pPr lvl="1"/>
            <a:r>
              <a:rPr lang="fi-FI" dirty="0" smtClean="0"/>
              <a:t>Mandatory for CM</a:t>
            </a:r>
          </a:p>
          <a:p>
            <a:r>
              <a:rPr lang="fi-FI" dirty="0" smtClean="0"/>
              <a:t>Topic 6</a:t>
            </a:r>
          </a:p>
          <a:p>
            <a:pPr lvl="1"/>
            <a:r>
              <a:rPr lang="fi-FI" dirty="0" smtClean="0"/>
              <a:t>Mandatory for CDIS</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21</a:t>
            </a:fld>
            <a:endParaRPr lang="en-US"/>
          </a:p>
        </p:txBody>
      </p:sp>
    </p:spTree>
    <p:extLst>
      <p:ext uri="{BB962C8B-B14F-4D97-AF65-F5344CB8AC3E}">
        <p14:creationId xmlns:p14="http://schemas.microsoft.com/office/powerpoint/2010/main" val="775926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Introduction</a:t>
            </a:r>
            <a:endParaRPr lang="en-US" dirty="0"/>
          </a:p>
        </p:txBody>
      </p:sp>
      <p:sp>
        <p:nvSpPr>
          <p:cNvPr id="3" name="Content Placeholder 2"/>
          <p:cNvSpPr>
            <a:spLocks noGrp="1"/>
          </p:cNvSpPr>
          <p:nvPr>
            <p:ph idx="1"/>
          </p:nvPr>
        </p:nvSpPr>
        <p:spPr>
          <a:xfrm>
            <a:off x="685800" y="1906488"/>
            <a:ext cx="7772400" cy="4114800"/>
          </a:xfrm>
        </p:spPr>
        <p:txBody>
          <a:bodyPr/>
          <a:lstStyle/>
          <a:p>
            <a:r>
              <a:rPr lang="fi-FI" dirty="0" smtClean="0"/>
              <a:t>Each topic contains originally just a set of remarks and questions which the contributor believes are open and need to be resolved for the draft. </a:t>
            </a:r>
          </a:p>
          <a:p>
            <a:r>
              <a:rPr lang="fi-FI" dirty="0" smtClean="0"/>
              <a:t>The intention is to have the TG to discuss the topics openly and extensively during the September 2012 meeting and agree on answers to the questions. The answers are expected to end up becoming solution descriptions on which draft normative text can be prepared for new updated TG1 draft.</a:t>
            </a:r>
          </a:p>
          <a:p>
            <a:r>
              <a:rPr lang="fi-FI" dirty="0" smtClean="0"/>
              <a:t>Motions are planned on the results of topic discussions</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3</a:t>
            </a:fld>
            <a:endParaRPr lang="en-US"/>
          </a:p>
        </p:txBody>
      </p:sp>
    </p:spTree>
    <p:extLst>
      <p:ext uri="{BB962C8B-B14F-4D97-AF65-F5344CB8AC3E}">
        <p14:creationId xmlns:p14="http://schemas.microsoft.com/office/powerpoint/2010/main" val="1959783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list</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dirty="0" smtClean="0"/>
              <a:t>Connection setup and security</a:t>
            </a:r>
          </a:p>
          <a:p>
            <a:pPr marL="457200" indent="-457200">
              <a:buFont typeface="+mj-lt"/>
              <a:buAutoNum type="arabicPeriod"/>
            </a:pPr>
            <a:r>
              <a:rPr lang="fi-FI" dirty="0" smtClean="0"/>
              <a:t>Configuration of pull and push methods</a:t>
            </a:r>
          </a:p>
          <a:p>
            <a:pPr marL="457200" indent="-457200">
              <a:buFont typeface="+mj-lt"/>
              <a:buAutoNum type="arabicPeriod"/>
            </a:pPr>
            <a:r>
              <a:rPr lang="fi-FI" dirty="0" smtClean="0"/>
              <a:t>Protocol description for section 5</a:t>
            </a:r>
          </a:p>
          <a:p>
            <a:pPr marL="457200" indent="-457200">
              <a:buFont typeface="+mj-lt"/>
              <a:buAutoNum type="arabicPeriod"/>
            </a:pPr>
            <a:r>
              <a:rPr lang="fi-FI" dirty="0" smtClean="0"/>
              <a:t>Mandatory and optional features</a:t>
            </a:r>
          </a:p>
          <a:p>
            <a:pPr marL="457200" indent="-457200">
              <a:buFont typeface="+mj-lt"/>
              <a:buAutoNum type="arabicPeriod"/>
            </a:pPr>
            <a:r>
              <a:rPr lang="fi-FI" dirty="0" smtClean="0"/>
              <a:t>What is mandatory in a CE and in a CM?</a:t>
            </a:r>
          </a:p>
          <a:p>
            <a:pPr marL="457200" indent="-457200">
              <a:buFont typeface="+mj-lt"/>
              <a:buAutoNum type="arabicPeriod"/>
            </a:pPr>
            <a:r>
              <a:rPr lang="fi-FI" dirty="0" smtClean="0"/>
              <a:t>What is mandatory in a CDIS?</a:t>
            </a:r>
          </a:p>
          <a:p>
            <a:pPr marL="457200" indent="-457200">
              <a:buFont typeface="+mj-lt"/>
              <a:buAutoNum type="arabicPeriod"/>
            </a:pPr>
            <a:r>
              <a:rPr lang="fi-FI" dirty="0" smtClean="0"/>
              <a:t>Inside CDIS</a:t>
            </a:r>
          </a:p>
          <a:p>
            <a:pPr marL="457200" indent="-457200">
              <a:buFont typeface="+mj-lt"/>
              <a:buAutoNum type="arabicPeriod"/>
            </a:pPr>
            <a:r>
              <a:rPr lang="fi-FI" dirty="0" smtClean="0"/>
              <a:t>Update to sections 6, 7 and 8</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4</a:t>
            </a:fld>
            <a:endParaRPr lang="en-US"/>
          </a:p>
        </p:txBody>
      </p:sp>
    </p:spTree>
    <p:extLst>
      <p:ext uri="{BB962C8B-B14F-4D97-AF65-F5344CB8AC3E}">
        <p14:creationId xmlns:p14="http://schemas.microsoft.com/office/powerpoint/2010/main" val="3244670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1: Connection setup and security</a:t>
            </a:r>
            <a:endParaRPr lang="en-US" dirty="0"/>
          </a:p>
        </p:txBody>
      </p:sp>
      <p:sp>
        <p:nvSpPr>
          <p:cNvPr id="3" name="Content Placeholder 2"/>
          <p:cNvSpPr>
            <a:spLocks noGrp="1"/>
          </p:cNvSpPr>
          <p:nvPr>
            <p:ph idx="1"/>
          </p:nvPr>
        </p:nvSpPr>
        <p:spPr/>
        <p:txBody>
          <a:bodyPr/>
          <a:lstStyle/>
          <a:p>
            <a:r>
              <a:rPr lang="fi-FI" dirty="0" smtClean="0"/>
              <a:t>IEEE 802.19.1 system builds upon use of IP and protocols on top of the IP</a:t>
            </a:r>
          </a:p>
          <a:p>
            <a:pPr lvl="1"/>
            <a:r>
              <a:rPr lang="fi-FI" dirty="0" smtClean="0"/>
              <a:t>All the 802.19.1 messages are carried over IP</a:t>
            </a:r>
            <a:endParaRPr lang="fi-FI" dirty="0"/>
          </a:p>
          <a:p>
            <a:r>
              <a:rPr lang="fi-FI" dirty="0" smtClean="0"/>
              <a:t>Before one can run the coexistence protocol, one needs to have IP configured</a:t>
            </a:r>
          </a:p>
          <a:p>
            <a:pPr lvl="1"/>
            <a:r>
              <a:rPr lang="fi-FI" dirty="0" smtClean="0"/>
              <a:t>We have description as the resolution of comment #11 on how entities determine IP addresses (port numbers etc.) to be used</a:t>
            </a:r>
          </a:p>
          <a:p>
            <a:r>
              <a:rPr lang="fi-FI" dirty="0" smtClean="0"/>
              <a:t>There has been questions on whether the authentication mechanism currently in the draft is enough</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5</a:t>
            </a:fld>
            <a:endParaRPr lang="en-US"/>
          </a:p>
        </p:txBody>
      </p:sp>
    </p:spTree>
    <p:extLst>
      <p:ext uri="{BB962C8B-B14F-4D97-AF65-F5344CB8AC3E}">
        <p14:creationId xmlns:p14="http://schemas.microsoft.com/office/powerpoint/2010/main" val="10169548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1: Connection setup and security (cont.)</a:t>
            </a:r>
            <a:endParaRPr lang="en-US" dirty="0"/>
          </a:p>
        </p:txBody>
      </p:sp>
      <p:sp>
        <p:nvSpPr>
          <p:cNvPr id="3" name="Content Placeholder 2"/>
          <p:cNvSpPr>
            <a:spLocks noGrp="1"/>
          </p:cNvSpPr>
          <p:nvPr>
            <p:ph idx="1"/>
          </p:nvPr>
        </p:nvSpPr>
        <p:spPr/>
        <p:txBody>
          <a:bodyPr/>
          <a:lstStyle/>
          <a:p>
            <a:r>
              <a:rPr lang="fi-FI" sz="1800" dirty="0" smtClean="0"/>
              <a:t>A proposal is to have the following text added to the draft to describe how entities interconnect in order to start exchanging coexistence system protocol messages</a:t>
            </a:r>
          </a:p>
          <a:p>
            <a:pPr marL="457200" lvl="1" indent="0">
              <a:buNone/>
            </a:pPr>
            <a:r>
              <a:rPr lang="en-US" sz="1400" dirty="0" smtClean="0"/>
              <a:t>IEEE 802.19.1 </a:t>
            </a:r>
            <a:r>
              <a:rPr lang="en-US" sz="1400" dirty="0"/>
              <a:t>entities may be co-located or they may be located anywhere on the internet. In order to communicate efficiently and in a secure fashion, the communications are made through </a:t>
            </a:r>
            <a:r>
              <a:rPr lang="en-US" sz="1400" dirty="0" err="1"/>
              <a:t>ssh</a:t>
            </a:r>
            <a:r>
              <a:rPr lang="en-US" sz="1400" dirty="0"/>
              <a:t> tunnels.</a:t>
            </a:r>
          </a:p>
          <a:p>
            <a:pPr marL="457200" lvl="1" indent="0">
              <a:buNone/>
            </a:pPr>
            <a:r>
              <a:rPr lang="en-US" sz="1400" dirty="0"/>
              <a:t>When an entity wishes to communicate with another </a:t>
            </a:r>
            <a:r>
              <a:rPr lang="en-US" sz="1400" dirty="0" smtClean="0"/>
              <a:t>entity (CE </a:t>
            </a:r>
            <a:r>
              <a:rPr lang="en-US" sz="1400" dirty="0"/>
              <a:t>to CM, CM to CM or CM to CDIS) it first seeks for an existing connection to this </a:t>
            </a:r>
            <a:r>
              <a:rPr lang="en-US" sz="1400" dirty="0" smtClean="0"/>
              <a:t>entity. </a:t>
            </a:r>
            <a:r>
              <a:rPr lang="en-US" sz="1400" dirty="0"/>
              <a:t>If the connection does not exist, it creates </a:t>
            </a:r>
            <a:r>
              <a:rPr lang="en-US" sz="1400" dirty="0" smtClean="0"/>
              <a:t>a connection </a:t>
            </a:r>
            <a:r>
              <a:rPr lang="en-US" sz="1400" dirty="0"/>
              <a:t>using a </a:t>
            </a:r>
            <a:r>
              <a:rPr lang="en-US" sz="1400" dirty="0" err="1"/>
              <a:t>username@IPaddress</a:t>
            </a:r>
            <a:r>
              <a:rPr lang="en-US" sz="1400" dirty="0"/>
              <a:t> with password combination or a </a:t>
            </a:r>
            <a:r>
              <a:rPr lang="en-US" sz="1400" dirty="0" err="1"/>
              <a:t>username@IPaddress</a:t>
            </a:r>
            <a:r>
              <a:rPr lang="en-US" sz="1400" dirty="0"/>
              <a:t> alone when a </a:t>
            </a:r>
            <a:r>
              <a:rPr lang="en-US" sz="1400" dirty="0" smtClean="0"/>
              <a:t>pre-shared </a:t>
            </a:r>
            <a:r>
              <a:rPr lang="en-US" sz="1400" dirty="0"/>
              <a:t>private/public key set exists.</a:t>
            </a:r>
          </a:p>
          <a:p>
            <a:pPr marL="457200" lvl="1" indent="0">
              <a:buNone/>
            </a:pPr>
            <a:r>
              <a:rPr lang="en-US" sz="1400" dirty="0"/>
              <a:t>When </a:t>
            </a:r>
            <a:r>
              <a:rPr lang="en-US" sz="1400" dirty="0" smtClean="0"/>
              <a:t>entities </a:t>
            </a:r>
            <a:r>
              <a:rPr lang="en-US" sz="1400" dirty="0"/>
              <a:t>are co-located, they may </a:t>
            </a:r>
            <a:r>
              <a:rPr lang="en-US" sz="1400" dirty="0" smtClean="0"/>
              <a:t>use </a:t>
            </a:r>
            <a:r>
              <a:rPr lang="en-US" sz="1400" dirty="0" err="1"/>
              <a:t>IPaddress</a:t>
            </a:r>
            <a:r>
              <a:rPr lang="en-US" sz="1400" dirty="0"/>
              <a:t> 127.0.0.1. Alternatively, if the interface between the two co-located </a:t>
            </a:r>
            <a:r>
              <a:rPr lang="en-US" sz="1400" dirty="0" smtClean="0"/>
              <a:t>entities is </a:t>
            </a:r>
            <a:r>
              <a:rPr lang="en-US" sz="1400" dirty="0"/>
              <a:t>not exposed, any other internal mechanism may be used to communicate between </a:t>
            </a:r>
            <a:r>
              <a:rPr lang="en-US" sz="1400" dirty="0" smtClean="0"/>
              <a:t>the entities</a:t>
            </a:r>
            <a:r>
              <a:rPr lang="en-US" sz="1400" dirty="0"/>
              <a:t>.</a:t>
            </a:r>
          </a:p>
          <a:p>
            <a:pPr marL="457200" lvl="1" indent="0">
              <a:buNone/>
            </a:pPr>
            <a:r>
              <a:rPr lang="en-US" sz="1400" dirty="0" smtClean="0"/>
              <a:t>Entities </a:t>
            </a:r>
            <a:r>
              <a:rPr lang="en-US" sz="1400" dirty="0"/>
              <a:t>may also use alternative pre-arranged ports to communicate (default is port 22). If an entity wishes to maintain a connection open, is should create </a:t>
            </a:r>
            <a:r>
              <a:rPr lang="en-US" sz="1400" dirty="0" smtClean="0"/>
              <a:t>activity </a:t>
            </a:r>
            <a:r>
              <a:rPr lang="en-US" sz="1400" dirty="0"/>
              <a:t>in the connection at least once per minute. If an entity senses a connection has stayed inactive for more than 2 minutes, it may presume the connection is no longer needed and may close it</a:t>
            </a:r>
            <a:r>
              <a:rPr lang="en-US" sz="1400" dirty="0" smtClean="0"/>
              <a:t>.</a:t>
            </a:r>
            <a:endParaRPr lang="en-US" sz="1400"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6</a:t>
            </a:fld>
            <a:endParaRPr lang="en-US"/>
          </a:p>
        </p:txBody>
      </p:sp>
    </p:spTree>
    <p:extLst>
      <p:ext uri="{BB962C8B-B14F-4D97-AF65-F5344CB8AC3E}">
        <p14:creationId xmlns:p14="http://schemas.microsoft.com/office/powerpoint/2010/main" val="2521777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1: Connection setup and security (cont.)</a:t>
            </a:r>
            <a:endParaRPr lang="en-US" dirty="0"/>
          </a:p>
        </p:txBody>
      </p:sp>
      <p:sp>
        <p:nvSpPr>
          <p:cNvPr id="3" name="Content Placeholder 2"/>
          <p:cNvSpPr>
            <a:spLocks noGrp="1"/>
          </p:cNvSpPr>
          <p:nvPr>
            <p:ph idx="1"/>
          </p:nvPr>
        </p:nvSpPr>
        <p:spPr/>
        <p:txBody>
          <a:bodyPr/>
          <a:lstStyle/>
          <a:p>
            <a:r>
              <a:rPr lang="fi-FI" dirty="0" smtClean="0"/>
              <a:t>The IEEE 802.19.1 system shall communicate using TCP/IP</a:t>
            </a:r>
          </a:p>
          <a:p>
            <a:pPr lvl="1"/>
            <a:r>
              <a:rPr lang="fi-FI" dirty="0" smtClean="0"/>
              <a:t>Moved by: Ivan Reede</a:t>
            </a:r>
          </a:p>
          <a:p>
            <a:pPr lvl="1"/>
            <a:r>
              <a:rPr lang="fi-FI" dirty="0" smtClean="0"/>
              <a:t>Seconder: Jinho Kim</a:t>
            </a:r>
          </a:p>
          <a:p>
            <a:pPr lvl="1"/>
            <a:r>
              <a:rPr lang="fi-FI" dirty="0" smtClean="0"/>
              <a:t>Vote: Unanimous</a:t>
            </a: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7</a:t>
            </a:fld>
            <a:endParaRPr lang="en-US"/>
          </a:p>
        </p:txBody>
      </p:sp>
    </p:spTree>
    <p:extLst>
      <p:ext uri="{BB962C8B-B14F-4D97-AF65-F5344CB8AC3E}">
        <p14:creationId xmlns:p14="http://schemas.microsoft.com/office/powerpoint/2010/main" val="1033068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1: Connection setup and security (cont.)</a:t>
            </a:r>
            <a:endParaRPr lang="en-US" dirty="0"/>
          </a:p>
        </p:txBody>
      </p:sp>
      <p:sp>
        <p:nvSpPr>
          <p:cNvPr id="3" name="Content Placeholder 2"/>
          <p:cNvSpPr>
            <a:spLocks noGrp="1"/>
          </p:cNvSpPr>
          <p:nvPr>
            <p:ph idx="1"/>
          </p:nvPr>
        </p:nvSpPr>
        <p:spPr/>
        <p:txBody>
          <a:bodyPr/>
          <a:lstStyle/>
          <a:p>
            <a:r>
              <a:rPr lang="fi-FI" dirty="0" smtClean="0"/>
              <a:t>TLS vs SSH</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8</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332470693"/>
              </p:ext>
            </p:extLst>
          </p:nvPr>
        </p:nvGraphicFramePr>
        <p:xfrm>
          <a:off x="539552" y="2636912"/>
          <a:ext cx="8280920" cy="3657600"/>
        </p:xfrm>
        <a:graphic>
          <a:graphicData uri="http://schemas.openxmlformats.org/drawingml/2006/table">
            <a:tbl>
              <a:tblPr firstRow="1" bandRow="1">
                <a:tableStyleId>{5C22544A-7EE6-4342-B048-85BDC9FD1C3A}</a:tableStyleId>
              </a:tblPr>
              <a:tblGrid>
                <a:gridCol w="1231454"/>
                <a:gridCol w="3524733"/>
                <a:gridCol w="3524733"/>
              </a:tblGrid>
              <a:tr h="370840">
                <a:tc>
                  <a:txBody>
                    <a:bodyPr/>
                    <a:lstStyle/>
                    <a:p>
                      <a:endParaRPr lang="en-US" sz="2400" dirty="0"/>
                    </a:p>
                  </a:txBody>
                  <a:tcPr/>
                </a:tc>
                <a:tc>
                  <a:txBody>
                    <a:bodyPr/>
                    <a:lstStyle/>
                    <a:p>
                      <a:r>
                        <a:rPr lang="fi-FI" sz="2400" dirty="0" smtClean="0">
                          <a:solidFill>
                            <a:schemeClr val="tx1"/>
                          </a:solidFill>
                        </a:rPr>
                        <a:t>TLS</a:t>
                      </a:r>
                      <a:endParaRPr lang="en-US" sz="2400" dirty="0">
                        <a:solidFill>
                          <a:schemeClr val="tx1"/>
                        </a:solidFill>
                      </a:endParaRPr>
                    </a:p>
                  </a:txBody>
                  <a:tcPr/>
                </a:tc>
                <a:tc>
                  <a:txBody>
                    <a:bodyPr/>
                    <a:lstStyle/>
                    <a:p>
                      <a:r>
                        <a:rPr lang="fi-FI" sz="2400" dirty="0" smtClean="0">
                          <a:solidFill>
                            <a:schemeClr val="tx1"/>
                          </a:solidFill>
                        </a:rPr>
                        <a:t>SSH</a:t>
                      </a:r>
                      <a:endParaRPr lang="en-US" sz="2400" dirty="0">
                        <a:solidFill>
                          <a:schemeClr val="tx1"/>
                        </a:solidFill>
                      </a:endParaRPr>
                    </a:p>
                  </a:txBody>
                  <a:tcPr/>
                </a:tc>
              </a:tr>
              <a:tr h="370840">
                <a:tc>
                  <a:txBody>
                    <a:bodyPr/>
                    <a:lstStyle/>
                    <a:p>
                      <a:r>
                        <a:rPr lang="fi-FI" sz="2400" dirty="0" smtClean="0"/>
                        <a:t>Pros</a:t>
                      </a:r>
                      <a:endParaRPr lang="en-US" sz="2400" dirty="0"/>
                    </a:p>
                  </a:txBody>
                  <a:tcPr/>
                </a:tc>
                <a:tc>
                  <a:txBody>
                    <a:bodyPr/>
                    <a:lstStyle/>
                    <a:p>
                      <a:r>
                        <a:rPr lang="fi-FI" sz="2400" dirty="0" smtClean="0"/>
                        <a:t>Aligned with PAWS</a:t>
                      </a:r>
                    </a:p>
                  </a:txBody>
                  <a:tcPr/>
                </a:tc>
                <a:tc>
                  <a:txBody>
                    <a:bodyPr/>
                    <a:lstStyle/>
                    <a:p>
                      <a:r>
                        <a:rPr lang="fi-FI" sz="2400" dirty="0" smtClean="0"/>
                        <a:t>Smaller</a:t>
                      </a:r>
                      <a:r>
                        <a:rPr lang="fi-FI" sz="2400" baseline="0" dirty="0" smtClean="0"/>
                        <a:t> implementation</a:t>
                      </a:r>
                      <a:endParaRPr lang="en-US" sz="2400" dirty="0"/>
                    </a:p>
                  </a:txBody>
                  <a:tcPr/>
                </a:tc>
              </a:tr>
              <a:tr h="370840">
                <a:tc>
                  <a:txBody>
                    <a:bodyPr/>
                    <a:lstStyle/>
                    <a:p>
                      <a:r>
                        <a:rPr lang="fi-FI" sz="2400" dirty="0" smtClean="0"/>
                        <a:t>Cons</a:t>
                      </a:r>
                      <a:endParaRPr lang="en-US" sz="2400" dirty="0"/>
                    </a:p>
                  </a:txBody>
                  <a:tcPr/>
                </a:tc>
                <a:tc>
                  <a:txBody>
                    <a:bodyPr/>
                    <a:lstStyle/>
                    <a:p>
                      <a:r>
                        <a:rPr lang="fi-FI" sz="2400" dirty="0" smtClean="0"/>
                        <a:t>Server authentication</a:t>
                      </a:r>
                      <a:r>
                        <a:rPr lang="fi-FI" sz="2400" baseline="0" dirty="0" smtClean="0"/>
                        <a:t> is optional</a:t>
                      </a:r>
                    </a:p>
                    <a:p>
                      <a:r>
                        <a:rPr lang="fi-FI" sz="2400" baseline="0" dirty="0" smtClean="0"/>
                        <a:t>Requires PKI, X.509, certificates</a:t>
                      </a:r>
                    </a:p>
                    <a:p>
                      <a:r>
                        <a:rPr lang="fi-FI" sz="2400" baseline="0" dirty="0" smtClean="0"/>
                        <a:t>Inherintely vulnerable to man in the middle attacks</a:t>
                      </a:r>
                      <a:endParaRPr lang="en-US" sz="2400" dirty="0"/>
                    </a:p>
                  </a:txBody>
                  <a:tcPr/>
                </a:tc>
                <a:tc>
                  <a:txBody>
                    <a:bodyPr/>
                    <a:lstStyle/>
                    <a:p>
                      <a:r>
                        <a:rPr lang="fi-FI" sz="2400" dirty="0" smtClean="0"/>
                        <a:t>Less</a:t>
                      </a:r>
                      <a:r>
                        <a:rPr lang="fi-FI" sz="2400" baseline="0" dirty="0" smtClean="0"/>
                        <a:t> scalable than PKI</a:t>
                      </a:r>
                      <a:endParaRPr lang="en-US" sz="2400" dirty="0"/>
                    </a:p>
                  </a:txBody>
                  <a:tcPr/>
                </a:tc>
              </a:tr>
              <a:tr h="370840">
                <a:tc>
                  <a:txBody>
                    <a:bodyPr/>
                    <a:lstStyle/>
                    <a:p>
                      <a:r>
                        <a:rPr lang="fi-FI" sz="2400" dirty="0" smtClean="0"/>
                        <a:t>Notes</a:t>
                      </a:r>
                      <a:endParaRPr lang="en-US" sz="2400" dirty="0"/>
                    </a:p>
                  </a:txBody>
                  <a:tcPr/>
                </a:tc>
                <a:tc>
                  <a:txBody>
                    <a:bodyPr/>
                    <a:lstStyle/>
                    <a:p>
                      <a:r>
                        <a:rPr lang="fi-FI" sz="2400" dirty="0" smtClean="0"/>
                        <a:t>More recent than the SSH</a:t>
                      </a:r>
                      <a:endParaRPr lang="en-US" sz="2400" dirty="0"/>
                    </a:p>
                  </a:txBody>
                  <a:tcPr/>
                </a:tc>
                <a:tc>
                  <a:txBody>
                    <a:bodyPr/>
                    <a:lstStyle/>
                    <a:p>
                      <a:endParaRPr lang="en-US" sz="2400" dirty="0"/>
                    </a:p>
                  </a:txBody>
                  <a:tcPr/>
                </a:tc>
              </a:tr>
            </a:tbl>
          </a:graphicData>
        </a:graphic>
      </p:graphicFrame>
    </p:spTree>
    <p:extLst>
      <p:ext uri="{BB962C8B-B14F-4D97-AF65-F5344CB8AC3E}">
        <p14:creationId xmlns:p14="http://schemas.microsoft.com/office/powerpoint/2010/main" val="2285089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1: Connection setup and security (cont.)</a:t>
            </a:r>
            <a:endParaRPr lang="en-US" dirty="0"/>
          </a:p>
        </p:txBody>
      </p:sp>
      <p:sp>
        <p:nvSpPr>
          <p:cNvPr id="3" name="Content Placeholder 2"/>
          <p:cNvSpPr>
            <a:spLocks noGrp="1"/>
          </p:cNvSpPr>
          <p:nvPr>
            <p:ph idx="1"/>
          </p:nvPr>
        </p:nvSpPr>
        <p:spPr/>
        <p:txBody>
          <a:bodyPr/>
          <a:lstStyle/>
          <a:p>
            <a:r>
              <a:rPr lang="fi-FI" dirty="0" smtClean="0"/>
              <a:t>The IEEE 802.19.1 system shall communicate using SSH and TLS</a:t>
            </a:r>
          </a:p>
          <a:p>
            <a:pPr lvl="1"/>
            <a:r>
              <a:rPr lang="fi-FI" dirty="0" smtClean="0"/>
              <a:t>Moved by: Ivan Reede</a:t>
            </a:r>
          </a:p>
          <a:p>
            <a:pPr lvl="1"/>
            <a:r>
              <a:rPr lang="fi-FI" dirty="0" smtClean="0"/>
              <a:t>Seconder: Jinho Kim</a:t>
            </a:r>
            <a:endParaRPr lang="en-US" dirty="0" smtClean="0"/>
          </a:p>
          <a:p>
            <a:pPr lvl="1"/>
            <a:r>
              <a:rPr lang="fi-FI" dirty="0" smtClean="0"/>
              <a:t>Vote: Unanimous</a:t>
            </a:r>
            <a:endParaRPr lang="fi-FI" dirty="0" smtClean="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9</a:t>
            </a:fld>
            <a:endParaRPr lang="en-US"/>
          </a:p>
        </p:txBody>
      </p:sp>
    </p:spTree>
    <p:extLst>
      <p:ext uri="{BB962C8B-B14F-4D97-AF65-F5344CB8AC3E}">
        <p14:creationId xmlns:p14="http://schemas.microsoft.com/office/powerpoint/2010/main" val="2638094164"/>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3471</TotalTime>
  <Words>1521</Words>
  <Application>Microsoft Office PowerPoint</Application>
  <PresentationFormat>On-screen Show (4:3)</PresentationFormat>
  <Paragraphs>204</Paragraphs>
  <Slides>21</Slides>
  <Notes>5</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4" baseType="lpstr">
      <vt:lpstr>Times New Roman</vt:lpstr>
      <vt:lpstr>802-19-Submission</vt:lpstr>
      <vt:lpstr>Microsoft Word 97 - 2003 Document</vt:lpstr>
      <vt:lpstr>TG1 Draft Topics</vt:lpstr>
      <vt:lpstr>Abstract</vt:lpstr>
      <vt:lpstr>Introduction</vt:lpstr>
      <vt:lpstr>Topic list</vt:lpstr>
      <vt:lpstr>Topic 1: Connection setup and security</vt:lpstr>
      <vt:lpstr>Topic 1: Connection setup and security (cont.)</vt:lpstr>
      <vt:lpstr>Topic 1: Connection setup and security (cont.)</vt:lpstr>
      <vt:lpstr>Topic 1: Connection setup and security (cont.)</vt:lpstr>
      <vt:lpstr>Topic 1: Connection setup and security (cont.)</vt:lpstr>
      <vt:lpstr>Topic 2: Configuration of pull and push methods</vt:lpstr>
      <vt:lpstr>Topic 2: Configuration of pull and push methods (cont.)</vt:lpstr>
      <vt:lpstr>Topic 3: Protocol description for section 5</vt:lpstr>
      <vt:lpstr>Topic 4: Mandatory and optional features</vt:lpstr>
      <vt:lpstr>Topic 4: Mandatory and optional features (cont.)</vt:lpstr>
      <vt:lpstr>Topic 4: Mandatory and optional features (cont.)</vt:lpstr>
      <vt:lpstr>Topic 5: What is mandatory in a CE and in a CM?</vt:lpstr>
      <vt:lpstr>Topic 5: What is mandatory in a CE and in a CM? (cont.)</vt:lpstr>
      <vt:lpstr>Topic 6: What is mandatory in a CDIS?</vt:lpstr>
      <vt:lpstr>Topic 7: Inside CDIS</vt:lpstr>
      <vt:lpstr>Topic 8: Update to sections 6, 7 and 8</vt:lpstr>
      <vt:lpstr>Topics for Thu</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Draft Topics</dc:title>
  <dc:creator>Mika Kasslin</dc:creator>
  <cp:lastModifiedBy>TG1 editor for DF3.02</cp:lastModifiedBy>
  <cp:revision>59</cp:revision>
  <cp:lastPrinted>1998-02-10T13:28:06Z</cp:lastPrinted>
  <dcterms:created xsi:type="dcterms:W3CDTF">2012-09-17T11:39:56Z</dcterms:created>
  <dcterms:modified xsi:type="dcterms:W3CDTF">2012-09-19T21:31:36Z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4b0ac97d-a4b6-49ad-85ac-724c9b62ed89</vt:lpwstr>
  </property>
  <property fmtid="{D5CDD505-2E9C-101B-9397-08002B2CF9AE}" pid="3" name="NokiaConfidentiality">
    <vt:lpwstr>Public</vt:lpwstr>
  </property>
</Properties>
</file>