
<file path=[Content_Types].xml><?xml version="1.0" encoding="utf-8"?>
<Types xmlns="http://schemas.openxmlformats.org/package/2006/content-types">
  <Default Extension="xml" ContentType="application/xml"/>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93" r:id="rId3"/>
    <p:sldId id="308" r:id="rId4"/>
    <p:sldId id="314" r:id="rId5"/>
    <p:sldId id="315" r:id="rId6"/>
    <p:sldId id="316" r:id="rId7"/>
    <p:sldId id="313" r:id="rId8"/>
    <p:sldId id="312" r:id="rId9"/>
    <p:sldId id="30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280" y="-104"/>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2004"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3076" name="Rectangle 4"/>
          <p:cNvSpPr>
            <a:spLocks noGrp="1" noChangeArrowheads="1"/>
          </p:cNvSpPr>
          <p:nvPr>
            <p:ph type="ftr" sz="quarter" idx="2"/>
          </p:nvPr>
        </p:nvSpPr>
        <p:spPr bwMode="auto">
          <a:xfrm>
            <a:off x="4957763" y="8982075"/>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Tuncer Baykas, NICT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cs typeface="+mn-cs"/>
              </a:defRPr>
            </a:lvl1pPr>
          </a:lstStyle>
          <a:p>
            <a:pPr>
              <a:defRPr/>
            </a:pPr>
            <a:r>
              <a:rPr lang="en-US"/>
              <a:t>Page </a:t>
            </a:r>
            <a:fld id="{385B3D4B-4564-F241-A524-3DF155E9D0E3}"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19490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5250"/>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59288" y="8985250"/>
            <a:ext cx="1822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Tuncer Baykas, NICT</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cs typeface="+mn-cs"/>
              </a:defRPr>
            </a:lvl1pPr>
          </a:lstStyle>
          <a:p>
            <a:pPr>
              <a:defRPr/>
            </a:pPr>
            <a:r>
              <a:rPr lang="en-US"/>
              <a:t>Page </a:t>
            </a:r>
            <a:fld id="{580A725F-3F24-2840-8A21-B70473E73552}"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1809826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802.11-yy/xxxxr0</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March 2011</a:t>
            </a:r>
          </a:p>
        </p:txBody>
      </p:sp>
      <p:sp>
        <p:nvSpPr>
          <p:cNvPr id="1638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Tuncer Baykas, NICT</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FF874BB-1D4A-8C4D-9D0C-F6B4237D6CE2}" type="slidenum">
              <a:rPr lang="en-US"/>
              <a:pPr/>
              <a:t>1</a:t>
            </a:fld>
            <a:endParaRPr 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AF00CA3A-12B6-1B4E-8CC0-05CD24D885DA}" type="slidenum">
              <a:rPr lang="en-US"/>
              <a:pPr>
                <a:defRPr/>
              </a:pPr>
              <a:t>‹#›</a:t>
            </a:fld>
            <a:endParaRPr lang="en-US"/>
          </a:p>
        </p:txBody>
      </p:sp>
    </p:spTree>
    <p:extLst>
      <p:ext uri="{BB962C8B-B14F-4D97-AF65-F5344CB8AC3E}">
        <p14:creationId xmlns:p14="http://schemas.microsoft.com/office/powerpoint/2010/main" val="299443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FD1B85E-A31A-8843-9923-D8A0C751894A}" type="slidenum">
              <a:rPr lang="en-US"/>
              <a:pPr>
                <a:defRPr/>
              </a:pPr>
              <a:t>‹#›</a:t>
            </a:fld>
            <a:endParaRPr lang="en-US"/>
          </a:p>
        </p:txBody>
      </p:sp>
    </p:spTree>
    <p:extLst>
      <p:ext uri="{BB962C8B-B14F-4D97-AF65-F5344CB8AC3E}">
        <p14:creationId xmlns:p14="http://schemas.microsoft.com/office/powerpoint/2010/main" val="1754197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37ED981-FB3F-3142-B4A1-BA8CC0C006C8}" type="slidenum">
              <a:rPr lang="en-US"/>
              <a:pPr>
                <a:defRPr/>
              </a:pPr>
              <a:t>‹#›</a:t>
            </a:fld>
            <a:endParaRPr lang="en-US"/>
          </a:p>
        </p:txBody>
      </p:sp>
    </p:spTree>
    <p:extLst>
      <p:ext uri="{BB962C8B-B14F-4D97-AF65-F5344CB8AC3E}">
        <p14:creationId xmlns:p14="http://schemas.microsoft.com/office/powerpoint/2010/main" val="218142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4A7A886-FF45-2444-8376-FD8742876A21}" type="slidenum">
              <a:rPr lang="en-US"/>
              <a:pPr>
                <a:defRPr/>
              </a:pPr>
              <a:t>‹#›</a:t>
            </a:fld>
            <a:endParaRPr lang="en-US"/>
          </a:p>
        </p:txBody>
      </p:sp>
    </p:spTree>
    <p:extLst>
      <p:ext uri="{BB962C8B-B14F-4D97-AF65-F5344CB8AC3E}">
        <p14:creationId xmlns:p14="http://schemas.microsoft.com/office/powerpoint/2010/main" val="184907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AB89908-52EB-4241-BF9F-9E794A864915}" type="slidenum">
              <a:rPr lang="en-US"/>
              <a:pPr>
                <a:defRPr/>
              </a:pPr>
              <a:t>‹#›</a:t>
            </a:fld>
            <a:endParaRPr lang="en-US"/>
          </a:p>
        </p:txBody>
      </p:sp>
    </p:spTree>
    <p:extLst>
      <p:ext uri="{BB962C8B-B14F-4D97-AF65-F5344CB8AC3E}">
        <p14:creationId xmlns:p14="http://schemas.microsoft.com/office/powerpoint/2010/main" val="348372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493E0F5-9CCB-C843-A6C7-439DE249F0EE}" type="slidenum">
              <a:rPr lang="en-US"/>
              <a:pPr>
                <a:defRPr/>
              </a:pPr>
              <a:t>‹#›</a:t>
            </a:fld>
            <a:endParaRPr lang="en-US"/>
          </a:p>
        </p:txBody>
      </p:sp>
    </p:spTree>
    <p:extLst>
      <p:ext uri="{BB962C8B-B14F-4D97-AF65-F5344CB8AC3E}">
        <p14:creationId xmlns:p14="http://schemas.microsoft.com/office/powerpoint/2010/main" val="275831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March 2011</a:t>
            </a:r>
          </a:p>
        </p:txBody>
      </p:sp>
      <p:sp>
        <p:nvSpPr>
          <p:cNvPr id="8"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1978AA67-8D98-8D42-8490-7FF9CFA3B149}" type="slidenum">
              <a:rPr lang="en-US"/>
              <a:pPr>
                <a:defRPr/>
              </a:pPr>
              <a:t>‹#›</a:t>
            </a:fld>
            <a:endParaRPr lang="en-US"/>
          </a:p>
        </p:txBody>
      </p:sp>
    </p:spTree>
    <p:extLst>
      <p:ext uri="{BB962C8B-B14F-4D97-AF65-F5344CB8AC3E}">
        <p14:creationId xmlns:p14="http://schemas.microsoft.com/office/powerpoint/2010/main" val="151778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March 2011</a:t>
            </a:r>
          </a:p>
        </p:txBody>
      </p:sp>
      <p:sp>
        <p:nvSpPr>
          <p:cNvPr id="4"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B4D40F5-6BD4-5C46-BAD1-701EA581B690}" type="slidenum">
              <a:rPr lang="en-US"/>
              <a:pPr>
                <a:defRPr/>
              </a:pPr>
              <a:t>‹#›</a:t>
            </a:fld>
            <a:endParaRPr lang="en-US"/>
          </a:p>
        </p:txBody>
      </p:sp>
    </p:spTree>
    <p:extLst>
      <p:ext uri="{BB962C8B-B14F-4D97-AF65-F5344CB8AC3E}">
        <p14:creationId xmlns:p14="http://schemas.microsoft.com/office/powerpoint/2010/main" val="664439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March 2011</a:t>
            </a:r>
          </a:p>
        </p:txBody>
      </p:sp>
      <p:sp>
        <p:nvSpPr>
          <p:cNvPr id="3"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9AF2911C-066D-6A48-8F16-481DE8574E65}" type="slidenum">
              <a:rPr lang="en-US"/>
              <a:pPr>
                <a:defRPr/>
              </a:pPr>
              <a:t>‹#›</a:t>
            </a:fld>
            <a:endParaRPr lang="en-US"/>
          </a:p>
        </p:txBody>
      </p:sp>
    </p:spTree>
    <p:extLst>
      <p:ext uri="{BB962C8B-B14F-4D97-AF65-F5344CB8AC3E}">
        <p14:creationId xmlns:p14="http://schemas.microsoft.com/office/powerpoint/2010/main" val="129829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F8A76F5-0893-0D4E-ADE5-EEF6453FE811}" type="slidenum">
              <a:rPr lang="en-US"/>
              <a:pPr>
                <a:defRPr/>
              </a:pPr>
              <a:t>‹#›</a:t>
            </a:fld>
            <a:endParaRPr lang="en-US"/>
          </a:p>
        </p:txBody>
      </p:sp>
    </p:spTree>
    <p:extLst>
      <p:ext uri="{BB962C8B-B14F-4D97-AF65-F5344CB8AC3E}">
        <p14:creationId xmlns:p14="http://schemas.microsoft.com/office/powerpoint/2010/main" val="98993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D237083-6714-A04B-B32B-49FF1814D647}" type="slidenum">
              <a:rPr lang="en-US"/>
              <a:pPr>
                <a:defRPr/>
              </a:pPr>
              <a:t>‹#›</a:t>
            </a:fld>
            <a:endParaRPr lang="en-US"/>
          </a:p>
        </p:txBody>
      </p:sp>
    </p:spTree>
    <p:extLst>
      <p:ext uri="{BB962C8B-B14F-4D97-AF65-F5344CB8AC3E}">
        <p14:creationId xmlns:p14="http://schemas.microsoft.com/office/powerpoint/2010/main" val="42898296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July </a:t>
            </a:r>
            <a:r>
              <a:rPr lang="en-US" dirty="0"/>
              <a:t>2012</a:t>
            </a:r>
          </a:p>
        </p:txBody>
      </p:sp>
      <p:sp>
        <p:nvSpPr>
          <p:cNvPr id="1029" name="Rectangle 5"/>
          <p:cNvSpPr>
            <a:spLocks noGrp="1" noChangeArrowheads="1"/>
          </p:cNvSpPr>
          <p:nvPr>
            <p:ph type="ftr" sz="quarter" idx="3"/>
          </p:nvPr>
        </p:nvSpPr>
        <p:spPr bwMode="auto">
          <a:xfrm>
            <a:off x="7183438" y="6475413"/>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Tuncer Baykas,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cs typeface="+mn-cs"/>
              </a:defRPr>
            </a:lvl1pPr>
          </a:lstStyle>
          <a:p>
            <a:pPr>
              <a:defRPr/>
            </a:pPr>
            <a:r>
              <a:rPr lang="en-US"/>
              <a:t>Slide </a:t>
            </a:r>
            <a:fld id="{A0894B3B-E88B-6B44-A85A-E417B654F0C5}" type="slidenum">
              <a:rPr lang="en-US"/>
              <a:pPr>
                <a:defRPr/>
              </a:pPr>
              <a:t>‹#›</a:t>
            </a:fld>
            <a:endParaRPr lang="en-US"/>
          </a:p>
        </p:txBody>
      </p:sp>
      <p:sp>
        <p:nvSpPr>
          <p:cNvPr id="1031" name="Rectangle 7"/>
          <p:cNvSpPr>
            <a:spLocks noChangeArrowheads="1"/>
          </p:cNvSpPr>
          <p:nvPr/>
        </p:nvSpPr>
        <p:spPr bwMode="auto">
          <a:xfrm>
            <a:off x="5726794" y="332601"/>
            <a:ext cx="27187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b="1" dirty="0"/>
              <a:t>doc.: IEEE 802.19-12</a:t>
            </a:r>
            <a:r>
              <a:rPr lang="en-US" sz="1800" b="1" dirty="0" smtClean="0"/>
              <a:t>/</a:t>
            </a:r>
            <a:r>
              <a:rPr lang="en-US" sz="1800" b="1" dirty="0" smtClean="0"/>
              <a:t>141r0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2.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685800" y="304800"/>
            <a:ext cx="94271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800" dirty="0" smtClean="0"/>
              <a:t>July </a:t>
            </a:r>
            <a:r>
              <a:rPr lang="en-US" sz="1800" dirty="0"/>
              <a:t>2012</a:t>
            </a:r>
          </a:p>
        </p:txBody>
      </p:sp>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70C98C9-35A6-8E46-ACF4-C00C0BA8DFC5}" type="slidenum">
              <a:rPr lang="en-US"/>
              <a:pPr/>
              <a:t>1</a:t>
            </a:fld>
            <a:endParaRPr lang="en-US"/>
          </a:p>
        </p:txBody>
      </p:sp>
      <p:sp>
        <p:nvSpPr>
          <p:cNvPr id="15364" name="Rectangle 2"/>
          <p:cNvSpPr>
            <a:spLocks noGrp="1" noChangeArrowheads="1"/>
          </p:cNvSpPr>
          <p:nvPr>
            <p:ph type="title"/>
          </p:nvPr>
        </p:nvSpPr>
        <p:spPr>
          <a:noFill/>
        </p:spPr>
        <p:txBody>
          <a:bodyPr/>
          <a:lstStyle/>
          <a:p>
            <a:pPr eaLnBrk="1" hangingPunct="1"/>
            <a:r>
              <a:rPr lang="en-US" dirty="0">
                <a:latin typeface="Times New Roman" charset="0"/>
              </a:rPr>
              <a:t>802.19 TG 1 </a:t>
            </a:r>
            <a:r>
              <a:rPr lang="en-US" dirty="0" smtClean="0">
                <a:latin typeface="Times New Roman" charset="0"/>
              </a:rPr>
              <a:t>July </a:t>
            </a:r>
            <a:r>
              <a:rPr lang="en-US" dirty="0">
                <a:latin typeface="Times New Roman" charset="0"/>
              </a:rPr>
              <a:t>Session </a:t>
            </a:r>
            <a:r>
              <a:rPr lang="en-US" dirty="0" smtClean="0">
                <a:latin typeface="Times New Roman" charset="0"/>
              </a:rPr>
              <a:t>Closing </a:t>
            </a:r>
            <a:r>
              <a:rPr lang="en-US" dirty="0">
                <a:latin typeface="Times New Roman" charset="0"/>
              </a:rPr>
              <a:t>Report</a:t>
            </a:r>
          </a:p>
        </p:txBody>
      </p:sp>
      <p:sp>
        <p:nvSpPr>
          <p:cNvPr id="1536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graphicFrame>
        <p:nvGraphicFramePr>
          <p:cNvPr id="15366" name="Object 11"/>
          <p:cNvGraphicFramePr>
            <a:graphicFrameLocks noChangeAspect="1"/>
          </p:cNvGraphicFramePr>
          <p:nvPr/>
        </p:nvGraphicFramePr>
        <p:xfrm>
          <a:off x="533400" y="2590800"/>
          <a:ext cx="8102600" cy="2554288"/>
        </p:xfrm>
        <a:graphic>
          <a:graphicData uri="http://schemas.openxmlformats.org/presentationml/2006/ole">
            <mc:AlternateContent xmlns:mc="http://schemas.openxmlformats.org/markup-compatibility/2006">
              <mc:Choice xmlns:v="urn:schemas-microsoft-com:vml" Requires="v">
                <p:oleObj spid="_x0000_s15391" name="Document" r:id="rId4" imgW="8394700" imgH="2603500" progId="Word.Document.8">
                  <p:embed/>
                </p:oleObj>
              </mc:Choice>
              <mc:Fallback>
                <p:oleObj name="Document" r:id="rId4" imgW="8394700" imgH="26035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590800"/>
                        <a:ext cx="8102600" cy="255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a:t>
            </a:r>
            <a:endParaRPr lang="en-US" sz="200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p:cNvSpPr>
            <a:spLocks noGrp="1"/>
          </p:cNvSpPr>
          <p:nvPr>
            <p:ph type="dt" sz="quarter" idx="10"/>
          </p:nvPr>
        </p:nvSpPr>
        <p:spPr>
          <a:xfrm>
            <a:off x="696913" y="332601"/>
            <a:ext cx="94271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July 2012</a:t>
            </a:r>
            <a:endParaRPr lang="en-US" sz="1800" dirty="0"/>
          </a:p>
        </p:txBody>
      </p:sp>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F4D0937-6A77-4C49-8DF3-732B57762801}" type="slidenum">
              <a:rPr lang="en-US"/>
              <a:pPr/>
              <a:t>2</a:t>
            </a:fld>
            <a:endParaRPr lang="en-US"/>
          </a:p>
        </p:txBody>
      </p:sp>
      <p:sp>
        <p:nvSpPr>
          <p:cNvPr id="17412" name="Rectangle 2"/>
          <p:cNvSpPr>
            <a:spLocks noGrp="1" noChangeArrowheads="1"/>
          </p:cNvSpPr>
          <p:nvPr>
            <p:ph type="title"/>
          </p:nvPr>
        </p:nvSpPr>
        <p:spPr/>
        <p:txBody>
          <a:bodyPr/>
          <a:lstStyle/>
          <a:p>
            <a:pPr eaLnBrk="1" hangingPunct="1"/>
            <a:r>
              <a:rPr lang="en-US">
                <a:latin typeface="Times New Roman" charset="0"/>
              </a:rPr>
              <a:t>Abstract</a:t>
            </a:r>
          </a:p>
        </p:txBody>
      </p:sp>
      <p:sp>
        <p:nvSpPr>
          <p:cNvPr id="17413"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endParaRPr lang="en-US" sz="2000" b="1" dirty="0"/>
          </a:p>
          <a:p>
            <a:pPr eaLnBrk="1" hangingPunct="1">
              <a:spcBef>
                <a:spcPct val="20000"/>
              </a:spcBef>
              <a:buFontTx/>
              <a:buChar char="•"/>
            </a:pPr>
            <a:r>
              <a:rPr lang="en-US" sz="2000" b="1" dirty="0"/>
              <a:t>This document is prepared to </a:t>
            </a:r>
            <a:r>
              <a:rPr lang="en-US" sz="2000" b="1" dirty="0" smtClean="0"/>
              <a:t>summarize activities of 802.19 TG1 during July 2012 </a:t>
            </a:r>
            <a:r>
              <a:rPr lang="en-US" sz="2000" b="1" dirty="0" smtClean="0"/>
              <a:t>meeting</a:t>
            </a: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p:txBody>
      </p:sp>
      <p:sp>
        <p:nvSpPr>
          <p:cNvPr id="17414" name="TextBox 1"/>
          <p:cNvSpPr txBox="1">
            <a:spLocks noChangeArrowheads="1"/>
          </p:cNvSpPr>
          <p:nvPr/>
        </p:nvSpPr>
        <p:spPr bwMode="auto">
          <a:xfrm>
            <a:off x="7437438" y="438150"/>
            <a:ext cx="1841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July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3</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a:latin typeface="Times New Roman" pitchFamily="18" charset="0"/>
                <a:ea typeface="+mn-ea"/>
                <a:cs typeface="+mn-cs"/>
              </a:rPr>
              <a:t>Goals for </a:t>
            </a:r>
            <a:r>
              <a:rPr lang="en-US" sz="3200" b="1" kern="0" dirty="0" smtClean="0">
                <a:latin typeface="Times New Roman" pitchFamily="18" charset="0"/>
                <a:ea typeface="+mn-ea"/>
                <a:cs typeface="+mn-cs"/>
              </a:rPr>
              <a:t>July meeting</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Review of the draft.</a:t>
            </a:r>
          </a:p>
          <a:p>
            <a:pPr eaLnBrk="1" hangingPunct="1">
              <a:spcBef>
                <a:spcPct val="20000"/>
              </a:spcBef>
              <a:buFontTx/>
              <a:buChar char="•"/>
            </a:pPr>
            <a:r>
              <a:rPr lang="en-US" sz="2000" b="1" dirty="0" smtClean="0"/>
              <a:t>Comment resolution.</a:t>
            </a:r>
          </a:p>
          <a:p>
            <a:pPr eaLnBrk="1" hangingPunct="1">
              <a:spcBef>
                <a:spcPct val="20000"/>
              </a:spcBef>
              <a:buFontTx/>
              <a:buChar char="•"/>
            </a:pPr>
            <a:r>
              <a:rPr lang="en-US" sz="2000" b="1" dirty="0" smtClean="0"/>
              <a:t>Contributions.</a:t>
            </a:r>
          </a:p>
          <a:p>
            <a:pPr eaLnBrk="1" hangingPunct="1">
              <a:spcBef>
                <a:spcPct val="20000"/>
              </a:spcBef>
              <a:buFontTx/>
              <a:buChar char="•"/>
            </a:pPr>
            <a:endParaRPr lang="en-US" sz="2000" b="1" dirty="0" smtClean="0"/>
          </a:p>
          <a:p>
            <a:pPr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July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4</a:t>
            </a:fld>
            <a:endParaRPr lang="en-US"/>
          </a:p>
        </p:txBody>
      </p:sp>
      <p:sp>
        <p:nvSpPr>
          <p:cNvPr id="9" name="Title 1"/>
          <p:cNvSpPr txBox="1">
            <a:spLocks/>
          </p:cNvSpPr>
          <p:nvPr/>
        </p:nvSpPr>
        <p:spPr bwMode="auto">
          <a:xfrm>
            <a:off x="685800" y="6096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Contributions (1/2)</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600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buFont typeface="Arial"/>
              <a:buChar char="•"/>
            </a:pPr>
            <a:r>
              <a:rPr lang="en-GB" sz="2000" dirty="0" smtClean="0"/>
              <a:t>Temporary </a:t>
            </a:r>
            <a:r>
              <a:rPr lang="en-GB" sz="2000" dirty="0"/>
              <a:t>resource release mechanism proposal (12/43r2)</a:t>
            </a:r>
            <a:r>
              <a:rPr lang="en-GB" sz="2000" dirty="0" smtClean="0"/>
              <a:t>.</a:t>
            </a:r>
            <a:endParaRPr lang="en-US" sz="2000" dirty="0" smtClean="0"/>
          </a:p>
          <a:p>
            <a:pPr>
              <a:buFont typeface="Arial"/>
              <a:buChar char="•"/>
            </a:pPr>
            <a:r>
              <a:rPr lang="en-GB" sz="2000" dirty="0" smtClean="0"/>
              <a:t>Role </a:t>
            </a:r>
            <a:r>
              <a:rPr lang="en-GB" sz="2000" dirty="0"/>
              <a:t>of interface A in the IEEE 802.19.1 specification (12/122r0)</a:t>
            </a:r>
            <a:r>
              <a:rPr lang="en-GB" sz="2000" dirty="0" smtClean="0"/>
              <a:t>.</a:t>
            </a:r>
          </a:p>
          <a:p>
            <a:pPr>
              <a:buFont typeface="Arial"/>
              <a:buChar char="•"/>
            </a:pPr>
            <a:r>
              <a:rPr lang="en-GB" sz="2000" dirty="0" smtClean="0"/>
              <a:t>Proposed </a:t>
            </a:r>
            <a:r>
              <a:rPr lang="en-GB" sz="2000" dirty="0"/>
              <a:t>resolution to comment to clause 5.2.1.1 WSO authentication procedure (12/121r2</a:t>
            </a:r>
            <a:r>
              <a:rPr lang="en-GB" sz="2000" dirty="0" smtClean="0"/>
              <a:t>)</a:t>
            </a:r>
            <a:endParaRPr lang="en-US" sz="2000" dirty="0"/>
          </a:p>
          <a:p>
            <a:pPr>
              <a:buFont typeface="Arial"/>
              <a:buChar char="•"/>
            </a:pPr>
            <a:r>
              <a:rPr lang="en-GB" sz="2000" dirty="0" smtClean="0"/>
              <a:t>Options </a:t>
            </a:r>
            <a:r>
              <a:rPr lang="en-GB" sz="2000" dirty="0"/>
              <a:t>to describe interface A (12/128r0)</a:t>
            </a:r>
            <a:r>
              <a:rPr lang="en-GB" sz="2000" dirty="0" smtClean="0"/>
              <a:t>.</a:t>
            </a:r>
            <a:endParaRPr lang="en-GB" sz="2000" dirty="0"/>
          </a:p>
          <a:p>
            <a:pPr>
              <a:buFont typeface="Arial"/>
              <a:buChar char="•"/>
            </a:pPr>
            <a:r>
              <a:rPr lang="en-GB" sz="2000" dirty="0" smtClean="0"/>
              <a:t>How </a:t>
            </a:r>
            <a:r>
              <a:rPr lang="en-GB" sz="2000" dirty="0"/>
              <a:t>to accommodate different CE approaches in IEEE 802.19.1 specification </a:t>
            </a:r>
            <a:r>
              <a:rPr lang="en-GB" sz="2000" dirty="0" smtClean="0"/>
              <a:t>(</a:t>
            </a:r>
            <a:r>
              <a:rPr lang="en-GB" sz="2000" dirty="0"/>
              <a:t>12/129r0</a:t>
            </a:r>
            <a:r>
              <a:rPr lang="en-GB" sz="2000" dirty="0" smtClean="0"/>
              <a:t>)</a:t>
            </a:r>
            <a:endParaRPr lang="en-US" sz="2000" dirty="0"/>
          </a:p>
          <a:p>
            <a:pPr>
              <a:buFont typeface="Arial"/>
              <a:buChar char="•"/>
            </a:pPr>
            <a:r>
              <a:rPr lang="en-GB" sz="2000" dirty="0" smtClean="0"/>
              <a:t>Comment </a:t>
            </a:r>
            <a:r>
              <a:rPr lang="en-GB" sz="2000" dirty="0"/>
              <a:t>on Clarifications to Entity Responsibilities” (12/114r0</a:t>
            </a:r>
            <a:r>
              <a:rPr lang="en-GB" sz="2000" dirty="0" smtClean="0"/>
              <a:t>)</a:t>
            </a:r>
            <a:endParaRPr lang="en-GB" sz="2000" dirty="0"/>
          </a:p>
          <a:p>
            <a:pPr>
              <a:buFont typeface="Arial"/>
              <a:buChar char="•"/>
            </a:pPr>
            <a:r>
              <a:rPr lang="en-GB" sz="2000" dirty="0" smtClean="0"/>
              <a:t>How </a:t>
            </a:r>
            <a:r>
              <a:rPr lang="en-GB" sz="2000" dirty="0"/>
              <a:t>to accommodate different CE approaches in IEEE 802.19.1 specification” (12/129r1</a:t>
            </a:r>
            <a:r>
              <a:rPr lang="en-GB" sz="2000" dirty="0" smtClean="0"/>
              <a:t>)</a:t>
            </a:r>
            <a:endParaRPr lang="en-GB" sz="2000" dirty="0"/>
          </a:p>
          <a:p>
            <a:pPr>
              <a:buFont typeface="Arial"/>
              <a:buChar char="•"/>
            </a:pPr>
            <a:r>
              <a:rPr lang="en-GB" sz="2000" dirty="0" smtClean="0"/>
              <a:t>New </a:t>
            </a:r>
            <a:r>
              <a:rPr lang="en-GB" sz="2000" dirty="0"/>
              <a:t>procedure for interface </a:t>
            </a:r>
            <a:r>
              <a:rPr lang="en-GB" sz="2000" dirty="0" smtClean="0"/>
              <a:t>configuration </a:t>
            </a:r>
            <a:r>
              <a:rPr lang="en-GB" sz="2000" dirty="0"/>
              <a:t>(12/130r0</a:t>
            </a:r>
            <a:r>
              <a:rPr lang="en-GB" sz="2000" dirty="0" smtClean="0"/>
              <a:t>)</a:t>
            </a:r>
            <a:endParaRPr lang="en-GB" sz="2000" dirty="0"/>
          </a:p>
          <a:p>
            <a:pPr>
              <a:buFont typeface="Arial"/>
              <a:buChar char="•"/>
            </a:pPr>
            <a:r>
              <a:rPr lang="en-GB" sz="2000" dirty="0" smtClean="0"/>
              <a:t>Operating </a:t>
            </a:r>
            <a:r>
              <a:rPr lang="en-GB" sz="2000" dirty="0"/>
              <a:t>Channel Priority Allocation for Information </a:t>
            </a:r>
            <a:r>
              <a:rPr lang="en-GB" sz="2000" dirty="0" smtClean="0"/>
              <a:t>Service</a:t>
            </a:r>
            <a:r>
              <a:rPr lang="en-US" sz="2000" dirty="0" smtClean="0"/>
              <a:t>  </a:t>
            </a:r>
            <a:r>
              <a:rPr lang="en-GB" sz="2000" dirty="0"/>
              <a:t>(12/131r0</a:t>
            </a:r>
            <a:r>
              <a:rPr lang="en-GB" sz="2000" dirty="0" smtClean="0"/>
              <a:t>)</a:t>
            </a:r>
            <a:endParaRPr lang="en-US" sz="2000" dirty="0"/>
          </a:p>
          <a:p>
            <a:pPr>
              <a:buFont typeface="Arial"/>
              <a:buChar char="•"/>
            </a:pPr>
            <a:r>
              <a:rPr lang="en-GB" sz="2000" dirty="0" smtClean="0"/>
              <a:t>Proposal </a:t>
            </a:r>
            <a:r>
              <a:rPr lang="en-GB" sz="2000" dirty="0"/>
              <a:t>on adding new procedures requesting and obtaining measurement </a:t>
            </a:r>
            <a:r>
              <a:rPr lang="en-GB" sz="2000" dirty="0" smtClean="0"/>
              <a:t>procedures </a:t>
            </a:r>
            <a:r>
              <a:rPr lang="en-GB" sz="2000" dirty="0"/>
              <a:t>(12/133r0)</a:t>
            </a:r>
            <a:endParaRPr lang="en-US" sz="2000" dirty="0"/>
          </a:p>
          <a:p>
            <a:pPr>
              <a:buFont typeface="Arial"/>
              <a:buChar char="•"/>
            </a:pPr>
            <a:endParaRPr lang="en-US" sz="2000" dirty="0"/>
          </a:p>
          <a:p>
            <a:pPr>
              <a:buFont typeface="Arial"/>
              <a:buChar char="•"/>
            </a:pPr>
            <a:endParaRPr lang="en-US" sz="2000" dirty="0"/>
          </a:p>
          <a:p>
            <a:pPr>
              <a:buFont typeface="Arial"/>
              <a:buChar char="•"/>
            </a:pPr>
            <a:endParaRPr lang="en-US" sz="2000" dirty="0"/>
          </a:p>
          <a:p>
            <a:pPr>
              <a:buFont typeface="Arial"/>
              <a:buChar char="•"/>
            </a:pPr>
            <a:endParaRPr lang="en-US" sz="2000" dirty="0"/>
          </a:p>
        </p:txBody>
      </p:sp>
    </p:spTree>
    <p:extLst>
      <p:ext uri="{BB962C8B-B14F-4D97-AF65-F5344CB8AC3E}">
        <p14:creationId xmlns:p14="http://schemas.microsoft.com/office/powerpoint/2010/main" val="8035582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July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5</a:t>
            </a:fld>
            <a:endParaRPr lang="en-US"/>
          </a:p>
        </p:txBody>
      </p:sp>
      <p:sp>
        <p:nvSpPr>
          <p:cNvPr id="9" name="Title 1"/>
          <p:cNvSpPr txBox="1">
            <a:spLocks/>
          </p:cNvSpPr>
          <p:nvPr/>
        </p:nvSpPr>
        <p:spPr bwMode="auto">
          <a:xfrm>
            <a:off x="685800" y="6096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Contributions (2/2)</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600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buFont typeface="Arial"/>
              <a:buChar char="•"/>
            </a:pPr>
            <a:r>
              <a:rPr lang="en-US" sz="2000" dirty="0" smtClean="0"/>
              <a:t> </a:t>
            </a:r>
            <a:r>
              <a:rPr lang="en-GB" sz="2000" dirty="0" smtClean="0"/>
              <a:t>Draft </a:t>
            </a:r>
            <a:r>
              <a:rPr lang="en-GB" sz="2000" dirty="0"/>
              <a:t>structure </a:t>
            </a:r>
            <a:r>
              <a:rPr lang="en-GB" sz="2000" dirty="0" smtClean="0"/>
              <a:t>examples </a:t>
            </a:r>
            <a:r>
              <a:rPr lang="en-GB" sz="2000" dirty="0"/>
              <a:t>(12/132r0</a:t>
            </a:r>
            <a:r>
              <a:rPr lang="en-GB" sz="2000" dirty="0" smtClean="0"/>
              <a:t>)</a:t>
            </a:r>
          </a:p>
          <a:p>
            <a:pPr>
              <a:buFont typeface="Arial"/>
              <a:buChar char="•"/>
            </a:pPr>
            <a:r>
              <a:rPr lang="en-US" sz="2000" dirty="0" smtClean="0"/>
              <a:t> </a:t>
            </a:r>
            <a:r>
              <a:rPr lang="en-US" sz="2000" dirty="0"/>
              <a:t>Proposal on new procedure for obtaining resource recommendation” (12/</a:t>
            </a:r>
            <a:r>
              <a:rPr lang="en-US" sz="2000" dirty="0" smtClean="0"/>
              <a:t>137r0, </a:t>
            </a:r>
            <a:r>
              <a:rPr lang="en-US" sz="2000" dirty="0"/>
              <a:t>12/</a:t>
            </a:r>
            <a:r>
              <a:rPr lang="en-US" sz="2000" dirty="0" smtClean="0"/>
              <a:t>137r1)</a:t>
            </a:r>
          </a:p>
          <a:p>
            <a:pPr>
              <a:buFont typeface="Arial"/>
              <a:buChar char="•"/>
            </a:pPr>
            <a:r>
              <a:rPr lang="en-GB" sz="2000" dirty="0"/>
              <a:t>Use case for WSO using information service provided by </a:t>
            </a:r>
            <a:r>
              <a:rPr lang="en-GB" sz="2000" dirty="0" smtClean="0"/>
              <a:t>CM </a:t>
            </a:r>
            <a:r>
              <a:rPr lang="en-GB" sz="2000" dirty="0"/>
              <a:t>(12/</a:t>
            </a:r>
            <a:r>
              <a:rPr lang="en-GB" sz="2000" dirty="0" smtClean="0"/>
              <a:t>139r0)</a:t>
            </a:r>
            <a:endParaRPr lang="en-US" sz="2000" dirty="0" smtClean="0"/>
          </a:p>
          <a:p>
            <a:pPr>
              <a:buFont typeface="Arial"/>
              <a:buChar char="•"/>
            </a:pPr>
            <a:r>
              <a:rPr lang="en-US" sz="2000" dirty="0"/>
              <a:t>Feasibility Study of the IEEE 802.19.1 TVWS Coexistence Protocol”(12/138r0)</a:t>
            </a:r>
            <a:r>
              <a:rPr lang="en-US" sz="2000" dirty="0"/>
              <a:t> </a:t>
            </a:r>
            <a:endParaRPr lang="en-US" sz="2000" dirty="0"/>
          </a:p>
          <a:p>
            <a:pPr>
              <a:buFont typeface="Arial"/>
              <a:buChar char="•"/>
            </a:pPr>
            <a:endParaRPr lang="en-US" sz="2000" dirty="0"/>
          </a:p>
        </p:txBody>
      </p:sp>
    </p:spTree>
    <p:extLst>
      <p:ext uri="{BB962C8B-B14F-4D97-AF65-F5344CB8AC3E}">
        <p14:creationId xmlns:p14="http://schemas.microsoft.com/office/powerpoint/2010/main" val="74617937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July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6</a:t>
            </a:fld>
            <a:endParaRPr lang="en-US"/>
          </a:p>
        </p:txBody>
      </p:sp>
      <p:sp>
        <p:nvSpPr>
          <p:cNvPr id="9" name="Title 1"/>
          <p:cNvSpPr txBox="1">
            <a:spLocks/>
          </p:cNvSpPr>
          <p:nvPr/>
        </p:nvSpPr>
        <p:spPr bwMode="auto">
          <a:xfrm>
            <a:off x="685800" y="6096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Technical Motions</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600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buFont typeface="Arial"/>
              <a:buChar char="•"/>
            </a:pPr>
            <a:r>
              <a:rPr lang="en-GB" sz="2000" dirty="0"/>
              <a:t>To approve the contribution 19-12/0043r3 as the comment resolution to comment #165 from IEEE 802.19 Letter Ballot </a:t>
            </a:r>
            <a:r>
              <a:rPr lang="en-GB" sz="2000" dirty="0" smtClean="0"/>
              <a:t>16</a:t>
            </a:r>
            <a:endParaRPr lang="en-US" sz="2000" dirty="0"/>
          </a:p>
          <a:p>
            <a:pPr>
              <a:buFont typeface="Arial"/>
              <a:buChar char="•"/>
            </a:pPr>
            <a:r>
              <a:rPr lang="en-US" sz="2000" dirty="0" smtClean="0"/>
              <a:t>This </a:t>
            </a:r>
            <a:r>
              <a:rPr lang="en-US" sz="2000" dirty="0"/>
              <a:t>motion addresses Mika </a:t>
            </a:r>
            <a:r>
              <a:rPr lang="en-US" sz="2000" dirty="0" err="1"/>
              <a:t>Kasslin's</a:t>
            </a:r>
            <a:r>
              <a:rPr lang="en-US" sz="2000" dirty="0"/>
              <a:t> proposal 12/130R1 as to the principle of mandatory full duplex (pull and push) access. It specifically excludes from it's scope the mechanism (or details) of the configuration procedure itself, the values, resolution and range of these values and the presentation format in the draft. Move that the concept addressed in this motion in Mika </a:t>
            </a:r>
            <a:r>
              <a:rPr lang="en-US" sz="2000" dirty="0" err="1"/>
              <a:t>Kasslin's</a:t>
            </a:r>
            <a:r>
              <a:rPr lang="en-US" sz="2000" dirty="0"/>
              <a:t> text be approved.</a:t>
            </a:r>
            <a:r>
              <a:rPr lang="en-US" sz="2000" dirty="0" smtClean="0"/>
              <a:t>”</a:t>
            </a:r>
            <a:endParaRPr lang="en-GB" sz="2000" dirty="0" smtClean="0"/>
          </a:p>
          <a:p>
            <a:pPr>
              <a:buFont typeface="Arial"/>
              <a:buChar char="•"/>
            </a:pPr>
            <a:r>
              <a:rPr lang="en-GB" sz="2000" dirty="0" smtClean="0"/>
              <a:t>To </a:t>
            </a:r>
            <a:r>
              <a:rPr lang="en-GB" sz="2000" dirty="0"/>
              <a:t>accept 12-121/r5 as a resolution of comment #70 in 12-52r10 </a:t>
            </a:r>
            <a:endParaRPr lang="en-US" sz="2000" dirty="0"/>
          </a:p>
          <a:p>
            <a:pPr>
              <a:buFont typeface="Arial"/>
              <a:buChar char="•"/>
            </a:pPr>
            <a:r>
              <a:rPr lang="en-GB" sz="2000" dirty="0" smtClean="0"/>
              <a:t>To </a:t>
            </a:r>
            <a:r>
              <a:rPr lang="en-GB" sz="2000" dirty="0"/>
              <a:t>add clause channel priority allocation in 12/131r2 to draft standard </a:t>
            </a:r>
            <a:r>
              <a:rPr lang="en-GB" sz="2000" dirty="0" smtClean="0"/>
              <a:t>2.08</a:t>
            </a:r>
            <a:endParaRPr lang="en-US" sz="2000" dirty="0" smtClean="0"/>
          </a:p>
          <a:p>
            <a:pPr>
              <a:buFont typeface="Arial"/>
              <a:buChar char="•"/>
            </a:pPr>
            <a:r>
              <a:rPr lang="en-GB" sz="2000" dirty="0" smtClean="0"/>
              <a:t>To </a:t>
            </a:r>
            <a:r>
              <a:rPr lang="en-GB" sz="2000" dirty="0"/>
              <a:t>add clause Use case for WSO using information service provided by CM in 12/139r1 to </a:t>
            </a:r>
            <a:r>
              <a:rPr lang="en-GB" sz="2000" dirty="0" smtClean="0"/>
              <a:t>draft</a:t>
            </a:r>
            <a:r>
              <a:rPr lang="en-US" sz="2000" dirty="0"/>
              <a:t> </a:t>
            </a:r>
            <a:r>
              <a:rPr lang="en-GB" sz="2000" dirty="0" smtClean="0"/>
              <a:t>standard 2.08</a:t>
            </a:r>
          </a:p>
          <a:p>
            <a:pPr>
              <a:buFont typeface="Arial"/>
              <a:buChar char="•"/>
            </a:pPr>
            <a:endParaRPr lang="en-GB" sz="2000" dirty="0"/>
          </a:p>
          <a:p>
            <a:pPr>
              <a:buFont typeface="Arial"/>
              <a:buChar char="•"/>
            </a:pPr>
            <a:r>
              <a:rPr lang="en-GB" sz="2000" dirty="0" smtClean="0"/>
              <a:t>All motions passed</a:t>
            </a:r>
            <a:endParaRPr lang="en-US" sz="2000" dirty="0"/>
          </a:p>
          <a:p>
            <a:pPr>
              <a:buFont typeface="Arial"/>
              <a:buChar char="•"/>
            </a:pPr>
            <a:endParaRPr lang="en-US" sz="2000" dirty="0"/>
          </a:p>
        </p:txBody>
      </p:sp>
    </p:spTree>
    <p:extLst>
      <p:ext uri="{BB962C8B-B14F-4D97-AF65-F5344CB8AC3E}">
        <p14:creationId xmlns:p14="http://schemas.microsoft.com/office/powerpoint/2010/main" val="369563541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July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7</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Comment Resolution Progress </a:t>
            </a:r>
            <a:endParaRPr lang="en-US" sz="3200" b="1" kern="0" dirty="0" smtClean="0">
              <a:latin typeface="Times New Roman" pitchFamily="18" charset="0"/>
              <a:ea typeface="+mn-ea"/>
              <a:cs typeface="+mn-cs"/>
            </a:endParaRPr>
          </a:p>
          <a:p>
            <a:pPr marL="342900" indent="-342900" algn="ctr">
              <a:spcBef>
                <a:spcPct val="20000"/>
              </a:spcBef>
              <a:defRPr/>
            </a:pPr>
            <a:r>
              <a:rPr lang="en-US" sz="3200" b="1" kern="0" dirty="0" smtClean="0">
                <a:latin typeface="Times New Roman" pitchFamily="18" charset="0"/>
                <a:ea typeface="+mn-ea"/>
                <a:cs typeface="+mn-cs"/>
              </a:rPr>
              <a:t>after July Meeting</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905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273 Comments received</a:t>
            </a:r>
          </a:p>
          <a:p>
            <a:pPr lvl="1" eaLnBrk="1" hangingPunct="1">
              <a:spcBef>
                <a:spcPct val="20000"/>
              </a:spcBef>
              <a:buFontTx/>
              <a:buChar char="•"/>
            </a:pPr>
            <a:r>
              <a:rPr lang="en-US" sz="2000" b="1" dirty="0" smtClean="0"/>
              <a:t>160 </a:t>
            </a:r>
            <a:r>
              <a:rPr lang="en-US" sz="2000" b="1" dirty="0" smtClean="0"/>
              <a:t>Resolved</a:t>
            </a:r>
          </a:p>
          <a:p>
            <a:pPr lvl="1" eaLnBrk="1" hangingPunct="1">
              <a:spcBef>
                <a:spcPct val="20000"/>
              </a:spcBef>
              <a:buFontTx/>
              <a:buChar char="•"/>
            </a:pPr>
            <a:endParaRPr lang="en-US" sz="2000" b="1" dirty="0" smtClean="0"/>
          </a:p>
          <a:p>
            <a:pPr eaLnBrk="1" hangingPunct="1">
              <a:spcBef>
                <a:spcPct val="20000"/>
              </a:spcBef>
              <a:buFontTx/>
              <a:buChar char="•"/>
            </a:pPr>
            <a:r>
              <a:rPr lang="en-US" sz="2000" b="1" dirty="0" smtClean="0"/>
              <a:t>185 Technical comments</a:t>
            </a:r>
          </a:p>
          <a:p>
            <a:pPr lvl="1" eaLnBrk="1" hangingPunct="1">
              <a:spcBef>
                <a:spcPct val="20000"/>
              </a:spcBef>
              <a:buFontTx/>
              <a:buChar char="•"/>
            </a:pPr>
            <a:r>
              <a:rPr lang="en-US" sz="2000" b="1" dirty="0" smtClean="0"/>
              <a:t>103 </a:t>
            </a:r>
            <a:r>
              <a:rPr lang="en-US" sz="2000" b="1" dirty="0" smtClean="0"/>
              <a:t>resolved</a:t>
            </a:r>
          </a:p>
          <a:p>
            <a:pPr eaLnBrk="1" hangingPunct="1">
              <a:spcBef>
                <a:spcPct val="20000"/>
              </a:spcBef>
              <a:buFontTx/>
              <a:buChar char="•"/>
            </a:pPr>
            <a:r>
              <a:rPr lang="en-US" sz="2000" b="1" dirty="0" smtClean="0"/>
              <a:t>5 General Comments</a:t>
            </a:r>
          </a:p>
          <a:p>
            <a:pPr lvl="1" eaLnBrk="1" hangingPunct="1">
              <a:spcBef>
                <a:spcPct val="20000"/>
              </a:spcBef>
              <a:buFontTx/>
              <a:buChar char="•"/>
            </a:pPr>
            <a:r>
              <a:rPr lang="en-US" sz="2000" b="1" dirty="0" smtClean="0"/>
              <a:t>3 resolved</a:t>
            </a:r>
          </a:p>
          <a:p>
            <a:pPr eaLnBrk="1" hangingPunct="1">
              <a:spcBef>
                <a:spcPct val="20000"/>
              </a:spcBef>
              <a:buFontTx/>
              <a:buChar char="•"/>
            </a:pPr>
            <a:r>
              <a:rPr lang="en-US" sz="2000" b="1" dirty="0" smtClean="0"/>
              <a:t>83 Editorial Comments</a:t>
            </a:r>
          </a:p>
          <a:p>
            <a:pPr lvl="1" eaLnBrk="1" hangingPunct="1">
              <a:spcBef>
                <a:spcPct val="20000"/>
              </a:spcBef>
              <a:buFontTx/>
              <a:buChar char="•"/>
            </a:pPr>
            <a:r>
              <a:rPr lang="en-US" sz="2000" b="1" dirty="0" smtClean="0"/>
              <a:t>54 resolved</a:t>
            </a:r>
          </a:p>
          <a:p>
            <a:pPr lvl="1" eaLnBrk="1" hangingPunct="1">
              <a:spcBef>
                <a:spcPct val="20000"/>
              </a:spcBef>
            </a:pPr>
            <a:endParaRPr lang="en-US" sz="2000"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358881525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July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8</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Teleconference Schedule</a:t>
            </a:r>
            <a:endParaRPr lang="en-US" sz="3200" b="1" kern="0" dirty="0">
              <a:latin typeface="Times New Roman" pitchFamily="18" charset="0"/>
              <a:ea typeface="+mn-ea"/>
              <a:cs typeface="+mn-cs"/>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3187092627"/>
              </p:ext>
            </p:extLst>
          </p:nvPr>
        </p:nvGraphicFramePr>
        <p:xfrm>
          <a:off x="533400" y="1882434"/>
          <a:ext cx="8197678" cy="2460966"/>
        </p:xfrm>
        <a:graphic>
          <a:graphicData uri="http://schemas.openxmlformats.org/presentationml/2006/ole">
            <mc:AlternateContent xmlns:mc="http://schemas.openxmlformats.org/markup-compatibility/2006">
              <mc:Choice xmlns:v="urn:schemas-microsoft-com:vml" Requires="v">
                <p:oleObj spid="_x0000_s1025" name="Document" r:id="rId3" imgW="6261100" imgH="1879600" progId="Word.Document.12">
                  <p:embed/>
                </p:oleObj>
              </mc:Choice>
              <mc:Fallback>
                <p:oleObj name="Document" r:id="rId3" imgW="6261100" imgH="1879600" progId="Word.Document.12">
                  <p:embed/>
                  <p:pic>
                    <p:nvPicPr>
                      <p:cNvPr id="0" name=""/>
                      <p:cNvPicPr/>
                      <p:nvPr/>
                    </p:nvPicPr>
                    <p:blipFill>
                      <a:blip r:embed="rId4"/>
                      <a:stretch>
                        <a:fillRect/>
                      </a:stretch>
                    </p:blipFill>
                    <p:spPr>
                      <a:xfrm>
                        <a:off x="533400" y="1882434"/>
                        <a:ext cx="8197678" cy="2460966"/>
                      </a:xfrm>
                      <a:prstGeom prst="rect">
                        <a:avLst/>
                      </a:prstGeom>
                    </p:spPr>
                  </p:pic>
                </p:oleObj>
              </mc:Fallback>
            </mc:AlternateContent>
          </a:graphicData>
        </a:graphic>
      </p:graphicFrame>
    </p:spTree>
    <p:extLst>
      <p:ext uri="{BB962C8B-B14F-4D97-AF65-F5344CB8AC3E}">
        <p14:creationId xmlns:p14="http://schemas.microsoft.com/office/powerpoint/2010/main" val="7885840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dirty="0">
                <a:latin typeface="Times New Roman" charset="0"/>
              </a:rPr>
              <a:t>Timeline</a:t>
            </a:r>
          </a:p>
        </p:txBody>
      </p:sp>
      <p:sp>
        <p:nvSpPr>
          <p:cNvPr id="4" name="Date Placeholder 3"/>
          <p:cNvSpPr>
            <a:spLocks noGrp="1"/>
          </p:cNvSpPr>
          <p:nvPr>
            <p:ph type="dt" sz="quarter" idx="10"/>
          </p:nvPr>
        </p:nvSpPr>
        <p:spPr>
          <a:xfrm>
            <a:off x="696913" y="332601"/>
            <a:ext cx="968076" cy="276999"/>
          </a:xfrm>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Tuncer Baykas, NICT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7AB529-39E5-C842-8A96-4C297D9E0066}" type="slidenum">
              <a:rPr lang="en-US" smtClean="0"/>
              <a:pPr>
                <a:defRPr/>
              </a:pPr>
              <a:t>9</a:t>
            </a:fld>
            <a:endParaRPr lang="en-US"/>
          </a:p>
        </p:txBody>
      </p:sp>
      <p:sp>
        <p:nvSpPr>
          <p:cNvPr id="20485"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graphicFrame>
        <p:nvGraphicFramePr>
          <p:cNvPr id="10" name="Table 9"/>
          <p:cNvGraphicFramePr>
            <a:graphicFrameLocks noGrp="1"/>
          </p:cNvGraphicFramePr>
          <p:nvPr>
            <p:extLst>
              <p:ext uri="{D42A27DB-BD31-4B8C-83A1-F6EECF244321}">
                <p14:modId xmlns:p14="http://schemas.microsoft.com/office/powerpoint/2010/main" val="1266629402"/>
              </p:ext>
            </p:extLst>
          </p:nvPr>
        </p:nvGraphicFramePr>
        <p:xfrm>
          <a:off x="609600" y="2133600"/>
          <a:ext cx="7658470" cy="4119909"/>
        </p:xfrm>
        <a:graphic>
          <a:graphicData uri="http://schemas.openxmlformats.org/drawingml/2006/table">
            <a:tbl>
              <a:tblPr/>
              <a:tblGrid>
                <a:gridCol w="2416251"/>
                <a:gridCol w="165931"/>
                <a:gridCol w="195760"/>
                <a:gridCol w="193897"/>
                <a:gridCol w="195761"/>
                <a:gridCol w="199489"/>
                <a:gridCol w="350505"/>
                <a:gridCol w="195761"/>
                <a:gridCol w="193897"/>
                <a:gridCol w="236150"/>
                <a:gridCol w="155371"/>
                <a:gridCol w="193897"/>
                <a:gridCol w="350505"/>
                <a:gridCol w="195760"/>
                <a:gridCol w="195761"/>
                <a:gridCol w="193897"/>
                <a:gridCol w="195760"/>
                <a:gridCol w="158032"/>
                <a:gridCol w="350505"/>
                <a:gridCol w="193897"/>
                <a:gridCol w="195760"/>
                <a:gridCol w="195761"/>
                <a:gridCol w="193897"/>
                <a:gridCol w="195760"/>
                <a:gridCol w="350505"/>
              </a:tblGrid>
              <a:tr h="1614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2010</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2012</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9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Task Group formed</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System Design Document completed</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Call for Proposals issued</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Contribution presentations with straw polls</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86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Proposal presentations</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Round of votes on proposals in clause order</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294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Create candidate draft document</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Comment ballot on the candidate draft</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Comment resolutions on the candidate draft</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Adoption of draft normative text</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mj-lt"/>
                          <a:ea typeface="ＭＳ Ｐゴシック" charset="0"/>
                          <a:cs typeface="Times New Roman" charset="0"/>
                        </a:rPr>
                        <a:t>Letter ballot 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j-lt"/>
                        </a:rPr>
                        <a:t>x</a:t>
                      </a:r>
                    </a:p>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mj-lt"/>
                          <a:ea typeface="+mn-ea"/>
                          <a:cs typeface="+mn-cs"/>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ea typeface="ＭＳ Ｐゴシック" charset="0"/>
                          <a:cs typeface="Times New Roman" charset="0"/>
                        </a:rPr>
                        <a:t>Letter </a:t>
                      </a:r>
                      <a:r>
                        <a:rPr kumimoji="0" lang="en-US" sz="1200" b="0" i="0" u="none" strike="noStrike" cap="none" normalizeH="0" baseline="0" dirty="0">
                          <a:ln>
                            <a:noFill/>
                          </a:ln>
                          <a:solidFill>
                            <a:schemeClr val="tx1"/>
                          </a:solidFill>
                          <a:effectLst/>
                          <a:latin typeface="+mj-lt"/>
                          <a:ea typeface="ＭＳ Ｐゴシック" charset="0"/>
                          <a:cs typeface="Times New Roman" charset="0"/>
                        </a:rPr>
                        <a:t>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mj-lt"/>
                          <a:ea typeface="ＭＳ Ｐゴシック" charset="0"/>
                          <a:cs typeface="Times New Roman" charset="0"/>
                        </a:rPr>
                        <a:t>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14403</TotalTime>
  <Words>696</Words>
  <Application>Microsoft Macintosh PowerPoint</Application>
  <PresentationFormat>On-screen Show (4:3)</PresentationFormat>
  <Paragraphs>352</Paragraphs>
  <Slides>9</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2" baseType="lpstr">
      <vt:lpstr>802-19-Submission</vt:lpstr>
      <vt:lpstr>Document</vt:lpstr>
      <vt:lpstr>Microsoft Word Document</vt:lpstr>
      <vt:lpstr>802.19 TG 1 July Session Closing Report</vt:lpstr>
      <vt:lpstr>Abstract</vt:lpstr>
      <vt:lpstr>PowerPoint Presentation</vt:lpstr>
      <vt:lpstr>PowerPoint Presentation</vt:lpstr>
      <vt:lpstr>PowerPoint Presentation</vt:lpstr>
      <vt:lpstr>PowerPoint Presentation</vt:lpstr>
      <vt:lpstr>PowerPoint Presentation</vt:lpstr>
      <vt:lpstr>PowerPoint Presentation</vt:lpstr>
      <vt:lpstr>Timeline</vt:lpstr>
    </vt:vector>
  </TitlesOfParts>
  <Company>NICT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802.19 TG 1 Opening Report and Agenda</dc:title>
  <dc:creator>Tuncer Baykas</dc:creator>
  <cp:lastModifiedBy>Tuncer Baykas</cp:lastModifiedBy>
  <cp:revision>115</cp:revision>
  <cp:lastPrinted>1998-02-10T13:28:06Z</cp:lastPrinted>
  <dcterms:created xsi:type="dcterms:W3CDTF">2010-05-15T15:57:01Z</dcterms:created>
  <dcterms:modified xsi:type="dcterms:W3CDTF">2012-07-19T23:14:24Z</dcterms:modified>
</cp:coreProperties>
</file>