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57" r:id="rId3"/>
    <p:sldId id="270" r:id="rId4"/>
    <p:sldId id="271" r:id="rId5"/>
    <p:sldId id="272" r:id="rId6"/>
    <p:sldId id="273" r:id="rId7"/>
    <p:sldId id="274" r:id="rId8"/>
    <p:sldId id="275" r:id="rId9"/>
    <p:sldId id="27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5620"/>
    <p:restoredTop sz="94660"/>
  </p:normalViewPr>
  <p:slideViewPr>
    <p:cSldViewPr>
      <p:cViewPr varScale="1">
        <p:scale>
          <a:sx n="79" d="100"/>
          <a:sy n="79" d="100"/>
        </p:scale>
        <p:origin x="-1500" y="-90"/>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802.19-12/0122r0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00101BDF-10D3-4C73-9A49-A20DBCF97406}"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4312309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802.19-12/0122r0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FAEDF1E8-CCC2-42AC-B399-11286804B4A7}"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9786395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802.19-12/0122r0</a:t>
            </a:r>
            <a:endParaRPr lang="en-US"/>
          </a:p>
        </p:txBody>
      </p:sp>
      <p:sp>
        <p:nvSpPr>
          <p:cNvPr id="5" name="Rectangle 3"/>
          <p:cNvSpPr>
            <a:spLocks noGrp="1" noChangeArrowheads="1"/>
          </p:cNvSpPr>
          <p:nvPr>
            <p:ph type="dt" idx="1"/>
          </p:nvPr>
        </p:nvSpPr>
        <p:spPr>
          <a:ln/>
        </p:spPr>
        <p:txBody>
          <a:bodyPr/>
          <a:lstStyle/>
          <a:p>
            <a:r>
              <a:rPr lang="en-US" smtClean="0"/>
              <a:t>July 2012</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F6750AB1-291E-4064-ACA8-76E8B87DB272}"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802.19-12/0122r0</a:t>
            </a:r>
            <a:endParaRPr lang="en-US"/>
          </a:p>
        </p:txBody>
      </p:sp>
      <p:sp>
        <p:nvSpPr>
          <p:cNvPr id="5" name="Rectangle 3"/>
          <p:cNvSpPr>
            <a:spLocks noGrp="1" noChangeArrowheads="1"/>
          </p:cNvSpPr>
          <p:nvPr>
            <p:ph type="dt" idx="1"/>
          </p:nvPr>
        </p:nvSpPr>
        <p:spPr>
          <a:ln/>
        </p:spPr>
        <p:txBody>
          <a:bodyPr/>
          <a:lstStyle/>
          <a:p>
            <a:r>
              <a:rPr lang="en-US" smtClean="0"/>
              <a:t>July 2012</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605DA8FB-280E-4763-9985-54379DC810A9}"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B2CEA87-9544-4484-BBE1-8466071856EB}"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627021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442AF8A-7161-42E6-883B-7AB1F9964B11}" type="slidenum">
              <a:rPr lang="en-US"/>
              <a:pPr/>
              <a:t>‹#›</a:t>
            </a:fld>
            <a:endParaRPr lang="en-US"/>
          </a:p>
        </p:txBody>
      </p:sp>
    </p:spTree>
    <p:extLst>
      <p:ext uri="{BB962C8B-B14F-4D97-AF65-F5344CB8AC3E}">
        <p14:creationId xmlns:p14="http://schemas.microsoft.com/office/powerpoint/2010/main" val="4137027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00A59A1-D549-4C71-BCF0-3BD0AB2CC1F7}" type="slidenum">
              <a:rPr lang="en-US"/>
              <a:pPr/>
              <a:t>‹#›</a:t>
            </a:fld>
            <a:endParaRPr lang="en-US"/>
          </a:p>
        </p:txBody>
      </p:sp>
    </p:spTree>
    <p:extLst>
      <p:ext uri="{BB962C8B-B14F-4D97-AF65-F5344CB8AC3E}">
        <p14:creationId xmlns:p14="http://schemas.microsoft.com/office/powerpoint/2010/main" val="1708232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2C037B8-C0CD-4699-A5E2-77CEE340D307}" type="slidenum">
              <a:rPr lang="en-US"/>
              <a:pPr/>
              <a:t>‹#›</a:t>
            </a:fld>
            <a:endParaRPr lang="en-US"/>
          </a:p>
        </p:txBody>
      </p:sp>
    </p:spTree>
    <p:extLst>
      <p:ext uri="{BB962C8B-B14F-4D97-AF65-F5344CB8AC3E}">
        <p14:creationId xmlns:p14="http://schemas.microsoft.com/office/powerpoint/2010/main" val="50529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4B72E93-5D96-4370-A81E-B32315B4396E}" type="slidenum">
              <a:rPr lang="en-US"/>
              <a:pPr/>
              <a:t>‹#›</a:t>
            </a:fld>
            <a:endParaRPr lang="en-US"/>
          </a:p>
        </p:txBody>
      </p:sp>
    </p:spTree>
    <p:extLst>
      <p:ext uri="{BB962C8B-B14F-4D97-AF65-F5344CB8AC3E}">
        <p14:creationId xmlns:p14="http://schemas.microsoft.com/office/powerpoint/2010/main" val="4231167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51AAEAE-1E4F-4476-A27D-DD50381D6B70}" type="slidenum">
              <a:rPr lang="en-US"/>
              <a:pPr/>
              <a:t>‹#›</a:t>
            </a:fld>
            <a:endParaRPr lang="en-US"/>
          </a:p>
        </p:txBody>
      </p:sp>
    </p:spTree>
    <p:extLst>
      <p:ext uri="{BB962C8B-B14F-4D97-AF65-F5344CB8AC3E}">
        <p14:creationId xmlns:p14="http://schemas.microsoft.com/office/powerpoint/2010/main" val="2855200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2012</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9BBA21A-F074-485B-AF5F-763FA267521C}" type="slidenum">
              <a:rPr lang="en-US"/>
              <a:pPr/>
              <a:t>‹#›</a:t>
            </a:fld>
            <a:endParaRPr lang="en-US"/>
          </a:p>
        </p:txBody>
      </p:sp>
    </p:spTree>
    <p:extLst>
      <p:ext uri="{BB962C8B-B14F-4D97-AF65-F5344CB8AC3E}">
        <p14:creationId xmlns:p14="http://schemas.microsoft.com/office/powerpoint/2010/main" val="1066835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2012</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4834C614-D52A-4835-BE6D-F6BA82FBDA63}" type="slidenum">
              <a:rPr lang="en-US"/>
              <a:pPr/>
              <a:t>‹#›</a:t>
            </a:fld>
            <a:endParaRPr lang="en-US"/>
          </a:p>
        </p:txBody>
      </p:sp>
    </p:spTree>
    <p:extLst>
      <p:ext uri="{BB962C8B-B14F-4D97-AF65-F5344CB8AC3E}">
        <p14:creationId xmlns:p14="http://schemas.microsoft.com/office/powerpoint/2010/main" val="988974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2012</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279D49DA-51F1-44B2-AD9A-645C56957565}" type="slidenum">
              <a:rPr lang="en-US"/>
              <a:pPr/>
              <a:t>‹#›</a:t>
            </a:fld>
            <a:endParaRPr lang="en-US"/>
          </a:p>
        </p:txBody>
      </p:sp>
    </p:spTree>
    <p:extLst>
      <p:ext uri="{BB962C8B-B14F-4D97-AF65-F5344CB8AC3E}">
        <p14:creationId xmlns:p14="http://schemas.microsoft.com/office/powerpoint/2010/main" val="590009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70F87C5-F780-41B3-87BE-825C93D53BDB}" type="slidenum">
              <a:rPr lang="en-US"/>
              <a:pPr/>
              <a:t>‹#›</a:t>
            </a:fld>
            <a:endParaRPr lang="en-US"/>
          </a:p>
        </p:txBody>
      </p:sp>
    </p:spTree>
    <p:extLst>
      <p:ext uri="{BB962C8B-B14F-4D97-AF65-F5344CB8AC3E}">
        <p14:creationId xmlns:p14="http://schemas.microsoft.com/office/powerpoint/2010/main" val="1997620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12045EB-C91E-41FA-9FD4-A67984522E7B}" type="slidenum">
              <a:rPr lang="en-US"/>
              <a:pPr/>
              <a:t>‹#›</a:t>
            </a:fld>
            <a:endParaRPr lang="en-US"/>
          </a:p>
        </p:txBody>
      </p:sp>
    </p:spTree>
    <p:extLst>
      <p:ext uri="{BB962C8B-B14F-4D97-AF65-F5344CB8AC3E}">
        <p14:creationId xmlns:p14="http://schemas.microsoft.com/office/powerpoint/2010/main" val="408121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7C1D59C7-5A88-40D5-9B0A-A6AF125CE828}"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802.19-12/0129r0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July 2012</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9DD60D4E-90DC-4618-958F-18A3703AE72F}"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How to accommodate different CE-CM interaction approaches in IEEE 802.19.1?</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79848"/>
            <a:ext cx="7772400" cy="381000"/>
          </a:xfrm>
          <a:noFill/>
          <a:ln/>
        </p:spPr>
        <p:txBody>
          <a:bodyPr/>
          <a:lstStyle/>
          <a:p>
            <a:pPr algn="ctr">
              <a:buFontTx/>
              <a:buNone/>
            </a:pPr>
            <a:r>
              <a:rPr lang="en-US" sz="2000" dirty="0"/>
              <a:t>Date:</a:t>
            </a:r>
            <a:r>
              <a:rPr lang="en-US" sz="2000" b="0" dirty="0"/>
              <a:t> </a:t>
            </a:r>
            <a:r>
              <a:rPr lang="en-US" sz="2000" b="0" dirty="0" smtClean="0"/>
              <a:t>2012-07-17</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4" name="Object 3"/>
          <p:cNvGraphicFramePr>
            <a:graphicFrameLocks noChangeAspect="1"/>
          </p:cNvGraphicFramePr>
          <p:nvPr>
            <p:extLst>
              <p:ext uri="{D42A27DB-BD31-4B8C-83A1-F6EECF244321}">
                <p14:modId xmlns:p14="http://schemas.microsoft.com/office/powerpoint/2010/main" val="3913298572"/>
              </p:ext>
            </p:extLst>
          </p:nvPr>
        </p:nvGraphicFramePr>
        <p:xfrm>
          <a:off x="517525" y="2346325"/>
          <a:ext cx="7685088" cy="2357438"/>
        </p:xfrm>
        <a:graphic>
          <a:graphicData uri="http://schemas.openxmlformats.org/presentationml/2006/ole">
            <mc:AlternateContent xmlns:mc="http://schemas.openxmlformats.org/markup-compatibility/2006">
              <mc:Choice xmlns:v="urn:schemas-microsoft-com:vml" Requires="v">
                <p:oleObj spid="_x0000_s30857" name="Document" r:id="rId4" imgW="8244137" imgH="2533707" progId="Word.Document.8">
                  <p:embed/>
                </p:oleObj>
              </mc:Choice>
              <mc:Fallback>
                <p:oleObj name="Document" r:id="rId4" imgW="8244137" imgH="2533707" progId="Word.Document.8">
                  <p:embed/>
                  <p:pic>
                    <p:nvPicPr>
                      <p:cNvPr id="0" name="Object 3"/>
                      <p:cNvPicPr>
                        <a:picLocks noChangeAspect="1" noChangeArrowheads="1"/>
                      </p:cNvPicPr>
                      <p:nvPr/>
                    </p:nvPicPr>
                    <p:blipFill>
                      <a:blip r:embed="rId5"/>
                      <a:srcRect/>
                      <a:stretch>
                        <a:fillRect/>
                      </a:stretch>
                    </p:blipFill>
                    <p:spPr bwMode="auto">
                      <a:xfrm>
                        <a:off x="517525" y="2346325"/>
                        <a:ext cx="7685088" cy="2357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5AD09B75-DBD5-4A86-BBF4-5E3586CCB5EA}"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presentation </a:t>
            </a:r>
            <a:r>
              <a:rPr lang="fi-FI" dirty="0" smtClean="0"/>
              <a:t>contains a proposal to accommodate both pull and indication based approaches to the IEEE 802.19.1 specification for CE-CM interaction</a:t>
            </a:r>
          </a:p>
          <a:p>
            <a:pPr>
              <a:buFontTx/>
              <a:buNone/>
            </a:pPr>
            <a:r>
              <a:rPr lang="fi-FI" dirty="0"/>
              <a:t>	</a:t>
            </a:r>
            <a:r>
              <a:rPr lang="fi-FI" dirty="0" smtClean="0"/>
              <a:t>The proposal is intended to help the TG1 to get forward in discussions on entity responsibilities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The two approaches on table</a:t>
            </a:r>
            <a:endParaRPr lang="en-US" dirty="0"/>
          </a:p>
        </p:txBody>
      </p:sp>
      <p:sp>
        <p:nvSpPr>
          <p:cNvPr id="3" name="Content Placeholder 2"/>
          <p:cNvSpPr>
            <a:spLocks noGrp="1"/>
          </p:cNvSpPr>
          <p:nvPr>
            <p:ph idx="1"/>
          </p:nvPr>
        </p:nvSpPr>
        <p:spPr>
          <a:xfrm>
            <a:off x="685800" y="1844824"/>
            <a:ext cx="7772400" cy="4114800"/>
          </a:xfrm>
        </p:spPr>
        <p:txBody>
          <a:bodyPr/>
          <a:lstStyle/>
          <a:p>
            <a:r>
              <a:rPr lang="fi-FI" dirty="0" smtClean="0"/>
              <a:t>Two approaches have been debated in the TG1 in context of a CE which is subscribed to the information service</a:t>
            </a:r>
          </a:p>
          <a:p>
            <a:pPr lvl="1"/>
            <a:r>
              <a:rPr lang="fi-FI" dirty="0" smtClean="0"/>
              <a:t>Pull based approach</a:t>
            </a:r>
          </a:p>
          <a:p>
            <a:pPr lvl="2"/>
            <a:r>
              <a:rPr lang="fi-FI" dirty="0" smtClean="0"/>
              <a:t>A CE may request the CM to provide an up to date coexistence report whenever needed</a:t>
            </a:r>
          </a:p>
          <a:p>
            <a:pPr lvl="2"/>
            <a:r>
              <a:rPr lang="fi-FI" dirty="0" smtClean="0"/>
              <a:t>A CM doesn’t send unsolicited coexistence reports</a:t>
            </a:r>
          </a:p>
          <a:p>
            <a:pPr lvl="1"/>
            <a:r>
              <a:rPr lang="fi-FI" dirty="0" smtClean="0"/>
              <a:t>Indication based approach</a:t>
            </a:r>
          </a:p>
          <a:p>
            <a:pPr lvl="2"/>
            <a:r>
              <a:rPr lang="fi-FI" dirty="0" smtClean="0"/>
              <a:t>A CM shall send a coexistence report update whenver there is a change in the report</a:t>
            </a:r>
          </a:p>
          <a:p>
            <a:r>
              <a:rPr lang="fi-FI" dirty="0" smtClean="0"/>
              <a:t>The TG1 has not yet discussed how to satisfy the both approaches; our intent with this proposal is to have a solution which satisfies proposers of both approaches</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3</a:t>
            </a:fld>
            <a:endParaRPr lang="en-US"/>
          </a:p>
        </p:txBody>
      </p:sp>
    </p:spTree>
    <p:extLst>
      <p:ext uri="{BB962C8B-B14F-4D97-AF65-F5344CB8AC3E}">
        <p14:creationId xmlns:p14="http://schemas.microsoft.com/office/powerpoint/2010/main" val="1123165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The proposal – Introduction </a:t>
            </a:r>
            <a:endParaRPr lang="en-US" dirty="0"/>
          </a:p>
        </p:txBody>
      </p:sp>
      <p:sp>
        <p:nvSpPr>
          <p:cNvPr id="3" name="Content Placeholder 2"/>
          <p:cNvSpPr>
            <a:spLocks noGrp="1"/>
          </p:cNvSpPr>
          <p:nvPr>
            <p:ph idx="1"/>
          </p:nvPr>
        </p:nvSpPr>
        <p:spPr/>
        <p:txBody>
          <a:bodyPr/>
          <a:lstStyle/>
          <a:p>
            <a:r>
              <a:rPr lang="fi-FI" dirty="0" smtClean="0"/>
              <a:t>Specify profiles for the CE-CM interaction which determine which of the approaches is supported and used</a:t>
            </a:r>
          </a:p>
          <a:p>
            <a:pPr lvl="1"/>
            <a:r>
              <a:rPr lang="fi-FI" dirty="0"/>
              <a:t>Profiles are specified for CE and </a:t>
            </a:r>
            <a:r>
              <a:rPr lang="fi-FI" dirty="0" smtClean="0"/>
              <a:t>CM</a:t>
            </a:r>
          </a:p>
          <a:p>
            <a:pPr lvl="2"/>
            <a:r>
              <a:rPr lang="fi-FI" dirty="0" smtClean="0"/>
              <a:t>In CM case the profile applies to behavior to the direction of a CE only</a:t>
            </a:r>
          </a:p>
          <a:p>
            <a:pPr lvl="2"/>
            <a:r>
              <a:rPr lang="fi-FI" dirty="0" smtClean="0"/>
              <a:t>In CE case the profile applies to the entire CE</a:t>
            </a:r>
            <a:endParaRPr lang="fi-FI" dirty="0"/>
          </a:p>
          <a:p>
            <a:pPr lvl="1"/>
            <a:r>
              <a:rPr lang="fi-FI" dirty="0" smtClean="0"/>
              <a:t>Profiles determine which of the procedures are mandatory and which are optional</a:t>
            </a:r>
          </a:p>
          <a:p>
            <a:pPr lvl="1"/>
            <a:r>
              <a:rPr lang="fi-FI" dirty="0" smtClean="0"/>
              <a:t>The profile is reflected in PICS as conditional feature support</a:t>
            </a:r>
          </a:p>
          <a:p>
            <a:pPr lvl="2"/>
            <a:r>
              <a:rPr lang="fi-FI" dirty="0" smtClean="0"/>
              <a:t>Feature support is conditional on profile</a:t>
            </a:r>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4</a:t>
            </a:fld>
            <a:endParaRPr lang="en-US"/>
          </a:p>
        </p:txBody>
      </p:sp>
    </p:spTree>
    <p:extLst>
      <p:ext uri="{BB962C8B-B14F-4D97-AF65-F5344CB8AC3E}">
        <p14:creationId xmlns:p14="http://schemas.microsoft.com/office/powerpoint/2010/main" val="3536428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The proposal – </a:t>
            </a:r>
            <a:r>
              <a:rPr lang="fi-FI" dirty="0" smtClean="0"/>
              <a:t>Two profiles</a:t>
            </a:r>
            <a:endParaRPr lang="en-US" dirty="0"/>
          </a:p>
        </p:txBody>
      </p:sp>
      <p:sp>
        <p:nvSpPr>
          <p:cNvPr id="3" name="Content Placeholder 2"/>
          <p:cNvSpPr>
            <a:spLocks noGrp="1"/>
          </p:cNvSpPr>
          <p:nvPr>
            <p:ph idx="1"/>
          </p:nvPr>
        </p:nvSpPr>
        <p:spPr/>
        <p:txBody>
          <a:bodyPr/>
          <a:lstStyle/>
          <a:p>
            <a:r>
              <a:rPr lang="fi-FI" dirty="0" smtClean="0"/>
              <a:t>The proposal is to specify two profiles for the two approaches which have been debated lately</a:t>
            </a:r>
          </a:p>
          <a:p>
            <a:pPr lvl="1"/>
            <a:r>
              <a:rPr lang="fi-FI" dirty="0" smtClean="0"/>
              <a:t>Pull_Profile</a:t>
            </a:r>
          </a:p>
          <a:p>
            <a:pPr lvl="2"/>
            <a:r>
              <a:rPr lang="fi-FI" dirty="0" smtClean="0"/>
              <a:t>Support of this profile means that coexistence report delivery from a CM to a CE is based on requests from the CE</a:t>
            </a:r>
          </a:p>
          <a:p>
            <a:pPr lvl="1"/>
            <a:r>
              <a:rPr lang="fi-FI" dirty="0" smtClean="0"/>
              <a:t>Push_Profile</a:t>
            </a:r>
          </a:p>
          <a:p>
            <a:pPr lvl="2"/>
            <a:r>
              <a:rPr lang="fi-FI" dirty="0" smtClean="0"/>
              <a:t>Support of this profile means that coexistence report deliver from a CM to a CE is based on unsolicited announcements from the CM</a:t>
            </a:r>
          </a:p>
          <a:p>
            <a:r>
              <a:rPr lang="fi-FI" dirty="0" smtClean="0"/>
              <a:t>Each CE and CM shall support at least one of the profiles</a:t>
            </a:r>
            <a:endParaRPr lang="en-US" dirty="0" smtClean="0"/>
          </a:p>
          <a:p>
            <a:r>
              <a:rPr lang="fi-FI" dirty="0" smtClean="0"/>
              <a:t>A CE may be served only by a CM which supports the profile the CE supports</a:t>
            </a:r>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5</a:t>
            </a:fld>
            <a:endParaRPr lang="en-US"/>
          </a:p>
        </p:txBody>
      </p:sp>
    </p:spTree>
    <p:extLst>
      <p:ext uri="{BB962C8B-B14F-4D97-AF65-F5344CB8AC3E}">
        <p14:creationId xmlns:p14="http://schemas.microsoft.com/office/powerpoint/2010/main" val="680502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Two profiles in procedure support</a:t>
            </a:r>
            <a:endParaRPr lang="en-US" dirty="0"/>
          </a:p>
        </p:txBody>
      </p:sp>
      <p:sp>
        <p:nvSpPr>
          <p:cNvPr id="3" name="Content Placeholder 2"/>
          <p:cNvSpPr>
            <a:spLocks noGrp="1"/>
          </p:cNvSpPr>
          <p:nvPr>
            <p:ph idx="1"/>
          </p:nvPr>
        </p:nvSpPr>
        <p:spPr/>
        <p:txBody>
          <a:bodyPr/>
          <a:lstStyle/>
          <a:p>
            <a:r>
              <a:rPr lang="fi-FI" sz="1800" dirty="0" smtClean="0"/>
              <a:t>Pull_Profile</a:t>
            </a:r>
          </a:p>
          <a:p>
            <a:pPr lvl="1"/>
            <a:r>
              <a:rPr lang="fi-FI" sz="1600" dirty="0" smtClean="0"/>
              <a:t>CE</a:t>
            </a:r>
          </a:p>
          <a:p>
            <a:pPr lvl="2"/>
            <a:r>
              <a:rPr lang="fi-FI" sz="1400" dirty="0" smtClean="0"/>
              <a:t>The CE </a:t>
            </a:r>
            <a:r>
              <a:rPr lang="fi-FI" sz="1400" b="1" u="sng" dirty="0" smtClean="0"/>
              <a:t>shall</a:t>
            </a:r>
            <a:r>
              <a:rPr lang="fi-FI" sz="1400" dirty="0" smtClean="0"/>
              <a:t> support the obtaining coexistence report procedure specified in 5.2.4.2</a:t>
            </a:r>
          </a:p>
          <a:p>
            <a:pPr lvl="2"/>
            <a:r>
              <a:rPr lang="fi-FI" sz="1400" dirty="0" smtClean="0"/>
              <a:t>The CE </a:t>
            </a:r>
            <a:r>
              <a:rPr lang="fi-FI" sz="1400" b="1" u="sng" dirty="0" smtClean="0"/>
              <a:t>may</a:t>
            </a:r>
            <a:r>
              <a:rPr lang="fi-FI" sz="1400" dirty="0" smtClean="0"/>
              <a:t> support the providing coexistence report procedure specified in 5.2.4.4</a:t>
            </a:r>
          </a:p>
          <a:p>
            <a:pPr lvl="1"/>
            <a:r>
              <a:rPr lang="fi-FI" sz="1600" dirty="0" smtClean="0"/>
              <a:t>CM</a:t>
            </a:r>
            <a:endParaRPr lang="fi-FI" sz="1600" dirty="0"/>
          </a:p>
          <a:p>
            <a:pPr lvl="2"/>
            <a:r>
              <a:rPr lang="fi-FI" sz="1400" dirty="0"/>
              <a:t>The </a:t>
            </a:r>
            <a:r>
              <a:rPr lang="fi-FI" sz="1400" dirty="0" smtClean="0"/>
              <a:t>CM </a:t>
            </a:r>
            <a:r>
              <a:rPr lang="fi-FI" sz="1400" b="1" u="sng" dirty="0"/>
              <a:t>shall</a:t>
            </a:r>
            <a:r>
              <a:rPr lang="fi-FI" sz="1400" dirty="0"/>
              <a:t> support the obtaining coexistence report procedure specified in 5.2.4.2</a:t>
            </a:r>
          </a:p>
          <a:p>
            <a:pPr lvl="2"/>
            <a:r>
              <a:rPr lang="fi-FI" sz="1400" dirty="0"/>
              <a:t>The </a:t>
            </a:r>
            <a:r>
              <a:rPr lang="fi-FI" sz="1400" dirty="0" smtClean="0"/>
              <a:t>CM </a:t>
            </a:r>
            <a:r>
              <a:rPr lang="fi-FI" sz="1400" b="1" u="sng" dirty="0"/>
              <a:t>may</a:t>
            </a:r>
            <a:r>
              <a:rPr lang="fi-FI" sz="1400" dirty="0"/>
              <a:t> support the providing coexistence report procedure specified in 5.2.4.4</a:t>
            </a:r>
          </a:p>
          <a:p>
            <a:r>
              <a:rPr lang="fi-FI" sz="1800" dirty="0" smtClean="0"/>
              <a:t>Push_Profile</a:t>
            </a:r>
          </a:p>
          <a:p>
            <a:pPr lvl="1"/>
            <a:r>
              <a:rPr lang="fi-FI" sz="1600" dirty="0" smtClean="0"/>
              <a:t>CE</a:t>
            </a:r>
          </a:p>
          <a:p>
            <a:pPr lvl="2"/>
            <a:r>
              <a:rPr lang="fi-FI" sz="1400" dirty="0"/>
              <a:t>The CE </a:t>
            </a:r>
            <a:r>
              <a:rPr lang="fi-FI" sz="1400" b="1" u="sng" dirty="0" smtClean="0"/>
              <a:t>may</a:t>
            </a:r>
            <a:r>
              <a:rPr lang="fi-FI" sz="1400" dirty="0" smtClean="0"/>
              <a:t> </a:t>
            </a:r>
            <a:r>
              <a:rPr lang="fi-FI" sz="1400" dirty="0"/>
              <a:t>support the obtaining coexistence report procedure specified in 5.2.4.2</a:t>
            </a:r>
          </a:p>
          <a:p>
            <a:pPr lvl="2"/>
            <a:r>
              <a:rPr lang="fi-FI" sz="1400" dirty="0"/>
              <a:t>The CE </a:t>
            </a:r>
            <a:r>
              <a:rPr lang="fi-FI" sz="1400" b="1" u="sng" dirty="0" smtClean="0"/>
              <a:t>shall</a:t>
            </a:r>
            <a:r>
              <a:rPr lang="fi-FI" sz="1400" dirty="0" smtClean="0"/>
              <a:t> </a:t>
            </a:r>
            <a:r>
              <a:rPr lang="fi-FI" sz="1400" dirty="0"/>
              <a:t>support the providing coexistence report procedure specified in 5.2.4.4</a:t>
            </a:r>
          </a:p>
          <a:p>
            <a:pPr lvl="1"/>
            <a:r>
              <a:rPr lang="fi-FI" sz="1600" dirty="0" smtClean="0"/>
              <a:t>CM</a:t>
            </a:r>
          </a:p>
          <a:p>
            <a:pPr lvl="2"/>
            <a:r>
              <a:rPr lang="fi-FI" sz="1400" dirty="0"/>
              <a:t>The </a:t>
            </a:r>
            <a:r>
              <a:rPr lang="fi-FI" sz="1400" dirty="0" smtClean="0"/>
              <a:t>CM </a:t>
            </a:r>
            <a:r>
              <a:rPr lang="fi-FI" sz="1400" b="1" u="sng" dirty="0" smtClean="0"/>
              <a:t>may</a:t>
            </a:r>
            <a:r>
              <a:rPr lang="fi-FI" sz="1400" dirty="0" smtClean="0"/>
              <a:t> </a:t>
            </a:r>
            <a:r>
              <a:rPr lang="fi-FI" sz="1400" dirty="0"/>
              <a:t>support the obtaining coexistence report procedure specified in 5.2.4.2</a:t>
            </a:r>
          </a:p>
          <a:p>
            <a:pPr lvl="2"/>
            <a:r>
              <a:rPr lang="fi-FI" sz="1400" dirty="0"/>
              <a:t>The </a:t>
            </a:r>
            <a:r>
              <a:rPr lang="fi-FI" sz="1400" dirty="0" smtClean="0"/>
              <a:t>CM </a:t>
            </a:r>
            <a:r>
              <a:rPr lang="fi-FI" sz="1400" b="1" u="sng" dirty="0" smtClean="0"/>
              <a:t>shall</a:t>
            </a:r>
            <a:r>
              <a:rPr lang="fi-FI" sz="1400" dirty="0" smtClean="0"/>
              <a:t> </a:t>
            </a:r>
            <a:r>
              <a:rPr lang="fi-FI" sz="1400" dirty="0"/>
              <a:t>support the providing coexistence report procedure specified in </a:t>
            </a:r>
            <a:r>
              <a:rPr lang="fi-FI" sz="1400" dirty="0" smtClean="0"/>
              <a:t>5.2.4.4</a:t>
            </a:r>
            <a:endParaRPr lang="fi-FI" sz="1400"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6</a:t>
            </a:fld>
            <a:endParaRPr lang="en-US"/>
          </a:p>
        </p:txBody>
      </p:sp>
    </p:spTree>
    <p:extLst>
      <p:ext uri="{BB962C8B-B14F-4D97-AF65-F5344CB8AC3E}">
        <p14:creationId xmlns:p14="http://schemas.microsoft.com/office/powerpoint/2010/main" val="2113845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What does this mean?</a:t>
            </a:r>
            <a:endParaRPr lang="en-US" dirty="0"/>
          </a:p>
        </p:txBody>
      </p:sp>
      <p:sp>
        <p:nvSpPr>
          <p:cNvPr id="3" name="Content Placeholder 2"/>
          <p:cNvSpPr>
            <a:spLocks noGrp="1"/>
          </p:cNvSpPr>
          <p:nvPr>
            <p:ph idx="1"/>
          </p:nvPr>
        </p:nvSpPr>
        <p:spPr/>
        <p:txBody>
          <a:bodyPr/>
          <a:lstStyle/>
          <a:p>
            <a:r>
              <a:rPr lang="fi-FI" dirty="0" smtClean="0"/>
              <a:t>Profiles allow for a CE vendor to decide whether it wants to implement a CE based on the pull or push approach or whether to support both</a:t>
            </a:r>
          </a:p>
          <a:p>
            <a:r>
              <a:rPr lang="fi-FI" dirty="0" smtClean="0"/>
              <a:t>Profiles allow for a CM vendor to decide whether it wants to implement a CM based on the pull or push approach or whether to support both</a:t>
            </a:r>
          </a:p>
          <a:p>
            <a:r>
              <a:rPr lang="fi-FI" dirty="0" smtClean="0"/>
              <a:t>A CE may be registered only to a CM with same profile support</a:t>
            </a:r>
          </a:p>
          <a:p>
            <a:endParaRPr lang="fi-FI" dirty="0" smtClean="0"/>
          </a:p>
          <a:p>
            <a:r>
              <a:rPr lang="fi-FI" dirty="0" smtClean="0"/>
              <a:t>The </a:t>
            </a:r>
            <a:r>
              <a:rPr lang="fi-FI" dirty="0"/>
              <a:t>profiles have no implications to CM-to-CDIS or CM-to-CM </a:t>
            </a:r>
            <a:r>
              <a:rPr lang="fi-FI" dirty="0" smtClean="0"/>
              <a:t>interactions</a:t>
            </a:r>
            <a:endParaRPr lang="fi-FI"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7</a:t>
            </a:fld>
            <a:endParaRPr lang="en-US"/>
          </a:p>
        </p:txBody>
      </p:sp>
    </p:spTree>
    <p:extLst>
      <p:ext uri="{BB962C8B-B14F-4D97-AF65-F5344CB8AC3E}">
        <p14:creationId xmlns:p14="http://schemas.microsoft.com/office/powerpoint/2010/main" val="2083378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Further remarks</a:t>
            </a:r>
            <a:endParaRPr lang="en-US" dirty="0"/>
          </a:p>
        </p:txBody>
      </p:sp>
      <p:sp>
        <p:nvSpPr>
          <p:cNvPr id="3" name="Content Placeholder 2"/>
          <p:cNvSpPr>
            <a:spLocks noGrp="1"/>
          </p:cNvSpPr>
          <p:nvPr>
            <p:ph idx="1"/>
          </p:nvPr>
        </p:nvSpPr>
        <p:spPr/>
        <p:txBody>
          <a:bodyPr/>
          <a:lstStyle/>
          <a:p>
            <a:r>
              <a:rPr lang="fi-FI" dirty="0" smtClean="0"/>
              <a:t>This proposal concentrates on the issue of two approaches related to use of the information service</a:t>
            </a:r>
          </a:p>
          <a:p>
            <a:pPr lvl="1"/>
            <a:r>
              <a:rPr lang="fi-FI" dirty="0" smtClean="0"/>
              <a:t>How a CE gets the coexistence report from the CM to which it is registered?</a:t>
            </a:r>
          </a:p>
          <a:p>
            <a:r>
              <a:rPr lang="fi-FI" dirty="0" smtClean="0"/>
              <a:t>Consequently the profiling is limited only to the few procedures which relate to the delivery of the coexistence report</a:t>
            </a:r>
          </a:p>
          <a:p>
            <a:r>
              <a:rPr lang="fi-FI" dirty="0" smtClean="0"/>
              <a:t>If there are similar kind of differences in the CE-CM interaction design, the profiles can be extended to those issues as well if needed</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8</a:t>
            </a:fld>
            <a:endParaRPr lang="en-US"/>
          </a:p>
        </p:txBody>
      </p:sp>
    </p:spTree>
    <p:extLst>
      <p:ext uri="{BB962C8B-B14F-4D97-AF65-F5344CB8AC3E}">
        <p14:creationId xmlns:p14="http://schemas.microsoft.com/office/powerpoint/2010/main" val="2182806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Summary</a:t>
            </a:r>
            <a:endParaRPr lang="en-US" dirty="0"/>
          </a:p>
        </p:txBody>
      </p:sp>
      <p:sp>
        <p:nvSpPr>
          <p:cNvPr id="3" name="Content Placeholder 2"/>
          <p:cNvSpPr>
            <a:spLocks noGrp="1"/>
          </p:cNvSpPr>
          <p:nvPr>
            <p:ph idx="1"/>
          </p:nvPr>
        </p:nvSpPr>
        <p:spPr/>
        <p:txBody>
          <a:bodyPr/>
          <a:lstStyle/>
          <a:p>
            <a:r>
              <a:rPr lang="fi-FI" dirty="0" smtClean="0"/>
              <a:t>A proposal to accommodate both pull and push based coexistence report delivery procedures in the IEEE 802.19.1 specification is provided</a:t>
            </a:r>
          </a:p>
          <a:p>
            <a:r>
              <a:rPr lang="fi-FI" dirty="0" smtClean="0"/>
              <a:t>The proposal is to specify profiles for both CE and CM to allow for a vendor to decide on which approach to support in the implementation</a:t>
            </a:r>
          </a:p>
          <a:p>
            <a:r>
              <a:rPr lang="fi-FI" dirty="0" smtClean="0"/>
              <a:t>The profile approach can be extended to apply to other procedures as well in the CE-to-CM interaction</a:t>
            </a:r>
          </a:p>
          <a:p>
            <a:r>
              <a:rPr lang="fi-FI" dirty="0" smtClean="0"/>
              <a:t>We believe the CM-CM and CM-CDIS interactions should be unified and kept free from profiles to avoid split into multiple coexistence systems</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9</a:t>
            </a:fld>
            <a:endParaRPr lang="en-US"/>
          </a:p>
        </p:txBody>
      </p:sp>
    </p:spTree>
    <p:extLst>
      <p:ext uri="{BB962C8B-B14F-4D97-AF65-F5344CB8AC3E}">
        <p14:creationId xmlns:p14="http://schemas.microsoft.com/office/powerpoint/2010/main" val="1223534690"/>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2204</TotalTime>
  <Words>807</Words>
  <Application>Microsoft Office PowerPoint</Application>
  <PresentationFormat>On-screen Show (4:3)</PresentationFormat>
  <Paragraphs>97</Paragraphs>
  <Slides>9</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802-19-Submission</vt:lpstr>
      <vt:lpstr>Document</vt:lpstr>
      <vt:lpstr>How to accommodate different CE-CM interaction approaches in IEEE 802.19.1?</vt:lpstr>
      <vt:lpstr>Abstract</vt:lpstr>
      <vt:lpstr>The two approaches on table</vt:lpstr>
      <vt:lpstr>The proposal – Introduction </vt:lpstr>
      <vt:lpstr>The proposal – Two profiles</vt:lpstr>
      <vt:lpstr>Two profiles in procedure support</vt:lpstr>
      <vt:lpstr>What does this mean?</vt:lpstr>
      <vt:lpstr>Further remarks</vt:lpstr>
      <vt:lpstr>Summary</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accommodate different CE approaches in IEEE 802.19.1</dc:title>
  <dc:creator>Mika Kasslin</dc:creator>
  <cp:lastModifiedBy>Mika Kasslin</cp:lastModifiedBy>
  <cp:revision>133</cp:revision>
  <cp:lastPrinted>1998-02-10T13:28:06Z</cp:lastPrinted>
  <dcterms:created xsi:type="dcterms:W3CDTF">2012-06-20T04:37:13Z</dcterms:created>
  <dcterms:modified xsi:type="dcterms:W3CDTF">2012-07-17T16:04:42Z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67ae24f8-0e35-4ec2-a841-1fd03eb84ab9</vt:lpwstr>
  </property>
  <property fmtid="{D5CDD505-2E9C-101B-9397-08002B2CF9AE}" pid="3" name="NokiaConfidentiality">
    <vt:lpwstr>Public</vt:lpwstr>
  </property>
</Properties>
</file>