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57" r:id="rId3"/>
    <p:sldId id="272" r:id="rId4"/>
    <p:sldId id="280" r:id="rId5"/>
    <p:sldId id="277" r:id="rId6"/>
    <p:sldId id="281" r:id="rId7"/>
    <p:sldId id="278" r:id="rId8"/>
    <p:sldId id="279"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802.19-12/0118r0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00101BDF-10D3-4C73-9A49-A20DBCF9740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4312309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802.19-12/0118r0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FAEDF1E8-CCC2-42AC-B399-11286804B4A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9786395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802.19-12/0118r0</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6750AB1-291E-4064-ACA8-76E8B87DB272}"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802.19-12/0118r0</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605DA8FB-280E-4763-9985-54379DC810A9}"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B2CEA87-9544-4484-BBE1-8466071856EB}"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627021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42AF8A-7161-42E6-883B-7AB1F9964B11}" type="slidenum">
              <a:rPr lang="en-US"/>
              <a:pPr/>
              <a:t>‹#›</a:t>
            </a:fld>
            <a:endParaRPr lang="en-US"/>
          </a:p>
        </p:txBody>
      </p:sp>
    </p:spTree>
    <p:extLst>
      <p:ext uri="{BB962C8B-B14F-4D97-AF65-F5344CB8AC3E}">
        <p14:creationId xmlns:p14="http://schemas.microsoft.com/office/powerpoint/2010/main" val="4137027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00A59A1-D549-4C71-BCF0-3BD0AB2CC1F7}" type="slidenum">
              <a:rPr lang="en-US"/>
              <a:pPr/>
              <a:t>‹#›</a:t>
            </a:fld>
            <a:endParaRPr lang="en-US"/>
          </a:p>
        </p:txBody>
      </p:sp>
    </p:spTree>
    <p:extLst>
      <p:ext uri="{BB962C8B-B14F-4D97-AF65-F5344CB8AC3E}">
        <p14:creationId xmlns:p14="http://schemas.microsoft.com/office/powerpoint/2010/main" val="1708232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2C037B8-C0CD-4699-A5E2-77CEE340D307}" type="slidenum">
              <a:rPr lang="en-US"/>
              <a:pPr/>
              <a:t>‹#›</a:t>
            </a:fld>
            <a:endParaRPr lang="en-US"/>
          </a:p>
        </p:txBody>
      </p:sp>
    </p:spTree>
    <p:extLst>
      <p:ext uri="{BB962C8B-B14F-4D97-AF65-F5344CB8AC3E}">
        <p14:creationId xmlns:p14="http://schemas.microsoft.com/office/powerpoint/2010/main" val="505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B72E93-5D96-4370-A81E-B32315B4396E}" type="slidenum">
              <a:rPr lang="en-US"/>
              <a:pPr/>
              <a:t>‹#›</a:t>
            </a:fld>
            <a:endParaRPr lang="en-US"/>
          </a:p>
        </p:txBody>
      </p:sp>
    </p:spTree>
    <p:extLst>
      <p:ext uri="{BB962C8B-B14F-4D97-AF65-F5344CB8AC3E}">
        <p14:creationId xmlns:p14="http://schemas.microsoft.com/office/powerpoint/2010/main" val="423116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51AAEAE-1E4F-4476-A27D-DD50381D6B70}" type="slidenum">
              <a:rPr lang="en-US"/>
              <a:pPr/>
              <a:t>‹#›</a:t>
            </a:fld>
            <a:endParaRPr lang="en-US"/>
          </a:p>
        </p:txBody>
      </p:sp>
    </p:spTree>
    <p:extLst>
      <p:ext uri="{BB962C8B-B14F-4D97-AF65-F5344CB8AC3E}">
        <p14:creationId xmlns:p14="http://schemas.microsoft.com/office/powerpoint/2010/main" val="285520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9BBA21A-F074-485B-AF5F-763FA267521C}" type="slidenum">
              <a:rPr lang="en-US"/>
              <a:pPr/>
              <a:t>‹#›</a:t>
            </a:fld>
            <a:endParaRPr lang="en-US"/>
          </a:p>
        </p:txBody>
      </p:sp>
    </p:spTree>
    <p:extLst>
      <p:ext uri="{BB962C8B-B14F-4D97-AF65-F5344CB8AC3E}">
        <p14:creationId xmlns:p14="http://schemas.microsoft.com/office/powerpoint/2010/main" val="106683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834C614-D52A-4835-BE6D-F6BA82FBDA63}" type="slidenum">
              <a:rPr lang="en-US"/>
              <a:pPr/>
              <a:t>‹#›</a:t>
            </a:fld>
            <a:endParaRPr lang="en-US"/>
          </a:p>
        </p:txBody>
      </p:sp>
    </p:spTree>
    <p:extLst>
      <p:ext uri="{BB962C8B-B14F-4D97-AF65-F5344CB8AC3E}">
        <p14:creationId xmlns:p14="http://schemas.microsoft.com/office/powerpoint/2010/main" val="988974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79D49DA-51F1-44B2-AD9A-645C56957565}" type="slidenum">
              <a:rPr lang="en-US"/>
              <a:pPr/>
              <a:t>‹#›</a:t>
            </a:fld>
            <a:endParaRPr lang="en-US"/>
          </a:p>
        </p:txBody>
      </p:sp>
    </p:spTree>
    <p:extLst>
      <p:ext uri="{BB962C8B-B14F-4D97-AF65-F5344CB8AC3E}">
        <p14:creationId xmlns:p14="http://schemas.microsoft.com/office/powerpoint/2010/main" val="59000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70F87C5-F780-41B3-87BE-825C93D53BDB}" type="slidenum">
              <a:rPr lang="en-US"/>
              <a:pPr/>
              <a:t>‹#›</a:t>
            </a:fld>
            <a:endParaRPr lang="en-US"/>
          </a:p>
        </p:txBody>
      </p:sp>
    </p:spTree>
    <p:extLst>
      <p:ext uri="{BB962C8B-B14F-4D97-AF65-F5344CB8AC3E}">
        <p14:creationId xmlns:p14="http://schemas.microsoft.com/office/powerpoint/2010/main" val="199762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12045EB-C91E-41FA-9FD4-A67984522E7B}" type="slidenum">
              <a:rPr lang="en-US"/>
              <a:pPr/>
              <a:t>‹#›</a:t>
            </a:fld>
            <a:endParaRPr lang="en-US"/>
          </a:p>
        </p:txBody>
      </p:sp>
    </p:spTree>
    <p:extLst>
      <p:ext uri="{BB962C8B-B14F-4D97-AF65-F5344CB8AC3E}">
        <p14:creationId xmlns:p14="http://schemas.microsoft.com/office/powerpoint/2010/main" val="40812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C1D59C7-5A88-40D5-9B0A-A6AF125CE828}"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802.19-12/0118r0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9DD60D4E-90DC-4618-958F-18A3703AE72F}"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How to run WSO decision making with coexistence report announcements?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US" sz="2000" dirty="0"/>
              <a:t>Date:</a:t>
            </a:r>
            <a:r>
              <a:rPr lang="en-US" sz="2000" b="0" dirty="0"/>
              <a:t> </a:t>
            </a:r>
            <a:r>
              <a:rPr lang="en-US" sz="2000" b="0" dirty="0" smtClean="0"/>
              <a:t>2012-07-04</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3913298572"/>
              </p:ext>
            </p:extLst>
          </p:nvPr>
        </p:nvGraphicFramePr>
        <p:xfrm>
          <a:off x="517525" y="2346325"/>
          <a:ext cx="7685088" cy="2357438"/>
        </p:xfrm>
        <a:graphic>
          <a:graphicData uri="http://schemas.openxmlformats.org/presentationml/2006/ole">
            <mc:AlternateContent xmlns:mc="http://schemas.openxmlformats.org/markup-compatibility/2006">
              <mc:Choice xmlns:v="urn:schemas-microsoft-com:vml" Requires="v">
                <p:oleObj spid="_x0000_s30803" name="Document" r:id="rId5" imgW="8244137" imgH="2533707" progId="Word.Document.8">
                  <p:embed/>
                </p:oleObj>
              </mc:Choice>
              <mc:Fallback>
                <p:oleObj name="Document" r:id="rId5" imgW="8244137" imgH="2533707" progId="Word.Document.8">
                  <p:embed/>
                  <p:pic>
                    <p:nvPicPr>
                      <p:cNvPr id="0" name="Object 3"/>
                      <p:cNvPicPr>
                        <a:picLocks noChangeAspect="1" noChangeArrowheads="1"/>
                      </p:cNvPicPr>
                      <p:nvPr/>
                    </p:nvPicPr>
                    <p:blipFill>
                      <a:blip r:embed="rId6"/>
                      <a:srcRect/>
                      <a:stretch>
                        <a:fillRect/>
                      </a:stretch>
                    </p:blipFill>
                    <p:spPr bwMode="auto">
                      <a:xfrm>
                        <a:off x="517525" y="2346325"/>
                        <a:ext cx="7685088" cy="2357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5AD09B75-DBD5-4A86-BBF4-5E3586CCB5EA}"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a:t>
            </a:r>
            <a:r>
              <a:rPr lang="fi-FI" dirty="0" smtClean="0"/>
              <a:t>describes how a WSO can run its decision making process in situations when it receives coexistence report announcements from its CE which receives them from the CM whenever there is a change in the report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Background: Coexistence report announcement procedure (5.2.4.4)</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3</a:t>
            </a:fld>
            <a:endParaRPr lang="en-US"/>
          </a:p>
        </p:txBody>
      </p:sp>
      <p:pic>
        <p:nvPicPr>
          <p:cNvPr id="317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814293"/>
            <a:ext cx="5832648" cy="2550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Content Placeholder 2"/>
          <p:cNvSpPr>
            <a:spLocks noGrp="1"/>
          </p:cNvSpPr>
          <p:nvPr>
            <p:ph idx="1"/>
          </p:nvPr>
        </p:nvSpPr>
        <p:spPr>
          <a:xfrm>
            <a:off x="685800" y="4437112"/>
            <a:ext cx="7772400" cy="2016224"/>
          </a:xfrm>
        </p:spPr>
        <p:txBody>
          <a:bodyPr/>
          <a:lstStyle/>
          <a:p>
            <a:r>
              <a:rPr lang="fi-FI" dirty="0" smtClean="0"/>
              <a:t>We read the text above from the draft (DF2.08) like a mandate for each CM to issue a CoexistenceReport_Announcement whenever there is change in the report</a:t>
            </a:r>
          </a:p>
        </p:txBody>
      </p:sp>
    </p:spTree>
    <p:extLst>
      <p:ext uri="{BB962C8B-B14F-4D97-AF65-F5344CB8AC3E}">
        <p14:creationId xmlns:p14="http://schemas.microsoft.com/office/powerpoint/2010/main" val="1588480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Assumptions on the WSO decision making</a:t>
            </a:r>
            <a:endParaRPr lang="en-US" dirty="0"/>
          </a:p>
        </p:txBody>
      </p:sp>
      <p:sp>
        <p:nvSpPr>
          <p:cNvPr id="3" name="Content Placeholder 2"/>
          <p:cNvSpPr>
            <a:spLocks noGrp="1"/>
          </p:cNvSpPr>
          <p:nvPr>
            <p:ph idx="1"/>
          </p:nvPr>
        </p:nvSpPr>
        <p:spPr/>
        <p:txBody>
          <a:bodyPr/>
          <a:lstStyle/>
          <a:p>
            <a:r>
              <a:rPr lang="fi-FI" sz="2000" dirty="0" smtClean="0"/>
              <a:t>Let’s assume that the WSO makes decisions on operating parameters based on all the relevant information it has from internal sources and from the coexistence system</a:t>
            </a:r>
          </a:p>
          <a:p>
            <a:pPr lvl="1"/>
            <a:r>
              <a:rPr lang="fi-FI" sz="1800" dirty="0" smtClean="0"/>
              <a:t>Internal: Resource needs, experienced connection quality, connection quality, experienced interference situation, changes in connection quality, changes in interference situation, etc.</a:t>
            </a:r>
          </a:p>
          <a:p>
            <a:pPr lvl="1"/>
            <a:r>
              <a:rPr lang="fi-FI" sz="1800" dirty="0" smtClean="0"/>
              <a:t>Coexistence system: Coexistence report</a:t>
            </a:r>
          </a:p>
          <a:p>
            <a:r>
              <a:rPr lang="fi-FI" sz="2000" dirty="0" smtClean="0"/>
              <a:t>Information updates may be the reason to change the operating parameters</a:t>
            </a:r>
          </a:p>
          <a:p>
            <a:r>
              <a:rPr lang="fi-FI" sz="2000" dirty="0" smtClean="0"/>
              <a:t>Most probably the WSO uses every information update to check whether a change to the parameters is needed. In other words, the decision making may end up keeping the parameters the same.</a:t>
            </a:r>
          </a:p>
          <a:p>
            <a:pPr lvl="1"/>
            <a:r>
              <a:rPr lang="fi-FI" sz="1800" dirty="0" smtClean="0"/>
              <a:t>Every internal and external update contains valuable information and should be considered against the current set of operating parameters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4</a:t>
            </a:fld>
            <a:endParaRPr lang="en-US"/>
          </a:p>
        </p:txBody>
      </p:sp>
    </p:spTree>
    <p:extLst>
      <p:ext uri="{BB962C8B-B14F-4D97-AF65-F5344CB8AC3E}">
        <p14:creationId xmlns:p14="http://schemas.microsoft.com/office/powerpoint/2010/main" val="4174380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332656"/>
            <a:ext cx="7772400" cy="1066800"/>
          </a:xfrm>
        </p:spPr>
        <p:txBody>
          <a:bodyPr/>
          <a:lstStyle/>
          <a:p>
            <a:r>
              <a:rPr lang="fi-FI" dirty="0" smtClean="0"/>
              <a:t>Example case 1</a:t>
            </a:r>
            <a:endParaRPr lang="en-US" dirty="0"/>
          </a:p>
        </p:txBody>
      </p:sp>
      <p:sp>
        <p:nvSpPr>
          <p:cNvPr id="9" name="Content Placeholder 8"/>
          <p:cNvSpPr>
            <a:spLocks noGrp="1"/>
          </p:cNvSpPr>
          <p:nvPr>
            <p:ph idx="1"/>
          </p:nvPr>
        </p:nvSpPr>
        <p:spPr>
          <a:xfrm>
            <a:off x="685800" y="3212976"/>
            <a:ext cx="7772400" cy="2880320"/>
          </a:xfrm>
        </p:spPr>
        <p:txBody>
          <a:bodyPr/>
          <a:lstStyle/>
          <a:p>
            <a:r>
              <a:rPr lang="fi-FI" sz="1050" dirty="0" smtClean="0"/>
              <a:t>In the figure above the WSO checks validity of the operating parameters three times which are labeled as ”A”, ”B” and ”C”</a:t>
            </a:r>
            <a:r>
              <a:rPr lang="en-US" sz="1050" dirty="0" smtClean="0"/>
              <a:t>, and described in the following</a:t>
            </a:r>
          </a:p>
          <a:p>
            <a:pPr lvl="1"/>
            <a:r>
              <a:rPr lang="fi-FI" sz="900" dirty="0" smtClean="0"/>
              <a:t>The process boxes in the figure represent the WSO decision making which is triggered on an event and concluded when operating parameters have been defined</a:t>
            </a:r>
            <a:endParaRPr lang="en-US" sz="900" dirty="0" smtClean="0"/>
          </a:p>
          <a:p>
            <a:r>
              <a:rPr lang="fi-FI" sz="1050" dirty="0" smtClean="0"/>
              <a:t>”A”</a:t>
            </a:r>
          </a:p>
          <a:p>
            <a:pPr lvl="1"/>
            <a:r>
              <a:rPr lang="fi-FI" sz="900" dirty="0" smtClean="0"/>
              <a:t>Decision making process activated when an update on coexistence report is received</a:t>
            </a:r>
          </a:p>
          <a:p>
            <a:pPr lvl="1"/>
            <a:r>
              <a:rPr lang="fi-FI" sz="900" dirty="0" smtClean="0"/>
              <a:t>When the decision making process is run an internal event is experienced and the WSO is capable of considering that event as well in the decision making. </a:t>
            </a:r>
          </a:p>
          <a:p>
            <a:pPr lvl="1"/>
            <a:r>
              <a:rPr lang="fi-FI" sz="900" dirty="0" smtClean="0"/>
              <a:t>Once the WSO has evaluated the new information together with all the other ”unchanged” information it has decided on the operating parameters which may be the same as the ones which are currently in use</a:t>
            </a:r>
          </a:p>
          <a:p>
            <a:r>
              <a:rPr lang="fi-FI" sz="1050" dirty="0" smtClean="0"/>
              <a:t>”B”</a:t>
            </a:r>
          </a:p>
          <a:p>
            <a:pPr lvl="1"/>
            <a:r>
              <a:rPr lang="fi-FI" sz="900" dirty="0"/>
              <a:t>Decision making process activated when an update on coexistence report is received</a:t>
            </a:r>
          </a:p>
          <a:p>
            <a:pPr lvl="1"/>
            <a:r>
              <a:rPr lang="fi-FI" sz="900" dirty="0" smtClean="0"/>
              <a:t>Once </a:t>
            </a:r>
            <a:r>
              <a:rPr lang="fi-FI" sz="900" dirty="0"/>
              <a:t>the WSO has evaluated the new information together with all the other ”unchanged” information it has decided on the operating parameters which may be the same as the ones which are currently in use</a:t>
            </a:r>
            <a:endParaRPr lang="fi-FI" sz="900" dirty="0" smtClean="0"/>
          </a:p>
          <a:p>
            <a:r>
              <a:rPr lang="fi-FI" sz="1050" dirty="0" smtClean="0"/>
              <a:t>”C”</a:t>
            </a:r>
          </a:p>
          <a:p>
            <a:pPr lvl="1"/>
            <a:r>
              <a:rPr lang="fi-FI" sz="900" dirty="0"/>
              <a:t>Decision making process activated when an </a:t>
            </a:r>
            <a:r>
              <a:rPr lang="fi-FI" sz="900" dirty="0" smtClean="0"/>
              <a:t>internal event happens</a:t>
            </a:r>
            <a:endParaRPr lang="fi-FI" sz="900" dirty="0"/>
          </a:p>
          <a:p>
            <a:pPr lvl="1"/>
            <a:r>
              <a:rPr lang="fi-FI" sz="900" dirty="0" smtClean="0"/>
              <a:t>Once </a:t>
            </a:r>
            <a:r>
              <a:rPr lang="fi-FI" sz="900" dirty="0"/>
              <a:t>the WSO has evaluated the new information together with all the other ”unchanged” information it has decided on the operating parameters which may be the same as the ones which are currently in use</a:t>
            </a:r>
            <a:endParaRPr lang="fi-FI" sz="900" dirty="0" smtClean="0"/>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en-US" smtClean="0"/>
              <a:t>Mika Kasslin, Nokia</a:t>
            </a:r>
            <a:endParaRPr lang="en-US"/>
          </a:p>
        </p:txBody>
      </p:sp>
      <p:sp>
        <p:nvSpPr>
          <p:cNvPr id="7" name="Slide Number Placeholder 6"/>
          <p:cNvSpPr>
            <a:spLocks noGrp="1"/>
          </p:cNvSpPr>
          <p:nvPr>
            <p:ph type="sldNum" sz="quarter" idx="12"/>
          </p:nvPr>
        </p:nvSpPr>
        <p:spPr/>
        <p:txBody>
          <a:bodyPr/>
          <a:lstStyle/>
          <a:p>
            <a:r>
              <a:rPr lang="en-US" smtClean="0"/>
              <a:t>Slide </a:t>
            </a:r>
            <a:fld id="{D51AAEAE-1E4F-4476-A27D-DD50381D6B70}" type="slidenum">
              <a:rPr lang="en-US" smtClean="0"/>
              <a:pPr/>
              <a:t>5</a:t>
            </a:fld>
            <a:endParaRPr lang="en-US"/>
          </a:p>
        </p:txBody>
      </p:sp>
      <p:pic>
        <p:nvPicPr>
          <p:cNvPr id="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14" y="1102575"/>
            <a:ext cx="8974782" cy="1966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827584" y="1628800"/>
            <a:ext cx="433132" cy="276999"/>
          </a:xfrm>
          <a:prstGeom prst="rect">
            <a:avLst/>
          </a:prstGeom>
          <a:noFill/>
        </p:spPr>
        <p:txBody>
          <a:bodyPr wrap="none" rtlCol="0">
            <a:spAutoFit/>
          </a:bodyPr>
          <a:lstStyle/>
          <a:p>
            <a:r>
              <a:rPr lang="fi-FI" dirty="0" smtClean="0"/>
              <a:t>”A”</a:t>
            </a:r>
            <a:endParaRPr lang="en-US" dirty="0"/>
          </a:p>
        </p:txBody>
      </p:sp>
      <p:sp>
        <p:nvSpPr>
          <p:cNvPr id="15" name="TextBox 14"/>
          <p:cNvSpPr txBox="1"/>
          <p:nvPr/>
        </p:nvSpPr>
        <p:spPr>
          <a:xfrm>
            <a:off x="3778828" y="1628800"/>
            <a:ext cx="425116" cy="276999"/>
          </a:xfrm>
          <a:prstGeom prst="rect">
            <a:avLst/>
          </a:prstGeom>
          <a:noFill/>
        </p:spPr>
        <p:txBody>
          <a:bodyPr wrap="none" rtlCol="0">
            <a:spAutoFit/>
          </a:bodyPr>
          <a:lstStyle/>
          <a:p>
            <a:r>
              <a:rPr lang="fi-FI" dirty="0" smtClean="0"/>
              <a:t>”B”</a:t>
            </a:r>
            <a:endParaRPr lang="en-US" dirty="0"/>
          </a:p>
        </p:txBody>
      </p:sp>
      <p:sp>
        <p:nvSpPr>
          <p:cNvPr id="16" name="TextBox 15"/>
          <p:cNvSpPr txBox="1"/>
          <p:nvPr/>
        </p:nvSpPr>
        <p:spPr>
          <a:xfrm>
            <a:off x="7092280" y="1628800"/>
            <a:ext cx="425116" cy="276999"/>
          </a:xfrm>
          <a:prstGeom prst="rect">
            <a:avLst/>
          </a:prstGeom>
          <a:noFill/>
        </p:spPr>
        <p:txBody>
          <a:bodyPr wrap="none" rtlCol="0">
            <a:spAutoFit/>
          </a:bodyPr>
          <a:lstStyle/>
          <a:p>
            <a:r>
              <a:rPr lang="fi-FI" dirty="0" smtClean="0"/>
              <a:t>”C”</a:t>
            </a:r>
            <a:endParaRPr lang="en-US" dirty="0"/>
          </a:p>
        </p:txBody>
      </p:sp>
    </p:spTree>
    <p:extLst>
      <p:ext uri="{BB962C8B-B14F-4D97-AF65-F5344CB8AC3E}">
        <p14:creationId xmlns:p14="http://schemas.microsoft.com/office/powerpoint/2010/main" val="1679276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016" y="1052736"/>
            <a:ext cx="8748464" cy="1916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7"/>
          <p:cNvSpPr>
            <a:spLocks noGrp="1"/>
          </p:cNvSpPr>
          <p:nvPr>
            <p:ph type="title"/>
          </p:nvPr>
        </p:nvSpPr>
        <p:spPr>
          <a:xfrm>
            <a:off x="685800" y="332656"/>
            <a:ext cx="7772400" cy="1066800"/>
          </a:xfrm>
        </p:spPr>
        <p:txBody>
          <a:bodyPr/>
          <a:lstStyle/>
          <a:p>
            <a:r>
              <a:rPr lang="fi-FI" dirty="0" smtClean="0"/>
              <a:t>Example case 2</a:t>
            </a:r>
            <a:endParaRPr lang="en-US" dirty="0"/>
          </a:p>
        </p:txBody>
      </p:sp>
      <p:sp>
        <p:nvSpPr>
          <p:cNvPr id="9" name="Content Placeholder 8"/>
          <p:cNvSpPr>
            <a:spLocks noGrp="1"/>
          </p:cNvSpPr>
          <p:nvPr>
            <p:ph idx="1"/>
          </p:nvPr>
        </p:nvSpPr>
        <p:spPr>
          <a:xfrm>
            <a:off x="685800" y="3212976"/>
            <a:ext cx="7772400" cy="2880320"/>
          </a:xfrm>
        </p:spPr>
        <p:txBody>
          <a:bodyPr/>
          <a:lstStyle/>
          <a:p>
            <a:r>
              <a:rPr lang="fi-FI" sz="1400" dirty="0" smtClean="0"/>
              <a:t>In the figure above the WSO checks validity of the operating parameters three times which are labeled as ”A”, ”B” and ”C”</a:t>
            </a:r>
            <a:r>
              <a:rPr lang="en-US" sz="1400" dirty="0" smtClean="0"/>
              <a:t>, and described in the following</a:t>
            </a:r>
          </a:p>
          <a:p>
            <a:pPr lvl="1"/>
            <a:r>
              <a:rPr lang="fi-FI" sz="1100" dirty="0" smtClean="0"/>
              <a:t>The process boxes in the figure represent the WSO decision making which is triggered on an event and concluded when operating parameters have been defined</a:t>
            </a:r>
            <a:endParaRPr lang="en-US" sz="1100" dirty="0" smtClean="0"/>
          </a:p>
          <a:p>
            <a:r>
              <a:rPr lang="fi-FI" sz="1400" dirty="0" smtClean="0"/>
              <a:t>”A”</a:t>
            </a:r>
          </a:p>
          <a:p>
            <a:pPr lvl="1"/>
            <a:r>
              <a:rPr lang="fi-FI" sz="1100" dirty="0" smtClean="0"/>
              <a:t>Same sa in the example case 1</a:t>
            </a:r>
          </a:p>
          <a:p>
            <a:r>
              <a:rPr lang="fi-FI" sz="1400" dirty="0" smtClean="0"/>
              <a:t>”B”</a:t>
            </a:r>
          </a:p>
          <a:p>
            <a:pPr lvl="1"/>
            <a:r>
              <a:rPr lang="fi-FI" sz="1100" dirty="0"/>
              <a:t>Same sa in the example case 1</a:t>
            </a:r>
          </a:p>
          <a:p>
            <a:r>
              <a:rPr lang="fi-FI" sz="1400" dirty="0" smtClean="0"/>
              <a:t>”C”</a:t>
            </a:r>
          </a:p>
          <a:p>
            <a:pPr lvl="1"/>
            <a:r>
              <a:rPr lang="fi-FI" sz="1100" dirty="0"/>
              <a:t>Decision making process activated when an </a:t>
            </a:r>
            <a:r>
              <a:rPr lang="fi-FI" sz="1100" dirty="0" smtClean="0"/>
              <a:t>internal event happens</a:t>
            </a:r>
            <a:endParaRPr lang="fi-FI" sz="1100" dirty="0"/>
          </a:p>
          <a:p>
            <a:pPr lvl="1"/>
            <a:r>
              <a:rPr lang="fi-FI" sz="1100" dirty="0"/>
              <a:t>When the decision making process is run an </a:t>
            </a:r>
            <a:r>
              <a:rPr lang="fi-FI" sz="1100" dirty="0" smtClean="0"/>
              <a:t>an update on the coexistencre report is received and </a:t>
            </a:r>
            <a:r>
              <a:rPr lang="fi-FI" sz="1100" dirty="0"/>
              <a:t>the WSO is capable of considering that </a:t>
            </a:r>
            <a:r>
              <a:rPr lang="fi-FI" sz="1100" dirty="0" smtClean="0"/>
              <a:t>update as </a:t>
            </a:r>
            <a:r>
              <a:rPr lang="fi-FI" sz="1100" dirty="0"/>
              <a:t>well in the decision making. </a:t>
            </a:r>
          </a:p>
          <a:p>
            <a:pPr lvl="1"/>
            <a:r>
              <a:rPr lang="fi-FI" sz="1100" dirty="0" smtClean="0"/>
              <a:t>Once </a:t>
            </a:r>
            <a:r>
              <a:rPr lang="fi-FI" sz="1100" dirty="0"/>
              <a:t>the WSO has evaluated the new information together with all the other ”unchanged” information it has decided on the operating parameters which may be the same as the ones which are currently in use</a:t>
            </a:r>
            <a:endParaRPr lang="fi-FI" sz="1100" dirty="0" smtClean="0"/>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en-US" smtClean="0"/>
              <a:t>Mika Kasslin, Nokia</a:t>
            </a:r>
            <a:endParaRPr lang="en-US"/>
          </a:p>
        </p:txBody>
      </p:sp>
      <p:sp>
        <p:nvSpPr>
          <p:cNvPr id="7" name="Slide Number Placeholder 6"/>
          <p:cNvSpPr>
            <a:spLocks noGrp="1"/>
          </p:cNvSpPr>
          <p:nvPr>
            <p:ph type="sldNum" sz="quarter" idx="12"/>
          </p:nvPr>
        </p:nvSpPr>
        <p:spPr/>
        <p:txBody>
          <a:bodyPr/>
          <a:lstStyle/>
          <a:p>
            <a:r>
              <a:rPr lang="en-US" smtClean="0"/>
              <a:t>Slide </a:t>
            </a:r>
            <a:fld id="{D51AAEAE-1E4F-4476-A27D-DD50381D6B70}" type="slidenum">
              <a:rPr lang="en-US" smtClean="0"/>
              <a:pPr/>
              <a:t>6</a:t>
            </a:fld>
            <a:endParaRPr lang="en-US"/>
          </a:p>
        </p:txBody>
      </p:sp>
      <p:sp>
        <p:nvSpPr>
          <p:cNvPr id="14" name="TextBox 13"/>
          <p:cNvSpPr txBox="1"/>
          <p:nvPr/>
        </p:nvSpPr>
        <p:spPr>
          <a:xfrm>
            <a:off x="827584" y="1556792"/>
            <a:ext cx="433132" cy="276999"/>
          </a:xfrm>
          <a:prstGeom prst="rect">
            <a:avLst/>
          </a:prstGeom>
          <a:noFill/>
        </p:spPr>
        <p:txBody>
          <a:bodyPr wrap="none" rtlCol="0">
            <a:spAutoFit/>
          </a:bodyPr>
          <a:lstStyle/>
          <a:p>
            <a:r>
              <a:rPr lang="fi-FI" dirty="0" smtClean="0"/>
              <a:t>”A”</a:t>
            </a:r>
            <a:endParaRPr lang="en-US" dirty="0"/>
          </a:p>
        </p:txBody>
      </p:sp>
      <p:sp>
        <p:nvSpPr>
          <p:cNvPr id="15" name="TextBox 14"/>
          <p:cNvSpPr txBox="1"/>
          <p:nvPr/>
        </p:nvSpPr>
        <p:spPr>
          <a:xfrm>
            <a:off x="3778828" y="1556792"/>
            <a:ext cx="425116" cy="276999"/>
          </a:xfrm>
          <a:prstGeom prst="rect">
            <a:avLst/>
          </a:prstGeom>
          <a:noFill/>
        </p:spPr>
        <p:txBody>
          <a:bodyPr wrap="none" rtlCol="0">
            <a:spAutoFit/>
          </a:bodyPr>
          <a:lstStyle/>
          <a:p>
            <a:r>
              <a:rPr lang="fi-FI" dirty="0" smtClean="0"/>
              <a:t>”B”</a:t>
            </a:r>
            <a:endParaRPr lang="en-US" dirty="0"/>
          </a:p>
        </p:txBody>
      </p:sp>
      <p:sp>
        <p:nvSpPr>
          <p:cNvPr id="16" name="TextBox 15"/>
          <p:cNvSpPr txBox="1"/>
          <p:nvPr/>
        </p:nvSpPr>
        <p:spPr>
          <a:xfrm>
            <a:off x="7020272" y="1556792"/>
            <a:ext cx="425116" cy="276999"/>
          </a:xfrm>
          <a:prstGeom prst="rect">
            <a:avLst/>
          </a:prstGeom>
          <a:noFill/>
        </p:spPr>
        <p:txBody>
          <a:bodyPr wrap="none" rtlCol="0">
            <a:spAutoFit/>
          </a:bodyPr>
          <a:lstStyle/>
          <a:p>
            <a:r>
              <a:rPr lang="fi-FI" dirty="0" smtClean="0"/>
              <a:t>”C”</a:t>
            </a:r>
            <a:endParaRPr lang="en-US" dirty="0"/>
          </a:p>
        </p:txBody>
      </p:sp>
    </p:spTree>
    <p:extLst>
      <p:ext uri="{BB962C8B-B14F-4D97-AF65-F5344CB8AC3E}">
        <p14:creationId xmlns:p14="http://schemas.microsoft.com/office/powerpoint/2010/main" val="3062811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The design in nutshell</a:t>
            </a:r>
            <a:endParaRPr lang="en-US" dirty="0"/>
          </a:p>
        </p:txBody>
      </p:sp>
      <p:sp>
        <p:nvSpPr>
          <p:cNvPr id="3" name="Content Placeholder 2"/>
          <p:cNvSpPr>
            <a:spLocks noGrp="1"/>
          </p:cNvSpPr>
          <p:nvPr>
            <p:ph idx="1"/>
          </p:nvPr>
        </p:nvSpPr>
        <p:spPr>
          <a:xfrm>
            <a:off x="685800" y="1844824"/>
            <a:ext cx="7772400" cy="4114800"/>
          </a:xfrm>
        </p:spPr>
        <p:txBody>
          <a:bodyPr/>
          <a:lstStyle/>
          <a:p>
            <a:r>
              <a:rPr lang="fi-FI" sz="1800" dirty="0" smtClean="0"/>
              <a:t>We read the current draft and especially the section 5.2.4.4 to mandate a CM to issue a CoexistenceReport_Announcement message whenever there is a change in the report</a:t>
            </a:r>
          </a:p>
          <a:p>
            <a:pPr lvl="1"/>
            <a:r>
              <a:rPr lang="fi-FI" sz="1400" dirty="0" smtClean="0"/>
              <a:t>The current draft also allows for the CE to issue a CoexistenceReport_Request whenever it needs the latest coexistence report</a:t>
            </a:r>
          </a:p>
          <a:p>
            <a:r>
              <a:rPr lang="fi-FI" sz="1800" dirty="0" smtClean="0"/>
              <a:t>The WSO should count on having all the time the up to date coexistence report since the CM is responsible for delivering it in an unsolicited manner</a:t>
            </a:r>
          </a:p>
          <a:p>
            <a:r>
              <a:rPr lang="fi-FI" sz="1800" dirty="0" smtClean="0"/>
              <a:t>The WSO should use all the information and all the informations updates to evaluate validity of the current operating parameters</a:t>
            </a:r>
          </a:p>
          <a:p>
            <a:r>
              <a:rPr lang="fi-FI" sz="1800" dirty="0" smtClean="0"/>
              <a:t>Coexistence report announcements are indications of changes in the operating environment which should be used proactively to determine whether one should change some of the operating parameters</a:t>
            </a:r>
          </a:p>
          <a:p>
            <a:pPr lvl="1"/>
            <a:r>
              <a:rPr lang="fi-FI" sz="1400" dirty="0" smtClean="0"/>
              <a:t>A report is an efficient mean to become aware about released resources in the neighborhood. Resource availability is not necessarily easy to detect and measure internally. </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7</a:t>
            </a:fld>
            <a:endParaRPr lang="en-US"/>
          </a:p>
        </p:txBody>
      </p:sp>
    </p:spTree>
    <p:extLst>
      <p:ext uri="{BB962C8B-B14F-4D97-AF65-F5344CB8AC3E}">
        <p14:creationId xmlns:p14="http://schemas.microsoft.com/office/powerpoint/2010/main" val="4124875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sz="2000" dirty="0" smtClean="0"/>
              <a:t>Two examples were given on how a WSO can use coexistence report announcements in its decision making</a:t>
            </a:r>
          </a:p>
          <a:p>
            <a:r>
              <a:rPr lang="fi-FI" sz="2000" dirty="0" smtClean="0"/>
              <a:t>In the examples the WSO evaluated validity of its current operating parameters on every event</a:t>
            </a:r>
          </a:p>
          <a:p>
            <a:pPr lvl="1"/>
            <a:r>
              <a:rPr lang="fi-FI" sz="1600" dirty="0" smtClean="0"/>
              <a:t>Every internal and external event contains valuable information which the WSO should consider</a:t>
            </a:r>
          </a:p>
          <a:p>
            <a:r>
              <a:rPr lang="fi-FI" sz="2000" dirty="0" smtClean="0"/>
              <a:t>Coexistence report updates are indications about changes in the operating environment whiuch happen asynchronously with the WSO’s internal processes</a:t>
            </a:r>
            <a:endParaRPr lang="fi-FI" sz="2000" dirty="0"/>
          </a:p>
          <a:p>
            <a:pPr lvl="1"/>
            <a:r>
              <a:rPr lang="fi-FI" sz="1600" dirty="0" smtClean="0"/>
              <a:t>Consequently, a WSO and its CE don’t know when a change has happened if only the request based approach is used</a:t>
            </a:r>
          </a:p>
          <a:p>
            <a:pPr lvl="1"/>
            <a:r>
              <a:rPr lang="fi-FI" sz="1600" dirty="0" smtClean="0"/>
              <a:t>Most probably many changes are missed and the WSO operates as per outdated report information</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8</a:t>
            </a:fld>
            <a:endParaRPr lang="en-US"/>
          </a:p>
        </p:txBody>
      </p:sp>
    </p:spTree>
    <p:extLst>
      <p:ext uri="{BB962C8B-B14F-4D97-AF65-F5344CB8AC3E}">
        <p14:creationId xmlns:p14="http://schemas.microsoft.com/office/powerpoint/2010/main" val="610930358"/>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480</TotalTime>
  <Words>1016</Words>
  <Application>Microsoft Office PowerPoint</Application>
  <PresentationFormat>On-screen Show (4:3)</PresentationFormat>
  <Paragraphs>91</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802-19-Submission</vt:lpstr>
      <vt:lpstr>Document</vt:lpstr>
      <vt:lpstr>How to run WSO decision making with coexistence report announcements?</vt:lpstr>
      <vt:lpstr>Abstract</vt:lpstr>
      <vt:lpstr>Background: Coexistence report announcement procedure (5.2.4.4)</vt:lpstr>
      <vt:lpstr>Assumptions on the WSO decision making</vt:lpstr>
      <vt:lpstr>Example case 1</vt:lpstr>
      <vt:lpstr>Example case 2</vt:lpstr>
      <vt:lpstr>The design in nutshell</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run WSO decision making with coexistence report announcements</dc:title>
  <dc:creator>Mika Kasslin</dc:creator>
  <cp:lastModifiedBy>Mika Kasslin</cp:lastModifiedBy>
  <cp:revision>74</cp:revision>
  <cp:lastPrinted>1998-02-10T13:28:06Z</cp:lastPrinted>
  <dcterms:created xsi:type="dcterms:W3CDTF">2012-06-20T04:37:13Z</dcterms:created>
  <dcterms:modified xsi:type="dcterms:W3CDTF">2012-07-04T07:21:24Z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67ae24f8-0e35-4ec2-a841-1fd03eb84ab9</vt:lpwstr>
  </property>
  <property fmtid="{D5CDD505-2E9C-101B-9397-08002B2CF9AE}" pid="3" name="NokiaConfidentiality">
    <vt:lpwstr>Public</vt:lpwstr>
  </property>
</Properties>
</file>