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93" r:id="rId3"/>
    <p:sldId id="308" r:id="rId4"/>
    <p:sldId id="311" r:id="rId5"/>
    <p:sldId id="313" r:id="rId6"/>
    <p:sldId id="314" r:id="rId7"/>
    <p:sldId id="312" r:id="rId8"/>
    <p:sldId id="315" r:id="rId9"/>
    <p:sldId id="30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408" y="-77"/>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0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3076" name="Rectangle 4"/>
          <p:cNvSpPr>
            <a:spLocks noGrp="1" noChangeArrowheads="1"/>
          </p:cNvSpPr>
          <p:nvPr>
            <p:ph type="ftr" sz="quarter" idx="2"/>
          </p:nvPr>
        </p:nvSpPr>
        <p:spPr bwMode="auto">
          <a:xfrm>
            <a:off x="4957763" y="8982075"/>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Tuncer Baykas, NICT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cs typeface="+mn-cs"/>
              </a:defRPr>
            </a:lvl1pPr>
          </a:lstStyle>
          <a:p>
            <a:pPr>
              <a:defRPr/>
            </a:pPr>
            <a:r>
              <a:rPr lang="en-US"/>
              <a:t>Page </a:t>
            </a:r>
            <a:fld id="{385B3D4B-4564-F241-A524-3DF155E9D0E3}"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345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519490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59288" y="8985250"/>
            <a:ext cx="1822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Tuncer Baykas, NICT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cs typeface="+mn-cs"/>
              </a:defRPr>
            </a:lvl1pPr>
          </a:lstStyle>
          <a:p>
            <a:pPr>
              <a:defRPr/>
            </a:pPr>
            <a:r>
              <a:rPr lang="en-US"/>
              <a:t>Page </a:t>
            </a:r>
            <a:fld id="{580A725F-3F24-2840-8A21-B70473E735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19180982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802.11-yy/xxxxr0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March 2011</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Tuncer Baykas, NICT</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F874BB-1D4A-8C4D-9D0C-F6B4237D6CE2}" type="slidenum">
              <a:rPr lang="en-US"/>
              <a:pPr/>
              <a:t>1</a:t>
            </a:fld>
            <a:endParaRPr 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F00CA3A-12B6-1B4E-8CC0-05CD24D885DA}" type="slidenum">
              <a:rPr lang="en-US"/>
              <a:pPr>
                <a:defRPr/>
              </a:pPr>
              <a:t>‹#›</a:t>
            </a:fld>
            <a:endParaRPr lang="en-US"/>
          </a:p>
        </p:txBody>
      </p:sp>
    </p:spTree>
    <p:extLst>
      <p:ext uri="{BB962C8B-B14F-4D97-AF65-F5344CB8AC3E}">
        <p14:creationId xmlns:p14="http://schemas.microsoft.com/office/powerpoint/2010/main" xmlns="" val="29944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FD1B85E-A31A-8843-9923-D8A0C751894A}" type="slidenum">
              <a:rPr lang="en-US"/>
              <a:pPr>
                <a:defRPr/>
              </a:pPr>
              <a:t>‹#›</a:t>
            </a:fld>
            <a:endParaRPr lang="en-US"/>
          </a:p>
        </p:txBody>
      </p:sp>
    </p:spTree>
    <p:extLst>
      <p:ext uri="{BB962C8B-B14F-4D97-AF65-F5344CB8AC3E}">
        <p14:creationId xmlns:p14="http://schemas.microsoft.com/office/powerpoint/2010/main" xmlns="" val="175419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37ED981-FB3F-3142-B4A1-BA8CC0C006C8}" type="slidenum">
              <a:rPr lang="en-US"/>
              <a:pPr>
                <a:defRPr/>
              </a:pPr>
              <a:t>‹#›</a:t>
            </a:fld>
            <a:endParaRPr lang="en-US"/>
          </a:p>
        </p:txBody>
      </p:sp>
    </p:spTree>
    <p:extLst>
      <p:ext uri="{BB962C8B-B14F-4D97-AF65-F5344CB8AC3E}">
        <p14:creationId xmlns:p14="http://schemas.microsoft.com/office/powerpoint/2010/main" xmlns="" val="2181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A7A886-FF45-2444-8376-FD8742876A21}" type="slidenum">
              <a:rPr lang="en-US"/>
              <a:pPr>
                <a:defRPr/>
              </a:pPr>
              <a:t>‹#›</a:t>
            </a:fld>
            <a:endParaRPr lang="en-US"/>
          </a:p>
        </p:txBody>
      </p:sp>
    </p:spTree>
    <p:extLst>
      <p:ext uri="{BB962C8B-B14F-4D97-AF65-F5344CB8AC3E}">
        <p14:creationId xmlns:p14="http://schemas.microsoft.com/office/powerpoint/2010/main" xmlns="" val="184907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AB89908-52EB-4241-BF9F-9E794A864915}" type="slidenum">
              <a:rPr lang="en-US"/>
              <a:pPr>
                <a:defRPr/>
              </a:pPr>
              <a:t>‹#›</a:t>
            </a:fld>
            <a:endParaRPr lang="en-US"/>
          </a:p>
        </p:txBody>
      </p:sp>
    </p:spTree>
    <p:extLst>
      <p:ext uri="{BB962C8B-B14F-4D97-AF65-F5344CB8AC3E}">
        <p14:creationId xmlns:p14="http://schemas.microsoft.com/office/powerpoint/2010/main" xmlns="" val="348372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493E0F5-9CCB-C843-A6C7-439DE249F0EE}" type="slidenum">
              <a:rPr lang="en-US"/>
              <a:pPr>
                <a:defRPr/>
              </a:pPr>
              <a:t>‹#›</a:t>
            </a:fld>
            <a:endParaRPr lang="en-US"/>
          </a:p>
        </p:txBody>
      </p:sp>
    </p:spTree>
    <p:extLst>
      <p:ext uri="{BB962C8B-B14F-4D97-AF65-F5344CB8AC3E}">
        <p14:creationId xmlns:p14="http://schemas.microsoft.com/office/powerpoint/2010/main" xmlns="" val="27583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March 2011</a:t>
            </a:r>
          </a:p>
        </p:txBody>
      </p:sp>
      <p:sp>
        <p:nvSpPr>
          <p:cNvPr id="8"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1978AA67-8D98-8D42-8490-7FF9CFA3B149}" type="slidenum">
              <a:rPr lang="en-US"/>
              <a:pPr>
                <a:defRPr/>
              </a:pPr>
              <a:t>‹#›</a:t>
            </a:fld>
            <a:endParaRPr lang="en-US"/>
          </a:p>
        </p:txBody>
      </p:sp>
    </p:spTree>
    <p:extLst>
      <p:ext uri="{BB962C8B-B14F-4D97-AF65-F5344CB8AC3E}">
        <p14:creationId xmlns:p14="http://schemas.microsoft.com/office/powerpoint/2010/main" xmlns="" val="151778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March 2011</a:t>
            </a:r>
          </a:p>
        </p:txBody>
      </p:sp>
      <p:sp>
        <p:nvSpPr>
          <p:cNvPr id="4"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B4D40F5-6BD4-5C46-BAD1-701EA581B690}" type="slidenum">
              <a:rPr lang="en-US"/>
              <a:pPr>
                <a:defRPr/>
              </a:pPr>
              <a:t>‹#›</a:t>
            </a:fld>
            <a:endParaRPr lang="en-US"/>
          </a:p>
        </p:txBody>
      </p:sp>
    </p:spTree>
    <p:extLst>
      <p:ext uri="{BB962C8B-B14F-4D97-AF65-F5344CB8AC3E}">
        <p14:creationId xmlns:p14="http://schemas.microsoft.com/office/powerpoint/2010/main" xmlns="" val="66443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March 2011</a:t>
            </a:r>
          </a:p>
        </p:txBody>
      </p:sp>
      <p:sp>
        <p:nvSpPr>
          <p:cNvPr id="3"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9AF2911C-066D-6A48-8F16-481DE8574E65}" type="slidenum">
              <a:rPr lang="en-US"/>
              <a:pPr>
                <a:defRPr/>
              </a:pPr>
              <a:t>‹#›</a:t>
            </a:fld>
            <a:endParaRPr lang="en-US"/>
          </a:p>
        </p:txBody>
      </p:sp>
    </p:spTree>
    <p:extLst>
      <p:ext uri="{BB962C8B-B14F-4D97-AF65-F5344CB8AC3E}">
        <p14:creationId xmlns:p14="http://schemas.microsoft.com/office/powerpoint/2010/main" xmlns="" val="129829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F8A76F5-0893-0D4E-ADE5-EEF6453FE811}" type="slidenum">
              <a:rPr lang="en-US"/>
              <a:pPr>
                <a:defRPr/>
              </a:pPr>
              <a:t>‹#›</a:t>
            </a:fld>
            <a:endParaRPr lang="en-US"/>
          </a:p>
        </p:txBody>
      </p:sp>
    </p:spTree>
    <p:extLst>
      <p:ext uri="{BB962C8B-B14F-4D97-AF65-F5344CB8AC3E}">
        <p14:creationId xmlns:p14="http://schemas.microsoft.com/office/powerpoint/2010/main" xmlns="" val="98993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D237083-6714-A04B-B32B-49FF1814D647}" type="slidenum">
              <a:rPr lang="en-US"/>
              <a:pPr>
                <a:defRPr/>
              </a:pPr>
              <a:t>‹#›</a:t>
            </a:fld>
            <a:endParaRPr lang="en-US"/>
          </a:p>
        </p:txBody>
      </p:sp>
    </p:spTree>
    <p:extLst>
      <p:ext uri="{BB962C8B-B14F-4D97-AF65-F5344CB8AC3E}">
        <p14:creationId xmlns:p14="http://schemas.microsoft.com/office/powerpoint/2010/main" xmlns="" val="4289829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18110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March 2012</a:t>
            </a:r>
          </a:p>
        </p:txBody>
      </p:sp>
      <p:sp>
        <p:nvSpPr>
          <p:cNvPr id="1029" name="Rectangle 5"/>
          <p:cNvSpPr>
            <a:spLocks noGrp="1" noChangeArrowheads="1"/>
          </p:cNvSpPr>
          <p:nvPr>
            <p:ph type="ftr" sz="quarter" idx="3"/>
          </p:nvPr>
        </p:nvSpPr>
        <p:spPr bwMode="auto">
          <a:xfrm>
            <a:off x="7183438" y="6475413"/>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Tuncer Baykas,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cs typeface="+mn-cs"/>
              </a:defRPr>
            </a:lvl1pPr>
          </a:lstStyle>
          <a:p>
            <a:pPr>
              <a:defRPr/>
            </a:pPr>
            <a:r>
              <a:rPr lang="en-US"/>
              <a:t>Slide </a:t>
            </a:r>
            <a:fld id="{A0894B3B-E88B-6B44-A85A-E417B654F0C5}" type="slidenum">
              <a:rPr lang="en-US"/>
              <a:pPr>
                <a:defRPr/>
              </a:pPr>
              <a:t>‹#›</a:t>
            </a:fld>
            <a:endParaRPr lang="en-US"/>
          </a:p>
        </p:txBody>
      </p:sp>
      <p:sp>
        <p:nvSpPr>
          <p:cNvPr id="1031" name="Rectangle 7"/>
          <p:cNvSpPr>
            <a:spLocks noChangeArrowheads="1"/>
          </p:cNvSpPr>
          <p:nvPr/>
        </p:nvSpPr>
        <p:spPr bwMode="auto">
          <a:xfrm>
            <a:off x="5726794" y="332601"/>
            <a:ext cx="271870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a:r>
              <a:rPr lang="en-US" sz="1800" b="1" dirty="0"/>
              <a:t>doc.: IEEE 802.19-12</a:t>
            </a:r>
            <a:r>
              <a:rPr lang="en-US" sz="1800" b="1" dirty="0" smtClean="0"/>
              <a:t>/108r0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981374" y="304026"/>
            <a:ext cx="96807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800" dirty="0" smtClean="0"/>
              <a:t>May </a:t>
            </a:r>
            <a:r>
              <a:rPr lang="en-US" sz="1800" dirty="0"/>
              <a:t>2012</a:t>
            </a:r>
          </a:p>
        </p:txBody>
      </p:sp>
      <p:sp>
        <p:nvSpPr>
          <p:cNvPr id="15362"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70C98C9-35A6-8E46-ACF4-C00C0BA8DFC5}" type="slidenum">
              <a:rPr lang="en-US"/>
              <a:pPr/>
              <a:t>1</a:t>
            </a:fld>
            <a:endParaRPr lang="en-US"/>
          </a:p>
        </p:txBody>
      </p:sp>
      <p:sp>
        <p:nvSpPr>
          <p:cNvPr id="15364" name="Rectangle 2"/>
          <p:cNvSpPr>
            <a:spLocks noGrp="1" noChangeArrowheads="1"/>
          </p:cNvSpPr>
          <p:nvPr>
            <p:ph type="title"/>
          </p:nvPr>
        </p:nvSpPr>
        <p:spPr>
          <a:noFill/>
        </p:spPr>
        <p:txBody>
          <a:bodyPr/>
          <a:lstStyle/>
          <a:p>
            <a:pPr eaLnBrk="1" hangingPunct="1"/>
            <a:r>
              <a:rPr lang="en-US" dirty="0">
                <a:latin typeface="Times New Roman" charset="0"/>
              </a:rPr>
              <a:t>802.19 TG 1 </a:t>
            </a:r>
            <a:r>
              <a:rPr lang="en-US" dirty="0" smtClean="0">
                <a:latin typeface="Times New Roman" charset="0"/>
              </a:rPr>
              <a:t>May </a:t>
            </a:r>
            <a:r>
              <a:rPr lang="en-US" dirty="0">
                <a:latin typeface="Times New Roman" charset="0"/>
              </a:rPr>
              <a:t>Session </a:t>
            </a:r>
            <a:r>
              <a:rPr lang="en-US" dirty="0" smtClean="0">
                <a:latin typeface="Times New Roman" charset="0"/>
              </a:rPr>
              <a:t>Closing </a:t>
            </a:r>
            <a:r>
              <a:rPr lang="en-US" dirty="0">
                <a:latin typeface="Times New Roman" charset="0"/>
              </a:rPr>
              <a:t>Report</a:t>
            </a:r>
          </a:p>
        </p:txBody>
      </p:sp>
      <p:sp>
        <p:nvSpPr>
          <p:cNvPr id="1536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xtLst>
            <a:ext uri="{909E8E84-426E-40dd-AFC4-6F175D3DCCD1}">
              <a14:hiddenFill xmlns:a14="http://schemas.microsoft.com/office/drawing/2010/main" xmlns="">
                <a:solidFill>
                  <a:srgbClr val="FFFFFF"/>
                </a:solidFill>
              </a14:hiddenFill>
            </a:ext>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graphicFrame>
        <p:nvGraphicFramePr>
          <p:cNvPr id="15366" name="Object 11"/>
          <p:cNvGraphicFramePr>
            <a:graphicFrameLocks noChangeAspect="1"/>
          </p:cNvGraphicFramePr>
          <p:nvPr/>
        </p:nvGraphicFramePr>
        <p:xfrm>
          <a:off x="533400" y="2590800"/>
          <a:ext cx="8102600" cy="2554288"/>
        </p:xfrm>
        <a:graphic>
          <a:graphicData uri="http://schemas.openxmlformats.org/presentationml/2006/ole">
            <p:oleObj spid="_x0000_s15385" name="Document" r:id="rId4" imgW="8394543" imgH="2603583" progId="Word.Document.8">
              <p:embed/>
            </p:oleObj>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2012</a:t>
            </a:r>
            <a:endParaRPr lang="en-US" sz="1800" dirty="0"/>
          </a:p>
        </p:txBody>
      </p:sp>
      <p:sp>
        <p:nvSpPr>
          <p:cNvPr id="17410"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F4D0937-6A77-4C49-8DF3-732B57762801}" type="slidenum">
              <a:rPr lang="en-US"/>
              <a:pPr/>
              <a:t>2</a:t>
            </a:fld>
            <a:endParaRPr lang="en-US"/>
          </a:p>
        </p:txBody>
      </p:sp>
      <p:sp>
        <p:nvSpPr>
          <p:cNvPr id="17412" name="Rectangle 2"/>
          <p:cNvSpPr>
            <a:spLocks noGrp="1" noChangeArrowheads="1"/>
          </p:cNvSpPr>
          <p:nvPr>
            <p:ph type="title"/>
          </p:nvPr>
        </p:nvSpPr>
        <p:spPr/>
        <p:txBody>
          <a:bodyPr/>
          <a:lstStyle/>
          <a:p>
            <a:pPr eaLnBrk="1" hangingPunct="1"/>
            <a:r>
              <a:rPr lang="en-US">
                <a:latin typeface="Times New Roman" charset="0"/>
              </a:rPr>
              <a:t>Abstract</a:t>
            </a:r>
          </a:p>
        </p:txBody>
      </p:sp>
      <p:sp>
        <p:nvSpPr>
          <p:cNvPr id="17413"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endParaRPr lang="en-US" sz="2000" b="1" dirty="0"/>
          </a:p>
          <a:p>
            <a:pPr eaLnBrk="1" hangingPunct="1">
              <a:spcBef>
                <a:spcPct val="20000"/>
              </a:spcBef>
              <a:buFontTx/>
              <a:buChar char="•"/>
            </a:pPr>
            <a:r>
              <a:rPr lang="en-US" sz="2000" b="1" dirty="0"/>
              <a:t>This document is prepared to </a:t>
            </a:r>
            <a:r>
              <a:rPr lang="en-US" sz="2000" b="1" dirty="0" smtClean="0"/>
              <a:t>summarize activities of 802.19 TG1 during May 2012 meeting</a:t>
            </a: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p:txBody>
      </p:sp>
      <p:sp>
        <p:nvSpPr>
          <p:cNvPr id="17414" name="TextBox 1"/>
          <p:cNvSpPr txBox="1">
            <a:spLocks noChangeArrowheads="1"/>
          </p:cNvSpPr>
          <p:nvPr/>
        </p:nvSpPr>
        <p:spPr bwMode="auto">
          <a:xfrm>
            <a:off x="7437438" y="438150"/>
            <a:ext cx="184150" cy="277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3</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a:latin typeface="Times New Roman" pitchFamily="18" charset="0"/>
                <a:ea typeface="+mn-ea"/>
                <a:cs typeface="+mn-cs"/>
              </a:rPr>
              <a:t>Goals for </a:t>
            </a:r>
            <a:r>
              <a:rPr lang="en-US" sz="3200" b="1" kern="0" dirty="0" smtClean="0">
                <a:latin typeface="Times New Roman" pitchFamily="18" charset="0"/>
                <a:ea typeface="+mn-ea"/>
                <a:cs typeface="+mn-cs"/>
              </a:rPr>
              <a:t>May meeting</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Review of the draft.</a:t>
            </a:r>
          </a:p>
          <a:p>
            <a:pPr eaLnBrk="1" hangingPunct="1">
              <a:spcBef>
                <a:spcPct val="20000"/>
              </a:spcBef>
              <a:buFontTx/>
              <a:buChar char="•"/>
            </a:pPr>
            <a:r>
              <a:rPr lang="en-US" sz="2000" b="1" dirty="0" smtClean="0"/>
              <a:t>Comment resolution.</a:t>
            </a:r>
          </a:p>
          <a:p>
            <a:pPr eaLnBrk="1" hangingPunct="1">
              <a:spcBef>
                <a:spcPct val="20000"/>
              </a:spcBef>
              <a:buFontTx/>
              <a:buChar char="•"/>
            </a:pPr>
            <a:r>
              <a:rPr lang="en-US" sz="2000" b="1" dirty="0" smtClean="0"/>
              <a:t>Contributions.</a:t>
            </a:r>
          </a:p>
          <a:p>
            <a:pPr eaLnBrk="1" hangingPunct="1">
              <a:spcBef>
                <a:spcPct val="20000"/>
              </a:spcBef>
              <a:buFontTx/>
              <a:buChar char="•"/>
            </a:pPr>
            <a:endParaRPr lang="en-US" sz="2000" b="1" dirty="0" smtClean="0"/>
          </a:p>
          <a:p>
            <a:pPr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4</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Letter Ballot</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Letter ballot failed</a:t>
            </a:r>
          </a:p>
          <a:p>
            <a:pPr lvl="1" eaLnBrk="1" hangingPunct="1">
              <a:spcBef>
                <a:spcPct val="20000"/>
              </a:spcBef>
              <a:buFontTx/>
              <a:buChar char="•"/>
            </a:pPr>
            <a:r>
              <a:rPr lang="en-US" sz="2000" b="1" dirty="0" smtClean="0"/>
              <a:t>Yes 17</a:t>
            </a:r>
          </a:p>
          <a:p>
            <a:pPr lvl="1" eaLnBrk="1" hangingPunct="1">
              <a:spcBef>
                <a:spcPct val="20000"/>
              </a:spcBef>
              <a:buFontTx/>
              <a:buChar char="•"/>
            </a:pPr>
            <a:r>
              <a:rPr lang="en-US" sz="2000" b="1" dirty="0" smtClean="0"/>
              <a:t>No 15</a:t>
            </a:r>
          </a:p>
          <a:p>
            <a:pPr lvl="1" eaLnBrk="1" hangingPunct="1">
              <a:spcBef>
                <a:spcPct val="20000"/>
              </a:spcBef>
              <a:buFontTx/>
              <a:buChar char="•"/>
            </a:pPr>
            <a:r>
              <a:rPr lang="en-US" sz="2000" b="1" dirty="0" smtClean="0"/>
              <a:t>Abstain 2</a:t>
            </a:r>
          </a:p>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83 Editorial comments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xmlns="" val="3733360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5</a:t>
            </a:fld>
            <a:endParaRPr lang="en-US"/>
          </a:p>
        </p:txBody>
      </p:sp>
      <p:sp>
        <p:nvSpPr>
          <p:cNvPr id="9" name="Title 1"/>
          <p:cNvSpPr txBox="1">
            <a:spLocks/>
          </p:cNvSpPr>
          <p:nvPr/>
        </p:nvSpPr>
        <p:spPr bwMode="auto">
          <a:xfrm>
            <a:off x="685800" y="6096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Comment Resolution Progress</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219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158 Resolved</a:t>
            </a:r>
          </a:p>
          <a:p>
            <a:pPr lvl="1" eaLnBrk="1" hangingPunct="1">
              <a:spcBef>
                <a:spcPct val="20000"/>
              </a:spcBef>
              <a:buFontTx/>
              <a:buChar char="•"/>
            </a:pPr>
            <a:endParaRPr lang="en-US" sz="2000" b="1" dirty="0" smtClean="0"/>
          </a:p>
          <a:p>
            <a:pPr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101 resolved</a:t>
            </a:r>
          </a:p>
          <a:p>
            <a:pPr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3 resolved</a:t>
            </a:r>
          </a:p>
          <a:p>
            <a:pPr eaLnBrk="1" hangingPunct="1">
              <a:spcBef>
                <a:spcPct val="20000"/>
              </a:spcBef>
              <a:buFontTx/>
              <a:buChar char="•"/>
            </a:pPr>
            <a:r>
              <a:rPr lang="en-US" sz="2000" b="1" dirty="0" smtClean="0"/>
              <a:t>83 Editorial Comments</a:t>
            </a:r>
          </a:p>
          <a:p>
            <a:pPr lvl="1" eaLnBrk="1" hangingPunct="1">
              <a:spcBef>
                <a:spcPct val="20000"/>
              </a:spcBef>
              <a:buFontTx/>
              <a:buChar char="•"/>
            </a:pPr>
            <a:r>
              <a:rPr lang="en-US" sz="2000" b="1" dirty="0" smtClean="0"/>
              <a:t>54 resolved</a:t>
            </a:r>
          </a:p>
          <a:p>
            <a:pPr lvl="1" eaLnBrk="1" hangingPunct="1">
              <a:spcBef>
                <a:spcPct val="20000"/>
              </a:spcBef>
              <a:buFontTx/>
              <a:buChar char="•"/>
            </a:pPr>
            <a:endParaRPr lang="en-US" sz="2000" b="1" dirty="0"/>
          </a:p>
          <a:p>
            <a:pPr eaLnBrk="1" hangingPunct="1">
              <a:spcBef>
                <a:spcPct val="20000"/>
              </a:spcBef>
              <a:buFontTx/>
              <a:buChar char="•"/>
            </a:pPr>
            <a:r>
              <a:rPr lang="en-US" sz="2000" b="1" dirty="0" smtClean="0"/>
              <a:t>Motion to approve resolutions stated in IEEE </a:t>
            </a:r>
            <a:r>
              <a:rPr lang="en-US" sz="2000" b="1" dirty="0" smtClean="0"/>
              <a:t>802.19-12/58r10</a:t>
            </a:r>
            <a:endParaRPr lang="en-US" sz="2000" b="1" dirty="0" smtClean="0"/>
          </a:p>
          <a:p>
            <a:pPr lvl="1" eaLnBrk="1" hangingPunct="1">
              <a:spcBef>
                <a:spcPct val="20000"/>
              </a:spcBef>
              <a:buFontTx/>
              <a:buChar char="•"/>
            </a:pPr>
            <a:r>
              <a:rPr lang="en-US" sz="2000" b="1" dirty="0" smtClean="0"/>
              <a:t>By Mika </a:t>
            </a:r>
            <a:r>
              <a:rPr lang="en-US" sz="2000" b="1" dirty="0" err="1" smtClean="0"/>
              <a:t>Kasslin</a:t>
            </a:r>
            <a:endParaRPr lang="en-US" sz="2000" b="1" dirty="0" smtClean="0"/>
          </a:p>
          <a:p>
            <a:pPr lvl="1" eaLnBrk="1" hangingPunct="1">
              <a:spcBef>
                <a:spcPct val="20000"/>
              </a:spcBef>
              <a:buFontTx/>
              <a:buChar char="•"/>
            </a:pPr>
            <a:r>
              <a:rPr lang="en-US" sz="2000" b="1" dirty="0" smtClean="0"/>
              <a:t>Seconded by </a:t>
            </a:r>
            <a:r>
              <a:rPr lang="en-US" sz="2000" b="1" dirty="0" err="1" smtClean="0"/>
              <a:t>Stanislav</a:t>
            </a:r>
            <a:r>
              <a:rPr lang="en-US" sz="2000" b="1" dirty="0" smtClean="0"/>
              <a:t> </a:t>
            </a:r>
            <a:r>
              <a:rPr lang="en-US" sz="2000" b="1" dirty="0" err="1" smtClean="0"/>
              <a:t>Filin</a:t>
            </a:r>
            <a:endParaRPr lang="en-US" sz="2000" b="1" dirty="0" smtClean="0"/>
          </a:p>
          <a:p>
            <a:pPr lvl="2" eaLnBrk="1" hangingPunct="1">
              <a:spcBef>
                <a:spcPct val="20000"/>
              </a:spcBef>
              <a:buFontTx/>
              <a:buChar char="•"/>
            </a:pPr>
            <a:r>
              <a:rPr lang="en-US" sz="2000" b="1" dirty="0" smtClean="0"/>
              <a:t>Motion passed with unanimous consent</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xmlns="" val="3588815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6</a:t>
            </a:fld>
            <a:endParaRPr lang="en-US"/>
          </a:p>
        </p:txBody>
      </p:sp>
      <p:sp>
        <p:nvSpPr>
          <p:cNvPr id="9" name="Title 1"/>
          <p:cNvSpPr txBox="1">
            <a:spLocks/>
          </p:cNvSpPr>
          <p:nvPr/>
        </p:nvSpPr>
        <p:spPr bwMode="auto">
          <a:xfrm>
            <a:off x="685800" y="6096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Cognitive </a:t>
            </a:r>
            <a:r>
              <a:rPr lang="en-US" sz="3200" b="1" kern="0" dirty="0" err="1" smtClean="0">
                <a:latin typeface="Times New Roman" pitchFamily="18" charset="0"/>
                <a:ea typeface="+mn-ea"/>
                <a:cs typeface="+mn-cs"/>
              </a:rPr>
              <a:t>Testbed</a:t>
            </a:r>
            <a:r>
              <a:rPr lang="en-US" sz="3200" b="1" kern="0" dirty="0" smtClean="0">
                <a:latin typeface="Times New Roman" pitchFamily="18" charset="0"/>
                <a:ea typeface="+mn-ea"/>
                <a:cs typeface="+mn-cs"/>
              </a:rPr>
              <a:t> Contribution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600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marL="0" indent="0" eaLnBrk="1" hangingPunct="1">
              <a:spcBef>
                <a:spcPct val="20000"/>
              </a:spcBef>
            </a:pPr>
            <a:r>
              <a:rPr lang="en-US" sz="2000" dirty="0" smtClean="0"/>
              <a:t>Mika </a:t>
            </a:r>
            <a:r>
              <a:rPr lang="en-US" sz="2000" dirty="0" err="1" smtClean="0"/>
              <a:t>Kasslin</a:t>
            </a:r>
            <a:r>
              <a:rPr lang="en-US" sz="2000" dirty="0" smtClean="0"/>
              <a:t> presented </a:t>
            </a:r>
            <a:r>
              <a:rPr lang="en-US" sz="2000" dirty="0"/>
              <a:t>Radio system coexistence in a cognitive radio </a:t>
            </a:r>
            <a:r>
              <a:rPr lang="en-US" sz="2000" dirty="0" err="1" smtClean="0"/>
              <a:t>testbed</a:t>
            </a:r>
            <a:r>
              <a:rPr lang="en-US" sz="2000" dirty="0" smtClean="0"/>
              <a:t> 802.19-12/21r0.</a:t>
            </a:r>
            <a:endParaRPr lang="en-US" sz="2000" b="1" dirty="0"/>
          </a:p>
        </p:txBody>
      </p:sp>
    </p:spTree>
    <p:extLst>
      <p:ext uri="{BB962C8B-B14F-4D97-AF65-F5344CB8AC3E}">
        <p14:creationId xmlns:p14="http://schemas.microsoft.com/office/powerpoint/2010/main" xmlns="" val="803558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7</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Teleconferences before July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r>
              <a:rPr lang="en-US" sz="2000" b="1" dirty="0" smtClean="0"/>
              <a:t>May 30 2012</a:t>
            </a:r>
          </a:p>
          <a:p>
            <a:pPr eaLnBrk="1" hangingPunct="1">
              <a:spcBef>
                <a:spcPct val="20000"/>
              </a:spcBef>
            </a:pPr>
            <a:r>
              <a:rPr lang="en-US" sz="2000" b="1" dirty="0" smtClean="0"/>
              <a:t>June 6 2012</a:t>
            </a:r>
          </a:p>
          <a:p>
            <a:pPr eaLnBrk="1" hangingPunct="1">
              <a:spcBef>
                <a:spcPct val="20000"/>
              </a:spcBef>
            </a:pPr>
            <a:r>
              <a:rPr lang="en-US" sz="2000" b="1" dirty="0" smtClean="0"/>
              <a:t>June 20 2012</a:t>
            </a:r>
          </a:p>
          <a:p>
            <a:pPr eaLnBrk="1" hangingPunct="1">
              <a:spcBef>
                <a:spcPct val="20000"/>
              </a:spcBef>
            </a:pPr>
            <a:r>
              <a:rPr lang="en-US" sz="2000" b="1" dirty="0" smtClean="0"/>
              <a:t>June 27 2012</a:t>
            </a:r>
          </a:p>
          <a:p>
            <a:pPr eaLnBrk="1" hangingPunct="1">
              <a:spcBef>
                <a:spcPct val="20000"/>
              </a:spcBef>
            </a:pPr>
            <a:r>
              <a:rPr lang="en-US" sz="2000" b="1" dirty="0" smtClean="0"/>
              <a:t>July 4 2012</a:t>
            </a:r>
          </a:p>
          <a:p>
            <a:pPr eaLnBrk="1" hangingPunct="1">
              <a:spcBef>
                <a:spcPct val="20000"/>
              </a:spcBef>
            </a:pPr>
            <a:r>
              <a:rPr lang="en-US" sz="2000" b="1" dirty="0" smtClean="0"/>
              <a:t>July 11 2012</a:t>
            </a:r>
          </a:p>
          <a:p>
            <a:pPr eaLnBrk="1" hangingPunct="1">
              <a:spcBef>
                <a:spcPct val="20000"/>
              </a:spcBef>
            </a:pPr>
            <a:endParaRPr lang="en-US" sz="2000" b="1" dirty="0"/>
          </a:p>
          <a:p>
            <a:pPr eaLnBrk="1" hangingPunct="1">
              <a:spcBef>
                <a:spcPct val="20000"/>
              </a:spcBef>
            </a:pPr>
            <a:r>
              <a:rPr lang="en-US" sz="2000" b="1" dirty="0" smtClean="0"/>
              <a:t>	All teleconferences will be at  1:00 AM Eastern Time for the duration of 2 Hours</a:t>
            </a:r>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a:p>
        </p:txBody>
      </p:sp>
    </p:spTree>
    <p:extLst>
      <p:ext uri="{BB962C8B-B14F-4D97-AF65-F5344CB8AC3E}">
        <p14:creationId xmlns:p14="http://schemas.microsoft.com/office/powerpoint/2010/main" xmlns="" val="78858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8</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Goals for July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r>
              <a:rPr lang="en-US" sz="2000" b="1" dirty="0" smtClean="0"/>
              <a:t>Finalizing comment resolution </a:t>
            </a:r>
          </a:p>
          <a:p>
            <a:pPr eaLnBrk="1" hangingPunct="1">
              <a:spcBef>
                <a:spcPct val="20000"/>
              </a:spcBef>
            </a:pPr>
            <a:r>
              <a:rPr lang="en-US" sz="2000" b="1" dirty="0" smtClean="0"/>
              <a:t>Forwarding draft standard to WG for letter ballot.</a:t>
            </a:r>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a:p>
        </p:txBody>
      </p:sp>
    </p:spTree>
    <p:extLst>
      <p:ext uri="{BB962C8B-B14F-4D97-AF65-F5344CB8AC3E}">
        <p14:creationId xmlns:p14="http://schemas.microsoft.com/office/powerpoint/2010/main" xmlns="" val="1292567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a:latin typeface="Times New Roman" charset="0"/>
              </a:rPr>
              <a:t>Timeline</a:t>
            </a:r>
          </a:p>
        </p:txBody>
      </p:sp>
      <p:sp>
        <p:nvSpPr>
          <p:cNvPr id="4" name="Date Placeholder 3"/>
          <p:cNvSpPr>
            <a:spLocks noGrp="1"/>
          </p:cNvSpPr>
          <p:nvPr>
            <p:ph type="dt" sz="quarter" idx="10"/>
          </p:nvPr>
        </p:nvSpPr>
        <p:spPr>
          <a:xfrm>
            <a:off x="696913" y="332601"/>
            <a:ext cx="968076" cy="276999"/>
          </a:xfrm>
        </p:spPr>
        <p:txBody>
          <a:bodyPr/>
          <a:lstStyle/>
          <a:p>
            <a:pPr>
              <a:defRPr/>
            </a:pPr>
            <a:r>
              <a:rPr lang="en-US" dirty="0"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Tuncer Baykas, NICT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7AB529-39E5-C842-8A96-4C297D9E0066}" type="slidenum">
              <a:rPr lang="en-US" smtClean="0"/>
              <a:pPr>
                <a:defRPr/>
              </a:pPr>
              <a:t>9</a:t>
            </a:fld>
            <a:endParaRPr lang="en-US"/>
          </a:p>
        </p:txBody>
      </p:sp>
      <p:sp>
        <p:nvSpPr>
          <p:cNvPr id="20485"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graphicFrame>
        <p:nvGraphicFramePr>
          <p:cNvPr id="10" name="Table 9"/>
          <p:cNvGraphicFramePr>
            <a:graphicFrameLocks noGrp="1"/>
          </p:cNvGraphicFramePr>
          <p:nvPr>
            <p:extLst>
              <p:ext uri="{D42A27DB-BD31-4B8C-83A1-F6EECF244321}">
                <p14:modId xmlns:p14="http://schemas.microsoft.com/office/powerpoint/2010/main" xmlns="" val="3130614499"/>
              </p:ext>
            </p:extLst>
          </p:nvPr>
        </p:nvGraphicFramePr>
        <p:xfrm>
          <a:off x="609600" y="2133600"/>
          <a:ext cx="7658470" cy="4119909"/>
        </p:xfrm>
        <a:graphic>
          <a:graphicData uri="http://schemas.openxmlformats.org/drawingml/2006/table">
            <a:tbl>
              <a:tblPr/>
              <a:tblGrid>
                <a:gridCol w="2416251"/>
                <a:gridCol w="165931"/>
                <a:gridCol w="195760"/>
                <a:gridCol w="193897"/>
                <a:gridCol w="195761"/>
                <a:gridCol w="199489"/>
                <a:gridCol w="350505"/>
                <a:gridCol w="195761"/>
                <a:gridCol w="193897"/>
                <a:gridCol w="236150"/>
                <a:gridCol w="155371"/>
                <a:gridCol w="193897"/>
                <a:gridCol w="350505"/>
                <a:gridCol w="195760"/>
                <a:gridCol w="195761"/>
                <a:gridCol w="193897"/>
                <a:gridCol w="195760"/>
                <a:gridCol w="158032"/>
                <a:gridCol w="350505"/>
                <a:gridCol w="193897"/>
                <a:gridCol w="195760"/>
                <a:gridCol w="195761"/>
                <a:gridCol w="193897"/>
                <a:gridCol w="195760"/>
                <a:gridCol w="350505"/>
              </a:tblGrid>
              <a:tr h="1614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2010</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2012</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Task Group formed</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System Design Document completed</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Call for Proposals issued</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Contribution presentations with straw polls</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86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Proposal presentations</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Round of votes on proposals in clause order</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294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Create candidate draft document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Comment ballot on the candidate draft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Comment resolutions on the candidate draft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Adoption of draft normative text</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mj-lt"/>
                          <a:ea typeface="ＭＳ Ｐゴシック" charset="0"/>
                          <a:cs typeface="Times New Roman" charset="0"/>
                        </a:rPr>
                        <a:t>Letter ballot 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j-lt"/>
                        </a:rPr>
                        <a:t>x</a:t>
                      </a:r>
                    </a:p>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ea typeface="ＭＳ Ｐゴシック" charset="0"/>
                          <a:cs typeface="Times New Roman" charset="0"/>
                        </a:rPr>
                        <a:t>Letter </a:t>
                      </a:r>
                      <a:r>
                        <a:rPr kumimoji="0" lang="en-US" sz="1200" b="0" i="0" u="none" strike="noStrike" cap="none" normalizeH="0" baseline="0" dirty="0">
                          <a:ln>
                            <a:noFill/>
                          </a:ln>
                          <a:solidFill>
                            <a:schemeClr val="tx1"/>
                          </a:solidFill>
                          <a:effectLst/>
                          <a:latin typeface="+mj-lt"/>
                          <a:ea typeface="ＭＳ Ｐゴシック" charset="0"/>
                          <a:cs typeface="Times New Roman" charset="0"/>
                        </a:rPr>
                        <a:t>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mj-lt"/>
                          <a:ea typeface="ＭＳ Ｐゴシック" charset="0"/>
                          <a:cs typeface="Times New Roman" charset="0"/>
                        </a:rPr>
                        <a:t>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13184</TotalTime>
  <Words>418</Words>
  <Application>Microsoft Office PowerPoint</Application>
  <PresentationFormat>On-screen Show (4:3)</PresentationFormat>
  <Paragraphs>367</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802-19-Submission</vt:lpstr>
      <vt:lpstr>Document</vt:lpstr>
      <vt:lpstr>802.19 TG 1 May Session Closing Report</vt:lpstr>
      <vt:lpstr>Abstract</vt:lpstr>
      <vt:lpstr>Slide 3</vt:lpstr>
      <vt:lpstr>Slide 4</vt:lpstr>
      <vt:lpstr>Slide 5</vt:lpstr>
      <vt:lpstr>Slide 6</vt:lpstr>
      <vt:lpstr>Slide 7</vt:lpstr>
      <vt:lpstr>Slide 8</vt:lpstr>
      <vt:lpstr>Timeline</vt:lpstr>
    </vt:vector>
  </TitlesOfParts>
  <Company>NICT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802.19 TG 1 Opening Report and Agenda</dc:title>
  <dc:creator>Tuncer Baykas</dc:creator>
  <cp:lastModifiedBy> </cp:lastModifiedBy>
  <cp:revision>111</cp:revision>
  <cp:lastPrinted>1998-02-10T13:28:06Z</cp:lastPrinted>
  <dcterms:created xsi:type="dcterms:W3CDTF">2010-05-15T15:57:01Z</dcterms:created>
  <dcterms:modified xsi:type="dcterms:W3CDTF">2012-06-08T05:09:56Z</dcterms:modified>
</cp:coreProperties>
</file>