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69" r:id="rId2"/>
    <p:sldId id="293" r:id="rId3"/>
    <p:sldId id="309" r:id="rId4"/>
    <p:sldId id="311" r:id="rId5"/>
    <p:sldId id="308" r:id="rId6"/>
    <p:sldId id="307"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30" d="100"/>
          <a:sy n="130" d="100"/>
        </p:scale>
        <p:origin x="-96" y="-296"/>
      </p:cViewPr>
      <p:guideLst>
        <p:guide orient="horz" pos="2160"/>
        <p:guide pos="2880"/>
      </p:guideLst>
    </p:cSldViewPr>
  </p:slideViewPr>
  <p:notesTextViewPr>
    <p:cViewPr>
      <p:scale>
        <a:sx n="100" d="100"/>
        <a:sy n="100" d="100"/>
      </p:scale>
      <p:origin x="0" y="0"/>
    </p:cViewPr>
  </p:notesTextViewPr>
  <p:notesViewPr>
    <p:cSldViewPr>
      <p:cViewPr varScale="1">
        <p:scale>
          <a:sx n="78" d="100"/>
          <a:sy n="78" d="100"/>
        </p:scale>
        <p:origin x="-2004"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handoutMaster" Target="handoutMasters/handoutMaster1.xml"/><Relationship Id="rId10" Type="http://schemas.openxmlformats.org/officeDocument/2006/relationships/printerSettings" Target="printerSettings/printerSettings1.bin"/></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4625"/>
            <a:ext cx="9096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March 2011</a:t>
            </a:r>
          </a:p>
        </p:txBody>
      </p:sp>
      <p:sp>
        <p:nvSpPr>
          <p:cNvPr id="3076" name="Rectangle 4"/>
          <p:cNvSpPr>
            <a:spLocks noGrp="1" noChangeArrowheads="1"/>
          </p:cNvSpPr>
          <p:nvPr>
            <p:ph type="ftr" sz="quarter" idx="2"/>
          </p:nvPr>
        </p:nvSpPr>
        <p:spPr bwMode="auto">
          <a:xfrm>
            <a:off x="4957763" y="8982075"/>
            <a:ext cx="136048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Tuncer Baykas, NICT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cs typeface="+mn-cs"/>
              </a:defRPr>
            </a:lvl1pPr>
          </a:lstStyle>
          <a:p>
            <a:pPr>
              <a:defRPr/>
            </a:pPr>
            <a:r>
              <a:rPr lang="en-US"/>
              <a:t>Page </a:t>
            </a:r>
            <a:fld id="{385B3D4B-4564-F241-A524-3DF155E9D0E3}"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5194903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5250"/>
            <a:ext cx="9096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March 2011</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459288" y="8985250"/>
            <a:ext cx="18224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Tuncer Baykas, NICT</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cs typeface="+mn-cs"/>
              </a:defRPr>
            </a:lvl1pPr>
          </a:lstStyle>
          <a:p>
            <a:pPr>
              <a:defRPr/>
            </a:pPr>
            <a:r>
              <a:rPr lang="en-US"/>
              <a:t>Page </a:t>
            </a:r>
            <a:fld id="{580A725F-3F24-2840-8A21-B70473E73552}"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1809826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802.11-yy/xxxxr0</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March 2011</a:t>
            </a:r>
          </a:p>
        </p:txBody>
      </p:sp>
      <p:sp>
        <p:nvSpPr>
          <p:cNvPr id="16387"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cs typeface="ＭＳ Ｐゴシック" charset="0"/>
              </a:rPr>
              <a:t>Tuncer Baykas, NICT</a:t>
            </a:r>
          </a:p>
        </p:txBody>
      </p:sp>
      <p:sp>
        <p:nvSpPr>
          <p:cNvPr id="1638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CFF874BB-1D4A-8C4D-9D0C-F6B4237D6CE2}" type="slidenum">
              <a:rPr lang="en-US"/>
              <a:pPr/>
              <a:t>1</a:t>
            </a:fld>
            <a:endParaRPr lang="en-US"/>
          </a:p>
        </p:txBody>
      </p:sp>
      <p:sp>
        <p:nvSpPr>
          <p:cNvPr id="16389" name="Rectangle 2"/>
          <p:cNvSpPr>
            <a:spLocks noGrp="1" noRot="1" noChangeAspect="1" noChangeArrowheads="1" noTextEdit="1"/>
          </p:cNvSpPr>
          <p:nvPr>
            <p:ph type="sldImg"/>
          </p:nvPr>
        </p:nvSpPr>
        <p:spPr>
          <a:xfrm>
            <a:off x="1154113" y="701675"/>
            <a:ext cx="4625975" cy="3468688"/>
          </a:xfrm>
          <a:ln/>
        </p:spPr>
      </p:sp>
      <p:sp>
        <p:nvSpPr>
          <p:cNvPr id="1639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March 2011</a:t>
            </a:r>
          </a:p>
        </p:txBody>
      </p:sp>
      <p:sp>
        <p:nvSpPr>
          <p:cNvPr id="5"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AF00CA3A-12B6-1B4E-8CC0-05CD24D885DA}" type="slidenum">
              <a:rPr lang="en-US"/>
              <a:pPr>
                <a:defRPr/>
              </a:pPr>
              <a:t>‹#›</a:t>
            </a:fld>
            <a:endParaRPr lang="en-US"/>
          </a:p>
        </p:txBody>
      </p:sp>
    </p:spTree>
    <p:extLst>
      <p:ext uri="{BB962C8B-B14F-4D97-AF65-F5344CB8AC3E}">
        <p14:creationId xmlns:p14="http://schemas.microsoft.com/office/powerpoint/2010/main" val="299443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March 2011</a:t>
            </a:r>
          </a:p>
        </p:txBody>
      </p:sp>
      <p:sp>
        <p:nvSpPr>
          <p:cNvPr id="5"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FD1B85E-A31A-8843-9923-D8A0C751894A}" type="slidenum">
              <a:rPr lang="en-US"/>
              <a:pPr>
                <a:defRPr/>
              </a:pPr>
              <a:t>‹#›</a:t>
            </a:fld>
            <a:endParaRPr lang="en-US"/>
          </a:p>
        </p:txBody>
      </p:sp>
    </p:spTree>
    <p:extLst>
      <p:ext uri="{BB962C8B-B14F-4D97-AF65-F5344CB8AC3E}">
        <p14:creationId xmlns:p14="http://schemas.microsoft.com/office/powerpoint/2010/main" val="1754197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March 2011</a:t>
            </a:r>
          </a:p>
        </p:txBody>
      </p:sp>
      <p:sp>
        <p:nvSpPr>
          <p:cNvPr id="5"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F37ED981-FB3F-3142-B4A1-BA8CC0C006C8}" type="slidenum">
              <a:rPr lang="en-US"/>
              <a:pPr>
                <a:defRPr/>
              </a:pPr>
              <a:t>‹#›</a:t>
            </a:fld>
            <a:endParaRPr lang="en-US"/>
          </a:p>
        </p:txBody>
      </p:sp>
    </p:spTree>
    <p:extLst>
      <p:ext uri="{BB962C8B-B14F-4D97-AF65-F5344CB8AC3E}">
        <p14:creationId xmlns:p14="http://schemas.microsoft.com/office/powerpoint/2010/main" val="2181427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March 2011</a:t>
            </a:r>
          </a:p>
        </p:txBody>
      </p:sp>
      <p:sp>
        <p:nvSpPr>
          <p:cNvPr id="5"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4A7A886-FF45-2444-8376-FD8742876A21}" type="slidenum">
              <a:rPr lang="en-US"/>
              <a:pPr>
                <a:defRPr/>
              </a:pPr>
              <a:t>‹#›</a:t>
            </a:fld>
            <a:endParaRPr lang="en-US"/>
          </a:p>
        </p:txBody>
      </p:sp>
    </p:spTree>
    <p:extLst>
      <p:ext uri="{BB962C8B-B14F-4D97-AF65-F5344CB8AC3E}">
        <p14:creationId xmlns:p14="http://schemas.microsoft.com/office/powerpoint/2010/main" val="1849070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t>March 2011</a:t>
            </a:r>
          </a:p>
        </p:txBody>
      </p:sp>
      <p:sp>
        <p:nvSpPr>
          <p:cNvPr id="5"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7AB89908-52EB-4241-BF9F-9E794A864915}" type="slidenum">
              <a:rPr lang="en-US"/>
              <a:pPr>
                <a:defRPr/>
              </a:pPr>
              <a:t>‹#›</a:t>
            </a:fld>
            <a:endParaRPr lang="en-US"/>
          </a:p>
        </p:txBody>
      </p:sp>
    </p:spTree>
    <p:extLst>
      <p:ext uri="{BB962C8B-B14F-4D97-AF65-F5344CB8AC3E}">
        <p14:creationId xmlns:p14="http://schemas.microsoft.com/office/powerpoint/2010/main" val="3483727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t>March 2011</a:t>
            </a:r>
          </a:p>
        </p:txBody>
      </p:sp>
      <p:sp>
        <p:nvSpPr>
          <p:cNvPr id="6"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493E0F5-9CCB-C843-A6C7-439DE249F0EE}" type="slidenum">
              <a:rPr lang="en-US"/>
              <a:pPr>
                <a:defRPr/>
              </a:pPr>
              <a:t>‹#›</a:t>
            </a:fld>
            <a:endParaRPr lang="en-US"/>
          </a:p>
        </p:txBody>
      </p:sp>
    </p:spTree>
    <p:extLst>
      <p:ext uri="{BB962C8B-B14F-4D97-AF65-F5344CB8AC3E}">
        <p14:creationId xmlns:p14="http://schemas.microsoft.com/office/powerpoint/2010/main" val="2758310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March 2011</a:t>
            </a:r>
          </a:p>
        </p:txBody>
      </p:sp>
      <p:sp>
        <p:nvSpPr>
          <p:cNvPr id="8"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1978AA67-8D98-8D42-8490-7FF9CFA3B149}" type="slidenum">
              <a:rPr lang="en-US"/>
              <a:pPr>
                <a:defRPr/>
              </a:pPr>
              <a:t>‹#›</a:t>
            </a:fld>
            <a:endParaRPr lang="en-US"/>
          </a:p>
        </p:txBody>
      </p:sp>
    </p:spTree>
    <p:extLst>
      <p:ext uri="{BB962C8B-B14F-4D97-AF65-F5344CB8AC3E}">
        <p14:creationId xmlns:p14="http://schemas.microsoft.com/office/powerpoint/2010/main" val="1517782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March 2011</a:t>
            </a:r>
          </a:p>
        </p:txBody>
      </p:sp>
      <p:sp>
        <p:nvSpPr>
          <p:cNvPr id="4"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CB4D40F5-6BD4-5C46-BAD1-701EA581B690}" type="slidenum">
              <a:rPr lang="en-US"/>
              <a:pPr>
                <a:defRPr/>
              </a:pPr>
              <a:t>‹#›</a:t>
            </a:fld>
            <a:endParaRPr lang="en-US"/>
          </a:p>
        </p:txBody>
      </p:sp>
    </p:spTree>
    <p:extLst>
      <p:ext uri="{BB962C8B-B14F-4D97-AF65-F5344CB8AC3E}">
        <p14:creationId xmlns:p14="http://schemas.microsoft.com/office/powerpoint/2010/main" val="664439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t>March 2011</a:t>
            </a:r>
          </a:p>
        </p:txBody>
      </p:sp>
      <p:sp>
        <p:nvSpPr>
          <p:cNvPr id="3"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9AF2911C-066D-6A48-8F16-481DE8574E65}" type="slidenum">
              <a:rPr lang="en-US"/>
              <a:pPr>
                <a:defRPr/>
              </a:pPr>
              <a:t>‹#›</a:t>
            </a:fld>
            <a:endParaRPr lang="en-US"/>
          </a:p>
        </p:txBody>
      </p:sp>
    </p:spTree>
    <p:extLst>
      <p:ext uri="{BB962C8B-B14F-4D97-AF65-F5344CB8AC3E}">
        <p14:creationId xmlns:p14="http://schemas.microsoft.com/office/powerpoint/2010/main" val="1298295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March 2011</a:t>
            </a:r>
          </a:p>
        </p:txBody>
      </p:sp>
      <p:sp>
        <p:nvSpPr>
          <p:cNvPr id="6"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F8A76F5-0893-0D4E-ADE5-EEF6453FE811}" type="slidenum">
              <a:rPr lang="en-US"/>
              <a:pPr>
                <a:defRPr/>
              </a:pPr>
              <a:t>‹#›</a:t>
            </a:fld>
            <a:endParaRPr lang="en-US"/>
          </a:p>
        </p:txBody>
      </p:sp>
    </p:spTree>
    <p:extLst>
      <p:ext uri="{BB962C8B-B14F-4D97-AF65-F5344CB8AC3E}">
        <p14:creationId xmlns:p14="http://schemas.microsoft.com/office/powerpoint/2010/main" val="989936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March 2011</a:t>
            </a:r>
          </a:p>
        </p:txBody>
      </p:sp>
      <p:sp>
        <p:nvSpPr>
          <p:cNvPr id="6"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AD237083-6714-A04B-B32B-49FF1814D647}" type="slidenum">
              <a:rPr lang="en-US"/>
              <a:pPr>
                <a:defRPr/>
              </a:pPr>
              <a:t>‹#›</a:t>
            </a:fld>
            <a:endParaRPr lang="en-US"/>
          </a:p>
        </p:txBody>
      </p:sp>
    </p:spTree>
    <p:extLst>
      <p:ext uri="{BB962C8B-B14F-4D97-AF65-F5344CB8AC3E}">
        <p14:creationId xmlns:p14="http://schemas.microsoft.com/office/powerpoint/2010/main" val="428982965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3375"/>
            <a:ext cx="1181100"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a:t>March 2012</a:t>
            </a:r>
          </a:p>
        </p:txBody>
      </p:sp>
      <p:sp>
        <p:nvSpPr>
          <p:cNvPr id="1029" name="Rectangle 5"/>
          <p:cNvSpPr>
            <a:spLocks noGrp="1" noChangeArrowheads="1"/>
          </p:cNvSpPr>
          <p:nvPr>
            <p:ph type="ftr" sz="quarter" idx="3"/>
          </p:nvPr>
        </p:nvSpPr>
        <p:spPr bwMode="auto">
          <a:xfrm>
            <a:off x="7183438" y="6475413"/>
            <a:ext cx="136048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US"/>
              <a:t>Tuncer Baykas, NICT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cs typeface="+mn-cs"/>
              </a:defRPr>
            </a:lvl1pPr>
          </a:lstStyle>
          <a:p>
            <a:pPr>
              <a:defRPr/>
            </a:pPr>
            <a:r>
              <a:rPr lang="en-US"/>
              <a:t>Slide </a:t>
            </a:r>
            <a:fld id="{A0894B3B-E88B-6B44-A85A-E417B654F0C5}" type="slidenum">
              <a:rPr lang="en-US"/>
              <a:pPr>
                <a:defRPr/>
              </a:pPr>
              <a:t>‹#›</a:t>
            </a:fld>
            <a:endParaRPr lang="en-US"/>
          </a:p>
        </p:txBody>
      </p:sp>
      <p:sp>
        <p:nvSpPr>
          <p:cNvPr id="1031" name="Rectangle 7"/>
          <p:cNvSpPr>
            <a:spLocks noChangeArrowheads="1"/>
          </p:cNvSpPr>
          <p:nvPr/>
        </p:nvSpPr>
        <p:spPr bwMode="auto">
          <a:xfrm>
            <a:off x="5842211" y="332601"/>
            <a:ext cx="260328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b="1" dirty="0"/>
              <a:t>doc.: IEEE 802.19-12</a:t>
            </a:r>
            <a:r>
              <a:rPr lang="en-US" sz="1800" b="1" dirty="0" smtClean="0"/>
              <a:t>/87r0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957" r:id="rId1"/>
    <p:sldLayoutId id="2147483958" r:id="rId2"/>
    <p:sldLayoutId id="2147483959" r:id="rId3"/>
    <p:sldLayoutId id="2147483960" r:id="rId4"/>
    <p:sldLayoutId id="2147483961" r:id="rId5"/>
    <p:sldLayoutId id="2147483962" r:id="rId6"/>
    <p:sldLayoutId id="2147483963" r:id="rId7"/>
    <p:sldLayoutId id="2147483964" r:id="rId8"/>
    <p:sldLayoutId id="2147483965" r:id="rId9"/>
    <p:sldLayoutId id="2147483966" r:id="rId10"/>
    <p:sldLayoutId id="2147483967" r:id="rId11"/>
  </p:sldLayoutIdLst>
  <p:timing>
    <p:tnLst>
      <p:par>
        <p:cTn xmlns:p14="http://schemas.microsoft.com/office/powerpoint/2010/mai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Date Placeholder 3"/>
          <p:cNvSpPr>
            <a:spLocks noGrp="1"/>
          </p:cNvSpPr>
          <p:nvPr>
            <p:ph type="dt" sz="quarter" idx="10"/>
          </p:nvPr>
        </p:nvSpPr>
        <p:spPr>
          <a:xfrm>
            <a:off x="981374" y="304026"/>
            <a:ext cx="96807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sz="1800" dirty="0" smtClean="0"/>
              <a:t>May </a:t>
            </a:r>
            <a:r>
              <a:rPr lang="en-US" sz="1800" dirty="0"/>
              <a:t>2012</a:t>
            </a:r>
          </a:p>
        </p:txBody>
      </p:sp>
      <p:sp>
        <p:nvSpPr>
          <p:cNvPr id="1536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Tuncer Baykas, NICT</a:t>
            </a:r>
          </a:p>
        </p:txBody>
      </p:sp>
      <p:sp>
        <p:nvSpPr>
          <p:cNvPr id="1536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70C98C9-35A6-8E46-ACF4-C00C0BA8DFC5}" type="slidenum">
              <a:rPr lang="en-US"/>
              <a:pPr/>
              <a:t>1</a:t>
            </a:fld>
            <a:endParaRPr lang="en-US"/>
          </a:p>
        </p:txBody>
      </p:sp>
      <p:sp>
        <p:nvSpPr>
          <p:cNvPr id="15364" name="Rectangle 2"/>
          <p:cNvSpPr>
            <a:spLocks noGrp="1" noChangeArrowheads="1"/>
          </p:cNvSpPr>
          <p:nvPr>
            <p:ph type="title"/>
          </p:nvPr>
        </p:nvSpPr>
        <p:spPr>
          <a:noFill/>
        </p:spPr>
        <p:txBody>
          <a:bodyPr/>
          <a:lstStyle/>
          <a:p>
            <a:pPr eaLnBrk="1" hangingPunct="1"/>
            <a:r>
              <a:rPr lang="en-US" dirty="0">
                <a:latin typeface="Times New Roman" charset="0"/>
              </a:rPr>
              <a:t>802.19 TG 1 </a:t>
            </a:r>
            <a:r>
              <a:rPr lang="en-US" dirty="0" smtClean="0">
                <a:latin typeface="Times New Roman" charset="0"/>
              </a:rPr>
              <a:t>May </a:t>
            </a:r>
            <a:r>
              <a:rPr lang="en-US" dirty="0">
                <a:latin typeface="Times New Roman" charset="0"/>
              </a:rPr>
              <a:t>Session </a:t>
            </a:r>
            <a:r>
              <a:rPr lang="en-US" dirty="0" smtClean="0">
                <a:latin typeface="Times New Roman" charset="0"/>
              </a:rPr>
              <a:t>Opening </a:t>
            </a:r>
            <a:r>
              <a:rPr lang="en-US" dirty="0">
                <a:latin typeface="Times New Roman" charset="0"/>
              </a:rPr>
              <a:t>Report</a:t>
            </a:r>
          </a:p>
        </p:txBody>
      </p:sp>
      <p:sp>
        <p:nvSpPr>
          <p:cNvPr id="1536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graphicFrame>
        <p:nvGraphicFramePr>
          <p:cNvPr id="15366" name="Object 11"/>
          <p:cNvGraphicFramePr>
            <a:graphicFrameLocks noChangeAspect="1"/>
          </p:cNvGraphicFramePr>
          <p:nvPr/>
        </p:nvGraphicFramePr>
        <p:xfrm>
          <a:off x="533400" y="2590800"/>
          <a:ext cx="8102600" cy="2554288"/>
        </p:xfrm>
        <a:graphic>
          <a:graphicData uri="http://schemas.openxmlformats.org/presentationml/2006/ole">
            <mc:AlternateContent xmlns:mc="http://schemas.openxmlformats.org/markup-compatibility/2006">
              <mc:Choice xmlns:v="urn:schemas-microsoft-com:vml" Requires="v">
                <p:oleObj spid="_x0000_s15376" name="Document" r:id="rId4" imgW="8394700" imgH="2603500" progId="Word.Document.8">
                  <p:embed/>
                </p:oleObj>
              </mc:Choice>
              <mc:Fallback>
                <p:oleObj name="Document" r:id="rId4" imgW="8394700" imgH="2603500"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2590800"/>
                        <a:ext cx="8102600" cy="2554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b="1"/>
              <a:t>Author:</a:t>
            </a:r>
            <a:endParaRPr lang="en-US" sz="200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p:cNvSpPr>
            <a:spLocks noGrp="1"/>
          </p:cNvSpPr>
          <p:nvPr>
            <p:ph type="dt" sz="quarter" idx="10"/>
          </p:nvPr>
        </p:nvSpPr>
        <p:spPr>
          <a:xfrm>
            <a:off x="696913" y="332601"/>
            <a:ext cx="96807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dirty="0" smtClean="0"/>
              <a:t>May 2012</a:t>
            </a:r>
            <a:endParaRPr lang="en-US" sz="1800" dirty="0"/>
          </a:p>
        </p:txBody>
      </p:sp>
      <p:sp>
        <p:nvSpPr>
          <p:cNvPr id="1741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Tuncer Baykas, NICT</a:t>
            </a:r>
          </a:p>
        </p:txBody>
      </p:sp>
      <p:sp>
        <p:nvSpPr>
          <p:cNvPr id="174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9F4D0937-6A77-4C49-8DF3-732B57762801}" type="slidenum">
              <a:rPr lang="en-US"/>
              <a:pPr/>
              <a:t>2</a:t>
            </a:fld>
            <a:endParaRPr lang="en-US"/>
          </a:p>
        </p:txBody>
      </p:sp>
      <p:sp>
        <p:nvSpPr>
          <p:cNvPr id="17412" name="Rectangle 2"/>
          <p:cNvSpPr>
            <a:spLocks noGrp="1" noChangeArrowheads="1"/>
          </p:cNvSpPr>
          <p:nvPr>
            <p:ph type="title"/>
          </p:nvPr>
        </p:nvSpPr>
        <p:spPr/>
        <p:txBody>
          <a:bodyPr/>
          <a:lstStyle/>
          <a:p>
            <a:pPr eaLnBrk="1" hangingPunct="1"/>
            <a:r>
              <a:rPr lang="en-US">
                <a:latin typeface="Times New Roman" charset="0"/>
              </a:rPr>
              <a:t>Abstract</a:t>
            </a:r>
          </a:p>
        </p:txBody>
      </p:sp>
      <p:sp>
        <p:nvSpPr>
          <p:cNvPr id="17413" name="Rectangle 8"/>
          <p:cNvSpPr txBox="1">
            <a:spLocks noChangeArrowheads="1"/>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buFontTx/>
              <a:buChar char="•"/>
            </a:pPr>
            <a:endParaRPr lang="en-US" sz="2000" b="1" dirty="0"/>
          </a:p>
          <a:p>
            <a:pPr eaLnBrk="1" hangingPunct="1">
              <a:spcBef>
                <a:spcPct val="20000"/>
              </a:spcBef>
              <a:buFontTx/>
              <a:buChar char="•"/>
            </a:pPr>
            <a:r>
              <a:rPr lang="en-US" sz="2000" b="1" dirty="0"/>
              <a:t>This document is prepared to </a:t>
            </a:r>
            <a:r>
              <a:rPr lang="en-US" sz="2000" b="1" dirty="0" smtClean="0"/>
              <a:t>summarize activities of 802.19 TG1 </a:t>
            </a:r>
            <a:r>
              <a:rPr lang="en-US" sz="2000" b="1" dirty="0" smtClean="0"/>
              <a:t>until May 2012 meeting and plans for May 2012 meeting</a:t>
            </a:r>
            <a:endParaRPr lang="en-US" sz="2000" b="1" dirty="0"/>
          </a:p>
          <a:p>
            <a:pPr eaLnBrk="1" hangingPunct="1">
              <a:spcBef>
                <a:spcPct val="20000"/>
              </a:spcBef>
            </a:pPr>
            <a:endParaRPr lang="en-US" sz="2000" b="1" dirty="0"/>
          </a:p>
          <a:p>
            <a:pPr eaLnBrk="1" hangingPunct="1">
              <a:spcBef>
                <a:spcPct val="20000"/>
              </a:spcBef>
              <a:buFontTx/>
              <a:buChar char="•"/>
            </a:pPr>
            <a:endParaRPr lang="en-US" sz="2000" b="1" dirty="0"/>
          </a:p>
        </p:txBody>
      </p:sp>
      <p:sp>
        <p:nvSpPr>
          <p:cNvPr id="17414" name="TextBox 1"/>
          <p:cNvSpPr txBox="1">
            <a:spLocks noChangeArrowheads="1"/>
          </p:cNvSpPr>
          <p:nvPr/>
        </p:nvSpPr>
        <p:spPr bwMode="auto">
          <a:xfrm>
            <a:off x="7437438" y="438150"/>
            <a:ext cx="18415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付プレースホルダ 3"/>
          <p:cNvSpPr>
            <a:spLocks noGrp="1"/>
          </p:cNvSpPr>
          <p:nvPr>
            <p:ph type="dt" sz="quarter" idx="10"/>
          </p:nvPr>
        </p:nvSpPr>
        <p:spPr>
          <a:xfrm>
            <a:off x="696913" y="332601"/>
            <a:ext cx="96807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dirty="0" smtClean="0"/>
              <a:t>May </a:t>
            </a:r>
            <a:r>
              <a:rPr lang="en-US" sz="1800" dirty="0"/>
              <a:t>2012</a:t>
            </a:r>
          </a:p>
        </p:txBody>
      </p:sp>
      <p:sp>
        <p:nvSpPr>
          <p:cNvPr id="19458"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Tuncer Baykas, NICT</a:t>
            </a:r>
          </a:p>
        </p:txBody>
      </p:sp>
      <p:sp>
        <p:nvSpPr>
          <p:cNvPr id="19459"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A8B2BD3-B1BE-7941-A0C5-D9DA105C2C59}" type="slidenum">
              <a:rPr lang="en-US"/>
              <a:pPr/>
              <a:t>3</a:t>
            </a:fld>
            <a:endParaRPr lang="en-US"/>
          </a:p>
        </p:txBody>
      </p:sp>
      <p:sp>
        <p:nvSpPr>
          <p:cNvPr id="9" name="Title 1"/>
          <p:cNvSpPr txBox="1">
            <a:spLocks/>
          </p:cNvSpPr>
          <p:nvPr/>
        </p:nvSpPr>
        <p:spPr bwMode="auto">
          <a:xfrm>
            <a:off x="685800" y="762000"/>
            <a:ext cx="7772400" cy="762000"/>
          </a:xfrm>
          <a:prstGeom prst="rect">
            <a:avLst/>
          </a:prstGeom>
          <a:noFill/>
          <a:ln w="9525">
            <a:noFill/>
            <a:miter lim="800000"/>
            <a:headEnd/>
            <a:tailEnd/>
          </a:ln>
        </p:spPr>
        <p:txBody>
          <a:bodyPr lIns="92075" tIns="46038" rIns="92075" bIns="46038" anchor="ctr"/>
          <a:lstStyle/>
          <a:p>
            <a:pPr marL="342900" indent="-342900" algn="ctr">
              <a:spcBef>
                <a:spcPct val="20000"/>
              </a:spcBef>
              <a:defRPr/>
            </a:pPr>
            <a:r>
              <a:rPr lang="en-US" sz="3200" b="1" kern="0" dirty="0" smtClean="0">
                <a:latin typeface="Times New Roman" pitchFamily="18" charset="0"/>
                <a:ea typeface="+mn-ea"/>
                <a:cs typeface="+mn-cs"/>
              </a:rPr>
              <a:t>March Session</a:t>
            </a:r>
            <a:endParaRPr lang="en-US" sz="3200" b="1" kern="0" dirty="0">
              <a:latin typeface="Times New Roman" pitchFamily="18" charset="0"/>
              <a:ea typeface="+mn-ea"/>
              <a:cs typeface="+mn-cs"/>
            </a:endParaRPr>
          </a:p>
        </p:txBody>
      </p:sp>
      <p:sp>
        <p:nvSpPr>
          <p:cNvPr id="19461" name="Rectangle 8"/>
          <p:cNvSpPr txBox="1">
            <a:spLocks noChangeArrowheads="1"/>
          </p:cNvSpPr>
          <p:nvPr/>
        </p:nvSpPr>
        <p:spPr bwMode="auto">
          <a:xfrm>
            <a:off x="685800" y="1752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pPr>
            <a:endParaRPr lang="en-US" sz="2000" b="1"/>
          </a:p>
        </p:txBody>
      </p:sp>
      <p:sp>
        <p:nvSpPr>
          <p:cNvPr id="19462" name="Rectangle 8"/>
          <p:cNvSpPr txBox="1">
            <a:spLocks noChangeArrowheads="1"/>
          </p:cNvSpPr>
          <p:nvPr/>
        </p:nvSpPr>
        <p:spPr bwMode="auto">
          <a:xfrm>
            <a:off x="685800" y="14478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buFontTx/>
              <a:buChar char="•"/>
            </a:pPr>
            <a:r>
              <a:rPr lang="en-US" sz="1600" b="1" dirty="0" smtClean="0"/>
              <a:t>Group accepted 2.07 as draft normative text.</a:t>
            </a:r>
          </a:p>
          <a:p>
            <a:pPr eaLnBrk="1" hangingPunct="1">
              <a:spcBef>
                <a:spcPct val="20000"/>
              </a:spcBef>
              <a:buFontTx/>
              <a:buChar char="•"/>
            </a:pPr>
            <a:r>
              <a:rPr lang="en-US" sz="1600" b="1" dirty="0" smtClean="0"/>
              <a:t>Two motions to update the draft with below contributions</a:t>
            </a:r>
          </a:p>
          <a:p>
            <a:pPr lvl="1" eaLnBrk="1" hangingPunct="1">
              <a:spcBef>
                <a:spcPct val="20000"/>
              </a:spcBef>
              <a:buFontTx/>
              <a:buChar char="•"/>
            </a:pPr>
            <a:r>
              <a:rPr lang="en-US" sz="1600" dirty="0" smtClean="0"/>
              <a:t>12/41r1 Decision Topology Definitions </a:t>
            </a:r>
          </a:p>
          <a:p>
            <a:pPr lvl="1" eaLnBrk="1" hangingPunct="1">
              <a:spcBef>
                <a:spcPct val="20000"/>
              </a:spcBef>
              <a:buFontTx/>
              <a:buChar char="•"/>
            </a:pPr>
            <a:r>
              <a:rPr lang="en-US" sz="1600" dirty="0" smtClean="0"/>
              <a:t>11/135r2 Comment resolution -- CID 44</a:t>
            </a:r>
          </a:p>
          <a:p>
            <a:pPr eaLnBrk="1" hangingPunct="1">
              <a:spcBef>
                <a:spcPct val="20000"/>
              </a:spcBef>
              <a:buFontTx/>
              <a:buChar char="•"/>
            </a:pPr>
            <a:r>
              <a:rPr lang="en-US" sz="1600" b="1" dirty="0" smtClean="0"/>
              <a:t>Group accepted 2.08 as draft normative text.</a:t>
            </a:r>
          </a:p>
          <a:p>
            <a:pPr eaLnBrk="1" hangingPunct="1">
              <a:spcBef>
                <a:spcPct val="20000"/>
              </a:spcBef>
              <a:buFontTx/>
              <a:buChar char="•"/>
            </a:pPr>
            <a:r>
              <a:rPr lang="en-US" sz="1600" b="1" dirty="0" smtClean="0"/>
              <a:t>Motion to forward 2.08 to WG passed</a:t>
            </a:r>
            <a:r>
              <a:rPr lang="en-US" sz="1600" b="1" dirty="0" smtClean="0"/>
              <a:t>.</a:t>
            </a:r>
          </a:p>
          <a:p>
            <a:pPr eaLnBrk="1" hangingPunct="1">
              <a:spcBef>
                <a:spcPct val="20000"/>
              </a:spcBef>
              <a:buFontTx/>
              <a:buChar char="•"/>
            </a:pPr>
            <a:r>
              <a:rPr lang="en-US" sz="1600" b="1" dirty="0" smtClean="0"/>
              <a:t>WG decided to start letter ballot.</a:t>
            </a:r>
            <a:endParaRPr lang="en-US" sz="1600" b="1" dirty="0" smtClean="0"/>
          </a:p>
          <a:p>
            <a:pPr eaLnBrk="1" hangingPunct="1">
              <a:spcBef>
                <a:spcPct val="20000"/>
              </a:spcBef>
              <a:buFontTx/>
              <a:buChar char="•"/>
            </a:pPr>
            <a:endParaRPr lang="en-US" sz="1600" b="1" dirty="0"/>
          </a:p>
          <a:p>
            <a:pPr eaLnBrk="1" hangingPunct="1">
              <a:spcBef>
                <a:spcPct val="20000"/>
              </a:spcBef>
              <a:buFontTx/>
              <a:buChar char="•"/>
            </a:pPr>
            <a:r>
              <a:rPr lang="en-US" sz="1600" b="1" dirty="0" smtClean="0"/>
              <a:t>Other Contributions</a:t>
            </a:r>
          </a:p>
          <a:p>
            <a:pPr lvl="1" eaLnBrk="1" hangingPunct="1">
              <a:spcBef>
                <a:spcPct val="20000"/>
              </a:spcBef>
              <a:buFontTx/>
              <a:buChar char="•"/>
            </a:pPr>
            <a:r>
              <a:rPr lang="en-US" sz="1600" dirty="0" smtClean="0"/>
              <a:t>12/43r0 Temporary resource release mechanism proposal</a:t>
            </a:r>
          </a:p>
          <a:p>
            <a:pPr lvl="1" eaLnBrk="1" hangingPunct="1">
              <a:spcBef>
                <a:spcPct val="20000"/>
              </a:spcBef>
              <a:buFontTx/>
              <a:buChar char="•"/>
            </a:pPr>
            <a:r>
              <a:rPr lang="en-US" sz="1600" dirty="0" smtClean="0"/>
              <a:t>12/42r0 A conflict handling proposal for distributed decision making</a:t>
            </a:r>
          </a:p>
          <a:p>
            <a:pPr lvl="1" eaLnBrk="1" hangingPunct="1">
              <a:spcBef>
                <a:spcPct val="20000"/>
              </a:spcBef>
              <a:buFontTx/>
              <a:buChar char="•"/>
            </a:pPr>
            <a:r>
              <a:rPr lang="en-US" sz="1600" dirty="0" smtClean="0"/>
              <a:t>12/39r1 Coexistence of CMs with different decision making algorithms</a:t>
            </a:r>
          </a:p>
          <a:p>
            <a:pPr lvl="1" eaLnBrk="1" hangingPunct="1">
              <a:spcBef>
                <a:spcPct val="20000"/>
              </a:spcBef>
              <a:buFontTx/>
              <a:buChar char="•"/>
            </a:pPr>
            <a:r>
              <a:rPr lang="en-US" sz="1600" dirty="0" smtClean="0"/>
              <a:t>12/16r2 Measurements and measurement reporting</a:t>
            </a:r>
          </a:p>
          <a:p>
            <a:pPr lvl="1" eaLnBrk="1" hangingPunct="1">
              <a:spcBef>
                <a:spcPct val="20000"/>
              </a:spcBef>
              <a:buFontTx/>
              <a:buChar char="•"/>
            </a:pPr>
            <a:r>
              <a:rPr lang="en-US" sz="1600" dirty="0" smtClean="0"/>
              <a:t>12/4r2 Possible Action Items</a:t>
            </a:r>
          </a:p>
          <a:p>
            <a:pPr lvl="1" eaLnBrk="1" hangingPunct="1">
              <a:spcBef>
                <a:spcPct val="20000"/>
              </a:spcBef>
              <a:buFontTx/>
              <a:buChar char="•"/>
            </a:pPr>
            <a:endParaRPr lang="en-US" sz="2000" dirty="0" smtClean="0"/>
          </a:p>
          <a:p>
            <a:pPr lvl="1" eaLnBrk="1" hangingPunct="1">
              <a:spcBef>
                <a:spcPct val="20000"/>
              </a:spcBef>
              <a:buFontTx/>
              <a:buChar char="•"/>
            </a:pPr>
            <a:endParaRPr lang="en-US" sz="2000" b="1" dirty="0" smtClean="0"/>
          </a:p>
          <a:p>
            <a:pPr lvl="1" eaLnBrk="1" hangingPunct="1">
              <a:spcBef>
                <a:spcPct val="20000"/>
              </a:spcBef>
              <a:buFontTx/>
              <a:buChar char="•"/>
            </a:pPr>
            <a:endParaRPr lang="en-US" sz="2000" b="1" dirty="0"/>
          </a:p>
          <a:p>
            <a:pPr lvl="1" eaLnBrk="1" hangingPunct="1">
              <a:spcBef>
                <a:spcPct val="20000"/>
              </a:spcBef>
            </a:pPr>
            <a:endParaRPr lang="en-US" sz="2000" b="1" dirty="0"/>
          </a:p>
          <a:p>
            <a:pPr eaLnBrk="1" hangingPunct="1">
              <a:spcBef>
                <a:spcPct val="20000"/>
              </a:spcBef>
              <a:buFontTx/>
              <a:buChar char="•"/>
            </a:pPr>
            <a:endParaRPr lang="en-US" sz="2000" b="1" dirty="0"/>
          </a:p>
          <a:p>
            <a:pPr eaLnBrk="1" hangingPunct="1">
              <a:spcBef>
                <a:spcPct val="20000"/>
              </a:spcBef>
            </a:pPr>
            <a:endParaRPr lang="en-US" sz="2000" b="1" dirty="0"/>
          </a:p>
          <a:p>
            <a:pPr eaLnBrk="1" hangingPunct="1">
              <a:spcBef>
                <a:spcPct val="20000"/>
              </a:spcBef>
              <a:buFontTx/>
              <a:buChar char="•"/>
            </a:pPr>
            <a:endParaRPr lang="en-US" sz="2000" b="1" dirty="0"/>
          </a:p>
          <a:p>
            <a:pPr eaLnBrk="1" hangingPunct="1">
              <a:spcBef>
                <a:spcPct val="20000"/>
              </a:spcBef>
              <a:buFontTx/>
              <a:buChar char="•"/>
            </a:pPr>
            <a:endParaRPr lang="en-US" sz="2000" b="1" dirty="0"/>
          </a:p>
        </p:txBody>
      </p:sp>
    </p:spTree>
    <p:extLst>
      <p:ext uri="{BB962C8B-B14F-4D97-AF65-F5344CB8AC3E}">
        <p14:creationId xmlns:p14="http://schemas.microsoft.com/office/powerpoint/2010/main" val="155820408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付プレースホルダ 3"/>
          <p:cNvSpPr>
            <a:spLocks noGrp="1"/>
          </p:cNvSpPr>
          <p:nvPr>
            <p:ph type="dt" sz="quarter" idx="10"/>
          </p:nvPr>
        </p:nvSpPr>
        <p:spPr>
          <a:xfrm>
            <a:off x="696913" y="332601"/>
            <a:ext cx="96807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dirty="0" smtClean="0"/>
              <a:t>May </a:t>
            </a:r>
            <a:r>
              <a:rPr lang="en-US" sz="1800" dirty="0"/>
              <a:t>2012</a:t>
            </a:r>
          </a:p>
        </p:txBody>
      </p:sp>
      <p:sp>
        <p:nvSpPr>
          <p:cNvPr id="19458"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Tuncer Baykas, NICT</a:t>
            </a:r>
          </a:p>
        </p:txBody>
      </p:sp>
      <p:sp>
        <p:nvSpPr>
          <p:cNvPr id="19459"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A8B2BD3-B1BE-7941-A0C5-D9DA105C2C59}" type="slidenum">
              <a:rPr lang="en-US"/>
              <a:pPr/>
              <a:t>4</a:t>
            </a:fld>
            <a:endParaRPr lang="en-US"/>
          </a:p>
        </p:txBody>
      </p:sp>
      <p:sp>
        <p:nvSpPr>
          <p:cNvPr id="9" name="Title 1"/>
          <p:cNvSpPr txBox="1">
            <a:spLocks/>
          </p:cNvSpPr>
          <p:nvPr/>
        </p:nvSpPr>
        <p:spPr bwMode="auto">
          <a:xfrm>
            <a:off x="685800" y="762000"/>
            <a:ext cx="7772400" cy="762000"/>
          </a:xfrm>
          <a:prstGeom prst="rect">
            <a:avLst/>
          </a:prstGeom>
          <a:noFill/>
          <a:ln w="9525">
            <a:noFill/>
            <a:miter lim="800000"/>
            <a:headEnd/>
            <a:tailEnd/>
          </a:ln>
        </p:spPr>
        <p:txBody>
          <a:bodyPr lIns="92075" tIns="46038" rIns="92075" bIns="46038" anchor="ctr"/>
          <a:lstStyle/>
          <a:p>
            <a:pPr marL="342900" indent="-342900" algn="ctr">
              <a:spcBef>
                <a:spcPct val="20000"/>
              </a:spcBef>
              <a:defRPr/>
            </a:pPr>
            <a:r>
              <a:rPr lang="en-US" sz="3200" b="1" kern="0" dirty="0" smtClean="0">
                <a:latin typeface="Times New Roman" pitchFamily="18" charset="0"/>
                <a:ea typeface="+mn-ea"/>
                <a:cs typeface="+mn-cs"/>
              </a:rPr>
              <a:t>Letter Ballot</a:t>
            </a:r>
            <a:endParaRPr lang="en-US" sz="3200" b="1" kern="0" dirty="0">
              <a:latin typeface="Times New Roman" pitchFamily="18" charset="0"/>
              <a:ea typeface="+mn-ea"/>
              <a:cs typeface="+mn-cs"/>
            </a:endParaRPr>
          </a:p>
        </p:txBody>
      </p:sp>
      <p:sp>
        <p:nvSpPr>
          <p:cNvPr id="19461" name="Rectangle 8"/>
          <p:cNvSpPr txBox="1">
            <a:spLocks noChangeArrowheads="1"/>
          </p:cNvSpPr>
          <p:nvPr/>
        </p:nvSpPr>
        <p:spPr bwMode="auto">
          <a:xfrm>
            <a:off x="685800" y="1752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pPr>
            <a:endParaRPr lang="en-US" sz="2000" b="1"/>
          </a:p>
        </p:txBody>
      </p:sp>
      <p:sp>
        <p:nvSpPr>
          <p:cNvPr id="19462" name="Rectangle 8"/>
          <p:cNvSpPr txBox="1">
            <a:spLocks noChangeArrowheads="1"/>
          </p:cNvSpPr>
          <p:nvPr/>
        </p:nvSpPr>
        <p:spPr bwMode="auto">
          <a:xfrm>
            <a:off x="685800" y="14478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buFontTx/>
              <a:buChar char="•"/>
            </a:pPr>
            <a:r>
              <a:rPr lang="en-US" sz="2000" b="1" dirty="0" smtClean="0"/>
              <a:t>Letter ballot failed</a:t>
            </a:r>
          </a:p>
          <a:p>
            <a:pPr lvl="1" eaLnBrk="1" hangingPunct="1">
              <a:spcBef>
                <a:spcPct val="20000"/>
              </a:spcBef>
              <a:buFontTx/>
              <a:buChar char="•"/>
            </a:pPr>
            <a:r>
              <a:rPr lang="en-US" sz="2000" b="1" dirty="0" smtClean="0"/>
              <a:t>Yes 17</a:t>
            </a:r>
          </a:p>
          <a:p>
            <a:pPr lvl="1" eaLnBrk="1" hangingPunct="1">
              <a:spcBef>
                <a:spcPct val="20000"/>
              </a:spcBef>
              <a:buFontTx/>
              <a:buChar char="•"/>
            </a:pPr>
            <a:r>
              <a:rPr lang="en-US" sz="2000" b="1" dirty="0" smtClean="0"/>
              <a:t>No 15</a:t>
            </a:r>
          </a:p>
          <a:p>
            <a:pPr lvl="1" eaLnBrk="1" hangingPunct="1">
              <a:spcBef>
                <a:spcPct val="20000"/>
              </a:spcBef>
              <a:buFontTx/>
              <a:buChar char="•"/>
            </a:pPr>
            <a:r>
              <a:rPr lang="en-US" sz="2000" b="1" dirty="0" smtClean="0"/>
              <a:t>Abstain 2</a:t>
            </a:r>
          </a:p>
          <a:p>
            <a:pPr eaLnBrk="1" hangingPunct="1">
              <a:spcBef>
                <a:spcPct val="20000"/>
              </a:spcBef>
              <a:buFontTx/>
              <a:buChar char="•"/>
            </a:pPr>
            <a:r>
              <a:rPr lang="en-US" sz="2000" b="1" dirty="0" smtClean="0"/>
              <a:t>273 Comments received</a:t>
            </a:r>
          </a:p>
          <a:p>
            <a:pPr lvl="1" eaLnBrk="1" hangingPunct="1">
              <a:spcBef>
                <a:spcPct val="20000"/>
              </a:spcBef>
              <a:buFontTx/>
              <a:buChar char="•"/>
            </a:pPr>
            <a:r>
              <a:rPr lang="en-US" sz="2000" b="1" dirty="0" smtClean="0"/>
              <a:t>185 Technical comments</a:t>
            </a:r>
          </a:p>
          <a:p>
            <a:pPr lvl="1" eaLnBrk="1" hangingPunct="1">
              <a:spcBef>
                <a:spcPct val="20000"/>
              </a:spcBef>
              <a:buFontTx/>
              <a:buChar char="•"/>
            </a:pPr>
            <a:r>
              <a:rPr lang="en-US" sz="2000" b="1" dirty="0" smtClean="0"/>
              <a:t>5 General Comments</a:t>
            </a:r>
          </a:p>
          <a:p>
            <a:pPr lvl="1" eaLnBrk="1" hangingPunct="1">
              <a:spcBef>
                <a:spcPct val="20000"/>
              </a:spcBef>
              <a:buFontTx/>
              <a:buChar char="•"/>
            </a:pPr>
            <a:r>
              <a:rPr lang="en-US" sz="2000" b="1" dirty="0" smtClean="0"/>
              <a:t>83 Editorial Comments</a:t>
            </a:r>
          </a:p>
          <a:p>
            <a:pPr lvl="1" eaLnBrk="1" hangingPunct="1">
              <a:spcBef>
                <a:spcPct val="20000"/>
              </a:spcBef>
              <a:buFontTx/>
              <a:buChar char="•"/>
            </a:pPr>
            <a:endParaRPr lang="en-US" sz="2000" dirty="0" smtClean="0"/>
          </a:p>
          <a:p>
            <a:pPr lvl="1" eaLnBrk="1" hangingPunct="1">
              <a:spcBef>
                <a:spcPct val="20000"/>
              </a:spcBef>
              <a:buFontTx/>
              <a:buChar char="•"/>
            </a:pPr>
            <a:endParaRPr lang="en-US" sz="2000" dirty="0" smtClean="0"/>
          </a:p>
          <a:p>
            <a:pPr lvl="1" eaLnBrk="1" hangingPunct="1">
              <a:spcBef>
                <a:spcPct val="20000"/>
              </a:spcBef>
              <a:buFontTx/>
              <a:buChar char="•"/>
            </a:pPr>
            <a:endParaRPr lang="en-US" sz="2000" b="1" dirty="0" smtClean="0"/>
          </a:p>
          <a:p>
            <a:pPr lvl="1" eaLnBrk="1" hangingPunct="1">
              <a:spcBef>
                <a:spcPct val="20000"/>
              </a:spcBef>
              <a:buFontTx/>
              <a:buChar char="•"/>
            </a:pPr>
            <a:endParaRPr lang="en-US" sz="2000" b="1" dirty="0"/>
          </a:p>
          <a:p>
            <a:pPr lvl="1" eaLnBrk="1" hangingPunct="1">
              <a:spcBef>
                <a:spcPct val="20000"/>
              </a:spcBef>
            </a:pPr>
            <a:endParaRPr lang="en-US" sz="2000" b="1" dirty="0"/>
          </a:p>
          <a:p>
            <a:pPr eaLnBrk="1" hangingPunct="1">
              <a:spcBef>
                <a:spcPct val="20000"/>
              </a:spcBef>
              <a:buFontTx/>
              <a:buChar char="•"/>
            </a:pPr>
            <a:endParaRPr lang="en-US" sz="2000" b="1" dirty="0"/>
          </a:p>
          <a:p>
            <a:pPr eaLnBrk="1" hangingPunct="1">
              <a:spcBef>
                <a:spcPct val="20000"/>
              </a:spcBef>
            </a:pPr>
            <a:endParaRPr lang="en-US" sz="2000" b="1" dirty="0"/>
          </a:p>
          <a:p>
            <a:pPr eaLnBrk="1" hangingPunct="1">
              <a:spcBef>
                <a:spcPct val="20000"/>
              </a:spcBef>
              <a:buFontTx/>
              <a:buChar char="•"/>
            </a:pPr>
            <a:endParaRPr lang="en-US" sz="2000" b="1" dirty="0"/>
          </a:p>
          <a:p>
            <a:pPr eaLnBrk="1" hangingPunct="1">
              <a:spcBef>
                <a:spcPct val="20000"/>
              </a:spcBef>
              <a:buFontTx/>
              <a:buChar char="•"/>
            </a:pPr>
            <a:endParaRPr lang="en-US" sz="2000" b="1" dirty="0"/>
          </a:p>
        </p:txBody>
      </p:sp>
    </p:spTree>
    <p:extLst>
      <p:ext uri="{BB962C8B-B14F-4D97-AF65-F5344CB8AC3E}">
        <p14:creationId xmlns:p14="http://schemas.microsoft.com/office/powerpoint/2010/main" val="373336081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付プレースホルダ 3"/>
          <p:cNvSpPr>
            <a:spLocks noGrp="1"/>
          </p:cNvSpPr>
          <p:nvPr>
            <p:ph type="dt" sz="quarter" idx="10"/>
          </p:nvPr>
        </p:nvSpPr>
        <p:spPr>
          <a:xfrm>
            <a:off x="696913" y="332601"/>
            <a:ext cx="96807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dirty="0" smtClean="0"/>
              <a:t>May </a:t>
            </a:r>
            <a:r>
              <a:rPr lang="en-US" sz="1800" dirty="0"/>
              <a:t>2012</a:t>
            </a:r>
          </a:p>
        </p:txBody>
      </p:sp>
      <p:sp>
        <p:nvSpPr>
          <p:cNvPr id="19458"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Tuncer Baykas, NICT</a:t>
            </a:r>
          </a:p>
        </p:txBody>
      </p:sp>
      <p:sp>
        <p:nvSpPr>
          <p:cNvPr id="19459"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A8B2BD3-B1BE-7941-A0C5-D9DA105C2C59}" type="slidenum">
              <a:rPr lang="en-US"/>
              <a:pPr/>
              <a:t>5</a:t>
            </a:fld>
            <a:endParaRPr lang="en-US"/>
          </a:p>
        </p:txBody>
      </p:sp>
      <p:sp>
        <p:nvSpPr>
          <p:cNvPr id="9" name="Title 1"/>
          <p:cNvSpPr txBox="1">
            <a:spLocks/>
          </p:cNvSpPr>
          <p:nvPr/>
        </p:nvSpPr>
        <p:spPr bwMode="auto">
          <a:xfrm>
            <a:off x="685800" y="762000"/>
            <a:ext cx="7772400" cy="762000"/>
          </a:xfrm>
          <a:prstGeom prst="rect">
            <a:avLst/>
          </a:prstGeom>
          <a:noFill/>
          <a:ln w="9525">
            <a:noFill/>
            <a:miter lim="800000"/>
            <a:headEnd/>
            <a:tailEnd/>
          </a:ln>
        </p:spPr>
        <p:txBody>
          <a:bodyPr lIns="92075" tIns="46038" rIns="92075" bIns="46038" anchor="ctr"/>
          <a:lstStyle/>
          <a:p>
            <a:pPr marL="342900" indent="-342900" algn="ctr">
              <a:spcBef>
                <a:spcPct val="20000"/>
              </a:spcBef>
              <a:defRPr/>
            </a:pPr>
            <a:r>
              <a:rPr lang="en-US" sz="3200" b="1" kern="0" dirty="0">
                <a:latin typeface="Times New Roman" pitchFamily="18" charset="0"/>
                <a:ea typeface="+mn-ea"/>
                <a:cs typeface="+mn-cs"/>
              </a:rPr>
              <a:t>Goals for </a:t>
            </a:r>
            <a:r>
              <a:rPr lang="en-US" sz="3200" b="1" kern="0" dirty="0" smtClean="0">
                <a:latin typeface="Times New Roman" pitchFamily="18" charset="0"/>
                <a:ea typeface="+mn-ea"/>
                <a:cs typeface="+mn-cs"/>
              </a:rPr>
              <a:t>May meeting</a:t>
            </a:r>
            <a:endParaRPr lang="en-US" sz="3200" b="1" kern="0" dirty="0">
              <a:latin typeface="Times New Roman" pitchFamily="18" charset="0"/>
              <a:ea typeface="+mn-ea"/>
              <a:cs typeface="+mn-cs"/>
            </a:endParaRPr>
          </a:p>
        </p:txBody>
      </p:sp>
      <p:sp>
        <p:nvSpPr>
          <p:cNvPr id="19461" name="Rectangle 8"/>
          <p:cNvSpPr txBox="1">
            <a:spLocks noChangeArrowheads="1"/>
          </p:cNvSpPr>
          <p:nvPr/>
        </p:nvSpPr>
        <p:spPr bwMode="auto">
          <a:xfrm>
            <a:off x="685800" y="1752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pPr>
            <a:endParaRPr lang="en-US" sz="2000" b="1"/>
          </a:p>
        </p:txBody>
      </p:sp>
      <p:sp>
        <p:nvSpPr>
          <p:cNvPr id="19462" name="Rectangle 8"/>
          <p:cNvSpPr txBox="1">
            <a:spLocks noChangeArrowheads="1"/>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buFontTx/>
              <a:buChar char="•"/>
            </a:pPr>
            <a:r>
              <a:rPr lang="en-US" sz="2000" b="1" dirty="0" smtClean="0"/>
              <a:t>Review of the draft.</a:t>
            </a:r>
          </a:p>
          <a:p>
            <a:pPr eaLnBrk="1" hangingPunct="1">
              <a:spcBef>
                <a:spcPct val="20000"/>
              </a:spcBef>
              <a:buFontTx/>
              <a:buChar char="•"/>
            </a:pPr>
            <a:r>
              <a:rPr lang="en-US" sz="2000" b="1" dirty="0" smtClean="0"/>
              <a:t>Comment resolution for letter ballot.</a:t>
            </a:r>
          </a:p>
          <a:p>
            <a:pPr eaLnBrk="1" hangingPunct="1">
              <a:spcBef>
                <a:spcPct val="20000"/>
              </a:spcBef>
              <a:buFontTx/>
              <a:buChar char="•"/>
            </a:pPr>
            <a:r>
              <a:rPr lang="en-US" sz="2000" b="1" dirty="0" smtClean="0"/>
              <a:t>Arranging teleconferences</a:t>
            </a:r>
          </a:p>
          <a:p>
            <a:pPr eaLnBrk="1" hangingPunct="1">
              <a:spcBef>
                <a:spcPct val="20000"/>
              </a:spcBef>
              <a:buFontTx/>
              <a:buChar char="•"/>
            </a:pPr>
            <a:endParaRPr lang="en-US" sz="2000" b="1" dirty="0" smtClean="0"/>
          </a:p>
          <a:p>
            <a:pPr eaLnBrk="1" hangingPunct="1">
              <a:spcBef>
                <a:spcPct val="20000"/>
              </a:spcBef>
              <a:buFontTx/>
              <a:buChar char="•"/>
            </a:pPr>
            <a:endParaRPr lang="en-US" sz="2000" b="1" dirty="0"/>
          </a:p>
          <a:p>
            <a:pPr lvl="1" eaLnBrk="1" hangingPunct="1">
              <a:spcBef>
                <a:spcPct val="20000"/>
              </a:spcBef>
            </a:pPr>
            <a:endParaRPr lang="en-US" sz="2000" b="1" dirty="0"/>
          </a:p>
          <a:p>
            <a:pPr eaLnBrk="1" hangingPunct="1">
              <a:spcBef>
                <a:spcPct val="20000"/>
              </a:spcBef>
              <a:buFontTx/>
              <a:buChar char="•"/>
            </a:pPr>
            <a:endParaRPr lang="en-US" sz="2000" b="1" dirty="0"/>
          </a:p>
          <a:p>
            <a:pPr eaLnBrk="1" hangingPunct="1">
              <a:spcBef>
                <a:spcPct val="20000"/>
              </a:spcBef>
            </a:pPr>
            <a:endParaRPr lang="en-US" sz="2000" b="1" dirty="0"/>
          </a:p>
          <a:p>
            <a:pPr eaLnBrk="1" hangingPunct="1">
              <a:spcBef>
                <a:spcPct val="20000"/>
              </a:spcBef>
              <a:buFontTx/>
              <a:buChar char="•"/>
            </a:pPr>
            <a:endParaRPr lang="en-US" sz="2000" b="1" dirty="0"/>
          </a:p>
          <a:p>
            <a:pPr eaLnBrk="1" hangingPunct="1">
              <a:spcBef>
                <a:spcPct val="20000"/>
              </a:spcBef>
              <a:buFontTx/>
              <a:buChar char="•"/>
            </a:pPr>
            <a:endParaRPr lang="en-US" sz="2000" b="1"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r>
              <a:rPr lang="en-US">
                <a:latin typeface="Times New Roman" charset="0"/>
              </a:rPr>
              <a:t>Timeline</a:t>
            </a:r>
          </a:p>
        </p:txBody>
      </p:sp>
      <p:sp>
        <p:nvSpPr>
          <p:cNvPr id="4" name="Date Placeholder 3"/>
          <p:cNvSpPr>
            <a:spLocks noGrp="1"/>
          </p:cNvSpPr>
          <p:nvPr>
            <p:ph type="dt" sz="quarter" idx="10"/>
          </p:nvPr>
        </p:nvSpPr>
        <p:spPr>
          <a:xfrm>
            <a:off x="696913" y="332601"/>
            <a:ext cx="968076" cy="276999"/>
          </a:xfrm>
        </p:spPr>
        <p:txBody>
          <a:bodyPr/>
          <a:lstStyle/>
          <a:p>
            <a:pPr>
              <a:defRPr/>
            </a:pPr>
            <a:r>
              <a:rPr lang="en-US" dirty="0" smtClean="0"/>
              <a:t>May </a:t>
            </a:r>
            <a:r>
              <a:rPr lang="en-US" dirty="0" smtClean="0"/>
              <a:t>2012</a:t>
            </a:r>
            <a:endParaRPr lang="en-US" dirty="0"/>
          </a:p>
        </p:txBody>
      </p:sp>
      <p:sp>
        <p:nvSpPr>
          <p:cNvPr id="5" name="Footer Placeholder 4"/>
          <p:cNvSpPr>
            <a:spLocks noGrp="1"/>
          </p:cNvSpPr>
          <p:nvPr>
            <p:ph type="ftr" sz="quarter" idx="11"/>
          </p:nvPr>
        </p:nvSpPr>
        <p:spPr/>
        <p:txBody>
          <a:bodyPr/>
          <a:lstStyle/>
          <a:p>
            <a:pPr>
              <a:defRPr/>
            </a:pPr>
            <a:r>
              <a:rPr lang="en-US" smtClean="0"/>
              <a:t>Tuncer Baykas, NICT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B7AB529-39E5-C842-8A96-4C297D9E0066}" type="slidenum">
              <a:rPr lang="en-US" smtClean="0"/>
              <a:pPr>
                <a:defRPr/>
              </a:pPr>
              <a:t>6</a:t>
            </a:fld>
            <a:endParaRPr lang="en-US"/>
          </a:p>
        </p:txBody>
      </p:sp>
      <p:sp>
        <p:nvSpPr>
          <p:cNvPr id="20485" name="Rectangle 8"/>
          <p:cNvSpPr txBox="1">
            <a:spLocks noChangeArrowheads="1"/>
          </p:cNvSpPr>
          <p:nvPr/>
        </p:nvSpPr>
        <p:spPr bwMode="auto">
          <a:xfrm>
            <a:off x="685800" y="1752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pPr>
            <a:endParaRPr lang="en-US" sz="2000" b="1"/>
          </a:p>
        </p:txBody>
      </p:sp>
      <p:graphicFrame>
        <p:nvGraphicFramePr>
          <p:cNvPr id="10" name="Table 9"/>
          <p:cNvGraphicFramePr>
            <a:graphicFrameLocks noGrp="1"/>
          </p:cNvGraphicFramePr>
          <p:nvPr>
            <p:extLst>
              <p:ext uri="{D42A27DB-BD31-4B8C-83A1-F6EECF244321}">
                <p14:modId xmlns:p14="http://schemas.microsoft.com/office/powerpoint/2010/main" val="3454751687"/>
              </p:ext>
            </p:extLst>
          </p:nvPr>
        </p:nvGraphicFramePr>
        <p:xfrm>
          <a:off x="609600" y="2133600"/>
          <a:ext cx="7696199" cy="3849436"/>
        </p:xfrm>
        <a:graphic>
          <a:graphicData uri="http://schemas.openxmlformats.org/drawingml/2006/table">
            <a:tbl>
              <a:tblPr/>
              <a:tblGrid>
                <a:gridCol w="2416251"/>
                <a:gridCol w="165931"/>
                <a:gridCol w="195760"/>
                <a:gridCol w="193897"/>
                <a:gridCol w="195761"/>
                <a:gridCol w="199489"/>
                <a:gridCol w="350505"/>
                <a:gridCol w="195761"/>
                <a:gridCol w="193897"/>
                <a:gridCol w="236150"/>
                <a:gridCol w="155371"/>
                <a:gridCol w="193897"/>
                <a:gridCol w="350505"/>
                <a:gridCol w="195760"/>
                <a:gridCol w="195761"/>
                <a:gridCol w="193897"/>
                <a:gridCol w="195760"/>
                <a:gridCol w="195761"/>
                <a:gridCol w="350505"/>
                <a:gridCol w="193897"/>
                <a:gridCol w="195760"/>
                <a:gridCol w="195761"/>
                <a:gridCol w="193897"/>
                <a:gridCol w="195760"/>
                <a:gridCol w="350505"/>
              </a:tblGrid>
              <a:tr h="16142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gridSpan="6">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2010</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2011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2012</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2013</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692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3</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5</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7</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9</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3</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5</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7</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9</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3</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5</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7</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9</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3</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5</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7</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9</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C000"/>
                    </a:solidFill>
                  </a:tcPr>
                </a:tc>
              </a:tr>
              <a:tr h="18670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Task Group formed</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18670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System Design Document completed</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18670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Call for Proposals issued</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37340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Contribution presentations with straw polls</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18864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Proposal presentations</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37340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rgbClr val="000000"/>
                          </a:solidFill>
                          <a:effectLst/>
                          <a:latin typeface="+mj-lt"/>
                          <a:ea typeface="ＭＳ Ｐゴシック" charset="0"/>
                          <a:cs typeface="Times New Roman" charset="0"/>
                        </a:rPr>
                        <a:t>Round of votes on proposals in clause order</a:t>
                      </a:r>
                      <a:endParaRPr kumimoji="0" lang="en-US" sz="10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22948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Create candidate draft document</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18670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Comment ballot on the candidate draft</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mj-lt"/>
                          <a:ea typeface="ＭＳ Ｐゴシック" charset="0"/>
                          <a:cs typeface="Times New Roman" charset="0"/>
                        </a:rPr>
                        <a:t> </a:t>
                      </a:r>
                      <a:r>
                        <a:rPr kumimoji="0" lang="en-US" sz="1200" b="0" i="0" u="none" strike="noStrike" cap="none" normalizeH="0" baseline="0" dirty="0" smtClean="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mj-lt"/>
                          <a:ea typeface="ＭＳ Ｐゴシック" charset="0"/>
                          <a:cs typeface="Times New Roman" charset="0"/>
                        </a:rPr>
                        <a:t>x</a:t>
                      </a:r>
                      <a:r>
                        <a:rPr kumimoji="0" lang="en-US" sz="1200" b="0" i="0" u="none" strike="noStrike" cap="none" normalizeH="0" baseline="0" dirty="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37340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Comment resolutions on the candidate draft</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mj-lt"/>
                          <a:ea typeface="ＭＳ Ｐゴシック" charset="0"/>
                          <a:cs typeface="Times New Roman" charset="0"/>
                        </a:rPr>
                        <a:t>x</a:t>
                      </a:r>
                      <a:r>
                        <a:rPr kumimoji="0" lang="en-US" sz="1200" b="0" i="0" u="none" strike="noStrike" cap="none" normalizeH="0" baseline="0" dirty="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mj-lt"/>
                          <a:ea typeface="ＭＳ Ｐゴシック" charset="0"/>
                          <a:cs typeface="Times New Roman" charset="0"/>
                        </a:rPr>
                        <a:t>x</a:t>
                      </a:r>
                      <a:r>
                        <a:rPr kumimoji="0" lang="en-US" sz="1200" b="0" i="0" u="none" strike="noStrike" cap="none" normalizeH="0" baseline="0" dirty="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mj-lt"/>
                          <a:ea typeface="ＭＳ Ｐゴシック" charset="0"/>
                          <a:cs typeface="Times New Roman" charset="0"/>
                        </a:rPr>
                        <a:t>x</a:t>
                      </a:r>
                      <a:r>
                        <a:rPr kumimoji="0" lang="en-US" sz="1200" b="0" i="0" u="none" strike="noStrike" cap="none" normalizeH="0" baseline="0" dirty="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27434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rgbClr val="000000"/>
                          </a:solidFill>
                          <a:effectLst/>
                          <a:latin typeface="+mj-lt"/>
                          <a:ea typeface="ＭＳ Ｐゴシック" charset="0"/>
                          <a:cs typeface="Times New Roman" charset="0"/>
                        </a:rPr>
                        <a:t>Adoption of draft normative text</a:t>
                      </a:r>
                      <a:endParaRPr kumimoji="0" lang="en-US" sz="10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r>
                        <a:rPr lang="en-US" sz="1200" dirty="0" smtClean="0"/>
                        <a:t>x</a:t>
                      </a:r>
                      <a:endParaRPr lang="en-US" sz="1200" dirty="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2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27434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chemeClr val="tx1"/>
                          </a:solidFill>
                          <a:effectLst/>
                          <a:latin typeface="+mj-lt"/>
                          <a:ea typeface="ＭＳ Ｐゴシック" charset="0"/>
                          <a:cs typeface="Times New Roman" charset="0"/>
                        </a:rPr>
                        <a:t>Letter ballot Comment Resolution</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200" dirty="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r>
                        <a:rPr lang="en-US" sz="1200" dirty="0" smtClean="0"/>
                        <a:t>x</a:t>
                      </a:r>
                      <a:endParaRPr lang="en-US" sz="1200" dirty="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27434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chemeClr val="tx1"/>
                          </a:solidFill>
                          <a:effectLst/>
                          <a:latin typeface="+mj-lt"/>
                          <a:ea typeface="ＭＳ Ｐゴシック" charset="0"/>
                          <a:cs typeface="Times New Roman" charset="0"/>
                        </a:rPr>
                        <a:t>Recirculation Ballot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27434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chemeClr val="tx1"/>
                          </a:solidFill>
                          <a:effectLst/>
                          <a:latin typeface="+mj-lt"/>
                          <a:ea typeface="ＭＳ Ｐゴシック" charset="0"/>
                          <a:cs typeface="Times New Roman" charset="0"/>
                        </a:rPr>
                        <a:t>Comment Resolution</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endParaRPr lang="en-US" sz="1800" dirty="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8516</TotalTime>
  <Words>418</Words>
  <Application>Microsoft Macintosh PowerPoint</Application>
  <PresentationFormat>On-screen Show (4:3)</PresentationFormat>
  <Paragraphs>333</Paragraphs>
  <Slides>6</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8" baseType="lpstr">
      <vt:lpstr>802-19-Submission</vt:lpstr>
      <vt:lpstr>Document</vt:lpstr>
      <vt:lpstr>802.19 TG 1 May Session Opening Report</vt:lpstr>
      <vt:lpstr>Abstract</vt:lpstr>
      <vt:lpstr>PowerPoint Presentation</vt:lpstr>
      <vt:lpstr>PowerPoint Presentation</vt:lpstr>
      <vt:lpstr>PowerPoint Presentation</vt:lpstr>
      <vt:lpstr>Timeline</vt:lpstr>
    </vt:vector>
  </TitlesOfParts>
  <Company>NICT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802.19 TG 1 Opening Report and Agenda</dc:title>
  <dc:creator>Tuncer Baykas</dc:creator>
  <cp:lastModifiedBy>Tuncer Baykas</cp:lastModifiedBy>
  <cp:revision>101</cp:revision>
  <cp:lastPrinted>1998-02-10T13:28:06Z</cp:lastPrinted>
  <dcterms:created xsi:type="dcterms:W3CDTF">2010-05-15T15:57:01Z</dcterms:created>
  <dcterms:modified xsi:type="dcterms:W3CDTF">2012-05-14T12:25:08Z</dcterms:modified>
</cp:coreProperties>
</file>