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93" r:id="rId3"/>
    <p:sldId id="294" r:id="rId4"/>
    <p:sldId id="308" r:id="rId5"/>
    <p:sldId id="309" r:id="rId6"/>
    <p:sldId id="310" r:id="rId7"/>
    <p:sldId id="30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1576" y="-104"/>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842211" y="332601"/>
            <a:ext cx="26032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/46r0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767674" y="304026"/>
            <a:ext cx="11817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March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March Session </a:t>
            </a:r>
            <a:r>
              <a:rPr lang="en-US" dirty="0" smtClean="0">
                <a:latin typeface="Times New Roman" charset="0"/>
              </a:rPr>
              <a:t>Closing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70"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2012</a:t>
            </a:r>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during March session</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2012</a:t>
            </a:r>
          </a:p>
        </p:txBody>
      </p:sp>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E83989F-70AA-A248-81A3-351F290D8FEA}" type="slidenum">
              <a:rPr lang="en-US"/>
              <a:pPr/>
              <a:t>3</a:t>
            </a:fld>
            <a:endParaRPr lang="en-US"/>
          </a:p>
        </p:txBody>
      </p:sp>
      <p:sp>
        <p:nvSpPr>
          <p:cNvPr id="18436" name="Rectangle 2"/>
          <p:cNvSpPr>
            <a:spLocks noGrp="1" noChangeArrowheads="1"/>
          </p:cNvSpPr>
          <p:nvPr>
            <p:ph type="title"/>
          </p:nvPr>
        </p:nvSpPr>
        <p:spPr/>
        <p:txBody>
          <a:bodyPr/>
          <a:lstStyle/>
          <a:p>
            <a:pPr eaLnBrk="1" hangingPunct="1"/>
            <a:r>
              <a:rPr lang="en-US">
                <a:latin typeface="Times New Roman" charset="0"/>
              </a:rPr>
              <a:t>Before March Session</a:t>
            </a:r>
          </a:p>
        </p:txBody>
      </p:sp>
      <p:sp>
        <p:nvSpPr>
          <p:cNvPr id="18437" name="Rectangle 8"/>
          <p:cNvSpPr txBox="1">
            <a:spLocks noChangeArrowheads="1"/>
          </p:cNvSpPr>
          <p:nvPr/>
        </p:nvSpPr>
        <p:spPr bwMode="auto">
          <a:xfrm>
            <a:off x="6096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 typeface="Arial" charset="0"/>
              <a:buChar char="•"/>
            </a:pPr>
            <a:r>
              <a:rPr lang="en-US" sz="2000" b="1"/>
              <a:t>Motions for comment resolutions of TG review  #2. (January meeting)</a:t>
            </a:r>
          </a:p>
          <a:p>
            <a:pPr eaLnBrk="1" hangingPunct="1">
              <a:spcBef>
                <a:spcPct val="20000"/>
              </a:spcBef>
              <a:buFont typeface="Arial" charset="0"/>
              <a:buChar char="•"/>
            </a:pPr>
            <a:endParaRPr lang="en-US" sz="2000" b="1"/>
          </a:p>
          <a:p>
            <a:pPr eaLnBrk="1" hangingPunct="1">
              <a:spcBef>
                <a:spcPct val="20000"/>
              </a:spcBef>
              <a:buFont typeface="Arial" charset="0"/>
              <a:buChar char="•"/>
            </a:pPr>
            <a:r>
              <a:rPr lang="en-US" sz="2000" b="1"/>
              <a:t>New Task Group Editor Mika Kasslin, (January session)</a:t>
            </a:r>
          </a:p>
          <a:p>
            <a:pPr lvl="1" eaLnBrk="1" hangingPunct="1">
              <a:spcBef>
                <a:spcPct val="20000"/>
              </a:spcBef>
              <a:buFont typeface="Arial" charset="0"/>
              <a:buChar char="•"/>
            </a:pPr>
            <a:r>
              <a:rPr lang="en-US" sz="2000" b="1"/>
              <a:t>Task Group Subeditors S. Filin H. Kang</a:t>
            </a:r>
          </a:p>
          <a:p>
            <a:pPr eaLnBrk="1" hangingPunct="1">
              <a:spcBef>
                <a:spcPct val="20000"/>
              </a:spcBef>
              <a:buFont typeface="Arial" charset="0"/>
              <a:buChar char="•"/>
            </a:pPr>
            <a:endParaRPr lang="en-US" sz="2000" b="1"/>
          </a:p>
          <a:p>
            <a:pPr eaLnBrk="1" hangingPunct="1">
              <a:spcBef>
                <a:spcPct val="20000"/>
              </a:spcBef>
              <a:buFont typeface="Arial" charset="0"/>
              <a:buChar char="•"/>
            </a:pPr>
            <a:r>
              <a:rPr lang="en-US" sz="2000" b="1"/>
              <a:t>Editors provided a new version of the draft. It is available in member area.</a:t>
            </a:r>
          </a:p>
          <a:p>
            <a:pPr eaLnBrk="1" hangingPunct="1">
              <a:spcBef>
                <a:spcPct val="20000"/>
              </a:spcBef>
              <a:buFont typeface="Arial" charset="0"/>
              <a:buChar char="•"/>
            </a:pPr>
            <a:endParaRPr lang="en-US" sz="2000" b="1"/>
          </a:p>
          <a:p>
            <a:pPr eaLnBrk="1" hangingPunct="1">
              <a:spcBef>
                <a:spcPct val="20000"/>
              </a:spcBef>
              <a:buFontTx/>
              <a:buChar char="•"/>
            </a:pPr>
            <a:r>
              <a:rPr lang="en-US" sz="2000" b="1"/>
              <a:t>3 Teleconferences, Feb 8</a:t>
            </a:r>
            <a:r>
              <a:rPr lang="en-US" sz="2000" b="1" baseline="30000"/>
              <a:t>th </a:t>
            </a:r>
            <a:r>
              <a:rPr lang="en-US" sz="2000" b="1"/>
              <a:t>(32r0) Feb 29</a:t>
            </a:r>
            <a:r>
              <a:rPr lang="en-US" sz="2000" b="1" baseline="30000"/>
              <a:t>th</a:t>
            </a:r>
            <a:r>
              <a:rPr lang="en-US" sz="2000" b="1"/>
              <a:t> (33r0), March 7</a:t>
            </a:r>
            <a:r>
              <a:rPr lang="en-US" sz="2000" b="1" baseline="30000"/>
              <a:t>th </a:t>
            </a:r>
            <a:r>
              <a:rPr lang="en-US" sz="2000" b="1"/>
              <a:t> (36r0)</a:t>
            </a:r>
          </a:p>
          <a:p>
            <a:pPr lvl="1" eaLnBrk="1" hangingPunct="1">
              <a:spcBef>
                <a:spcPct val="20000"/>
              </a:spcBef>
              <a:buFontTx/>
              <a:buChar char="•"/>
            </a:pPr>
            <a:r>
              <a:rPr lang="en-US" sz="2000" b="1"/>
              <a:t>Discussion Topics</a:t>
            </a:r>
          </a:p>
          <a:p>
            <a:pPr lvl="2" eaLnBrk="1" hangingPunct="1">
              <a:spcBef>
                <a:spcPct val="20000"/>
              </a:spcBef>
              <a:buFontTx/>
              <a:buChar char="•"/>
            </a:pPr>
            <a:r>
              <a:rPr lang="en-US" sz="2000" b="1"/>
              <a:t>Status of the draft</a:t>
            </a:r>
          </a:p>
          <a:p>
            <a:pPr lvl="2" eaLnBrk="1" hangingPunct="1">
              <a:spcBef>
                <a:spcPct val="20000"/>
              </a:spcBef>
              <a:buFontTx/>
              <a:buChar char="•"/>
            </a:pPr>
            <a:r>
              <a:rPr lang="en-US" sz="2000" b="1"/>
              <a:t>New contributions </a:t>
            </a:r>
          </a:p>
          <a:p>
            <a:pPr eaLnBrk="1" hangingPunct="1">
              <a:spcBef>
                <a:spcPct val="20000"/>
              </a:spcBef>
              <a:buFont typeface="Arial" charset="0"/>
              <a:buChar char="•"/>
            </a:pPr>
            <a:endParaRPr lang="en-US" sz="2000" b="1"/>
          </a:p>
          <a:p>
            <a:pPr eaLnBrk="1" hangingPunct="1">
              <a:spcBef>
                <a:spcPct val="20000"/>
              </a:spcBef>
              <a:buFont typeface="Arial" charset="0"/>
              <a:buChar char="•"/>
            </a:pPr>
            <a:endParaRPr lang="en-US" sz="2000" b="1"/>
          </a:p>
          <a:p>
            <a:pPr eaLnBrk="1" hangingPunct="1">
              <a:spcBef>
                <a:spcPct val="20000"/>
              </a:spcBef>
              <a:buFont typeface="Arial" charset="0"/>
              <a:buChar char="•"/>
            </a:pPr>
            <a:endParaRPr lang="en-US" sz="2000" b="1"/>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March meeting</a:t>
            </a: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a:t>Identify missing parts in the draft</a:t>
            </a:r>
          </a:p>
          <a:p>
            <a:pPr eaLnBrk="1" hangingPunct="1">
              <a:spcBef>
                <a:spcPct val="20000"/>
              </a:spcBef>
              <a:buFontTx/>
              <a:buChar char="•"/>
            </a:pPr>
            <a:r>
              <a:rPr lang="en-US" sz="2000" b="1"/>
              <a:t>Review of the new draft by the editor</a:t>
            </a:r>
          </a:p>
          <a:p>
            <a:pPr eaLnBrk="1" hangingPunct="1">
              <a:spcBef>
                <a:spcPct val="20000"/>
              </a:spcBef>
              <a:buFontTx/>
              <a:buChar char="•"/>
            </a:pPr>
            <a:r>
              <a:rPr lang="en-US" sz="2000" b="1"/>
              <a:t>Vote to accept new draft as official draft of the TG1.</a:t>
            </a:r>
          </a:p>
          <a:p>
            <a:pPr eaLnBrk="1" hangingPunct="1">
              <a:spcBef>
                <a:spcPct val="20000"/>
              </a:spcBef>
              <a:buFontTx/>
              <a:buChar char="•"/>
            </a:pPr>
            <a:r>
              <a:rPr lang="en-US" sz="2000" b="1"/>
              <a:t>Recruit volunteers to bring the text for missing parts</a:t>
            </a:r>
          </a:p>
          <a:p>
            <a:pPr eaLnBrk="1" hangingPunct="1">
              <a:spcBef>
                <a:spcPct val="20000"/>
              </a:spcBef>
              <a:buFontTx/>
              <a:buChar char="•"/>
            </a:pPr>
            <a:r>
              <a:rPr lang="en-US" sz="2000" b="1"/>
              <a:t>Discuss and vote on text contributions</a:t>
            </a:r>
          </a:p>
          <a:p>
            <a:pPr eaLnBrk="1" hangingPunct="1">
              <a:spcBef>
                <a:spcPct val="20000"/>
              </a:spcBef>
              <a:buFontTx/>
              <a:buChar char="•"/>
            </a:pPr>
            <a:r>
              <a:rPr lang="en-US" sz="2000" b="1"/>
              <a:t>Incorporation of new text to the draft</a:t>
            </a:r>
          </a:p>
          <a:p>
            <a:pPr eaLnBrk="1" hangingPunct="1">
              <a:spcBef>
                <a:spcPct val="20000"/>
              </a:spcBef>
              <a:buFontTx/>
              <a:buChar char="•"/>
            </a:pPr>
            <a:r>
              <a:rPr lang="en-US" sz="2000" b="1"/>
              <a:t>Discuss to forward the draft to WG for letter ballot</a:t>
            </a:r>
          </a:p>
          <a:p>
            <a:pPr lvl="1" eaLnBrk="1" hangingPunct="1">
              <a:spcBef>
                <a:spcPct val="20000"/>
              </a:spcBef>
            </a:pPr>
            <a:endParaRPr lang="en-US" sz="2000" b="1"/>
          </a:p>
          <a:p>
            <a:pPr eaLnBrk="1" hangingPunct="1">
              <a:spcBef>
                <a:spcPct val="20000"/>
              </a:spcBef>
              <a:buFontTx/>
              <a:buChar char="•"/>
            </a:pPr>
            <a:endParaRPr lang="en-US" sz="2000" b="1"/>
          </a:p>
          <a:p>
            <a:pPr eaLnBrk="1" hangingPunct="1">
              <a:spcBef>
                <a:spcPct val="20000"/>
              </a:spcBef>
            </a:pPr>
            <a:endParaRPr lang="en-US" sz="2000" b="1"/>
          </a:p>
          <a:p>
            <a:pPr eaLnBrk="1" hangingPunct="1">
              <a:spcBef>
                <a:spcPct val="20000"/>
              </a:spcBef>
              <a:buFontTx/>
              <a:buChar char="•"/>
            </a:pPr>
            <a:endParaRPr lang="en-US" sz="2000" b="1"/>
          </a:p>
          <a:p>
            <a:pPr eaLnBrk="1" hangingPunct="1">
              <a:spcBef>
                <a:spcPct val="20000"/>
              </a:spcBef>
              <a:buFontTx/>
              <a:buChar char="•"/>
            </a:pPr>
            <a:endParaRPr lang="en-US" sz="2000" b="1"/>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March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Group accepted 2.07 as draft normative text.</a:t>
            </a:r>
          </a:p>
          <a:p>
            <a:pPr eaLnBrk="1" hangingPunct="1">
              <a:spcBef>
                <a:spcPct val="20000"/>
              </a:spcBef>
              <a:buFontTx/>
              <a:buChar char="•"/>
            </a:pPr>
            <a:r>
              <a:rPr lang="en-US" sz="2000" b="1" dirty="0" smtClean="0"/>
              <a:t>Two motions to update the draft with below contributions</a:t>
            </a:r>
          </a:p>
          <a:p>
            <a:pPr lvl="1" eaLnBrk="1" hangingPunct="1">
              <a:spcBef>
                <a:spcPct val="20000"/>
              </a:spcBef>
              <a:buFontTx/>
              <a:buChar char="•"/>
            </a:pPr>
            <a:r>
              <a:rPr lang="en-US" sz="2000" dirty="0" smtClean="0"/>
              <a:t>12/41r1 Decision Topology Definitions </a:t>
            </a:r>
          </a:p>
          <a:p>
            <a:pPr lvl="1" eaLnBrk="1" hangingPunct="1">
              <a:spcBef>
                <a:spcPct val="20000"/>
              </a:spcBef>
              <a:buFontTx/>
              <a:buChar char="•"/>
            </a:pPr>
            <a:r>
              <a:rPr lang="en-US" sz="2000" dirty="0" smtClean="0"/>
              <a:t>11/135r2 Comment resolution -- CID 44</a:t>
            </a:r>
          </a:p>
          <a:p>
            <a:pPr eaLnBrk="1" hangingPunct="1">
              <a:spcBef>
                <a:spcPct val="20000"/>
              </a:spcBef>
              <a:buFontTx/>
              <a:buChar char="•"/>
            </a:pPr>
            <a:r>
              <a:rPr lang="en-US" sz="2000" b="1" dirty="0" smtClean="0"/>
              <a:t>Group accepted 2.08 as draft normative text.</a:t>
            </a:r>
          </a:p>
          <a:p>
            <a:pPr eaLnBrk="1" hangingPunct="1">
              <a:spcBef>
                <a:spcPct val="20000"/>
              </a:spcBef>
              <a:buFontTx/>
              <a:buChar char="•"/>
            </a:pPr>
            <a:r>
              <a:rPr lang="en-US" sz="2000" b="1" dirty="0" smtClean="0"/>
              <a:t>Motion to forward 2.08 to WG passed.</a:t>
            </a:r>
          </a:p>
          <a:p>
            <a:pPr eaLnBrk="1" hangingPunct="1">
              <a:spcBef>
                <a:spcPct val="20000"/>
              </a:spcBef>
              <a:buFontTx/>
              <a:buChar char="•"/>
            </a:pPr>
            <a:endParaRPr lang="en-US" sz="2000" b="1" dirty="0"/>
          </a:p>
          <a:p>
            <a:pPr eaLnBrk="1" hangingPunct="1">
              <a:spcBef>
                <a:spcPct val="20000"/>
              </a:spcBef>
              <a:buFontTx/>
              <a:buChar char="•"/>
            </a:pPr>
            <a:r>
              <a:rPr lang="en-US" sz="2000" b="1" dirty="0" smtClean="0"/>
              <a:t>Other Contributions</a:t>
            </a:r>
          </a:p>
          <a:p>
            <a:pPr lvl="1" eaLnBrk="1" hangingPunct="1">
              <a:spcBef>
                <a:spcPct val="20000"/>
              </a:spcBef>
              <a:buFontTx/>
              <a:buChar char="•"/>
            </a:pPr>
            <a:r>
              <a:rPr lang="en-US" sz="2000" dirty="0" smtClean="0"/>
              <a:t>12/43r0 Temporary resource release mechanism proposal</a:t>
            </a:r>
          </a:p>
          <a:p>
            <a:pPr lvl="1" eaLnBrk="1" hangingPunct="1">
              <a:spcBef>
                <a:spcPct val="20000"/>
              </a:spcBef>
              <a:buFontTx/>
              <a:buChar char="•"/>
            </a:pPr>
            <a:r>
              <a:rPr lang="en-US" sz="2000" dirty="0" smtClean="0"/>
              <a:t>12/42r0 A conflict handling proposal for distributed decision making</a:t>
            </a:r>
          </a:p>
          <a:p>
            <a:pPr lvl="1" eaLnBrk="1" hangingPunct="1">
              <a:spcBef>
                <a:spcPct val="20000"/>
              </a:spcBef>
              <a:buFontTx/>
              <a:buChar char="•"/>
            </a:pPr>
            <a:r>
              <a:rPr lang="en-US" sz="2000" dirty="0" smtClean="0"/>
              <a:t>12/39r1 Coexistence of CMs with different decision making algorithms</a:t>
            </a:r>
          </a:p>
          <a:p>
            <a:pPr lvl="1" eaLnBrk="1" hangingPunct="1">
              <a:spcBef>
                <a:spcPct val="20000"/>
              </a:spcBef>
              <a:buFontTx/>
              <a:buChar char="•"/>
            </a:pPr>
            <a:r>
              <a:rPr lang="en-US" sz="2000" dirty="0" smtClean="0"/>
              <a:t>12/16r2 Measurements and measurement reporting</a:t>
            </a:r>
          </a:p>
          <a:p>
            <a:pPr lvl="1" eaLnBrk="1" hangingPunct="1">
              <a:spcBef>
                <a:spcPct val="20000"/>
              </a:spcBef>
              <a:buFontTx/>
              <a:buChar char="•"/>
            </a:pPr>
            <a:r>
              <a:rPr lang="en-US" sz="2000" dirty="0" smtClean="0"/>
              <a:t>12/4r2 Possible Action Items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15582040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May Session Plans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5334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 typeface="Arial"/>
              <a:buChar char="•"/>
            </a:pPr>
            <a:r>
              <a:rPr lang="en-US" sz="2000" b="1" dirty="0" smtClean="0"/>
              <a:t>Review of the draft</a:t>
            </a:r>
          </a:p>
          <a:p>
            <a:pPr eaLnBrk="1" hangingPunct="1">
              <a:spcBef>
                <a:spcPct val="20000"/>
              </a:spcBef>
              <a:buFont typeface="Arial"/>
              <a:buChar char="•"/>
            </a:pPr>
            <a:r>
              <a:rPr lang="en-US" sz="2000" b="1" dirty="0" smtClean="0"/>
              <a:t>Comment resolution of letter ballot.</a:t>
            </a:r>
          </a:p>
          <a:p>
            <a:pPr eaLnBrk="1" hangingPunct="1">
              <a:spcBef>
                <a:spcPct val="20000"/>
              </a:spcBef>
              <a:buFont typeface="Arial"/>
              <a:buChar char="•"/>
            </a:pPr>
            <a:r>
              <a:rPr lang="en-US" sz="2000" b="1" dirty="0" smtClean="0"/>
              <a:t>Teleconferences</a:t>
            </a:r>
            <a:r>
              <a:rPr lang="en-US" sz="2000" b="1" dirty="0"/>
              <a:t>: Weekly on </a:t>
            </a:r>
            <a:r>
              <a:rPr lang="en-US" sz="2000" b="1" dirty="0" smtClean="0"/>
              <a:t>Wednesdays </a:t>
            </a:r>
            <a:r>
              <a:rPr lang="en-US" sz="2000" b="1" dirty="0"/>
              <a:t>starting March </a:t>
            </a:r>
            <a:r>
              <a:rPr lang="en-US" sz="2000" b="1" dirty="0" smtClean="0"/>
              <a:t>28</a:t>
            </a:r>
            <a:r>
              <a:rPr lang="en-US" sz="2000" b="1" baseline="30000" dirty="0" smtClean="0"/>
              <a:t>th</a:t>
            </a:r>
            <a:r>
              <a:rPr lang="en-US" sz="2000" b="1" dirty="0"/>
              <a:t>. Time: </a:t>
            </a:r>
            <a:r>
              <a:rPr lang="en-US" sz="2000" b="1" dirty="0" smtClean="0"/>
              <a:t>1:00 AM ET </a:t>
            </a:r>
            <a:r>
              <a:rPr lang="en-US" sz="2000" b="1" dirty="0"/>
              <a:t>for up to </a:t>
            </a:r>
            <a:r>
              <a:rPr lang="en-US" sz="2000" b="1" dirty="0" smtClean="0"/>
              <a:t>1.5 </a:t>
            </a:r>
            <a:r>
              <a:rPr lang="en-US" sz="2000" b="1" dirty="0"/>
              <a:t>hours. </a:t>
            </a:r>
          </a:p>
          <a:p>
            <a:pPr eaLnBrk="1" hangingPunct="1">
              <a:spcBef>
                <a:spcPct val="20000"/>
              </a:spcBef>
              <a:buFont typeface="Arial"/>
              <a:buChar char="•"/>
            </a:pPr>
            <a:endParaRPr lang="en-US" sz="2000" b="1" dirty="0"/>
          </a:p>
        </p:txBody>
      </p:sp>
    </p:spTree>
    <p:extLst>
      <p:ext uri="{BB962C8B-B14F-4D97-AF65-F5344CB8AC3E}">
        <p14:creationId xmlns:p14="http://schemas.microsoft.com/office/powerpoint/2010/main" val="8116701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a:latin typeface="Times New Roman" charset="0"/>
              </a:rPr>
              <a:t>Timeline</a:t>
            </a:r>
          </a:p>
        </p:txBody>
      </p:sp>
      <p:sp>
        <p:nvSpPr>
          <p:cNvPr id="4" name="Date Placeholder 3"/>
          <p:cNvSpPr>
            <a:spLocks noGrp="1"/>
          </p:cNvSpPr>
          <p:nvPr>
            <p:ph type="dt" sz="quarter" idx="10"/>
          </p:nvPr>
        </p:nvSpPr>
        <p:spPr/>
        <p:txBody>
          <a:bodyPr/>
          <a:lstStyle/>
          <a:p>
            <a:pPr>
              <a:defRPr/>
            </a:pPr>
            <a:r>
              <a:rPr lang="en-US" dirty="0"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7</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454751687"/>
              </p:ext>
            </p:extLst>
          </p:nvPr>
        </p:nvGraphicFramePr>
        <p:xfrm>
          <a:off x="609600" y="2133600"/>
          <a:ext cx="7696199" cy="3849436"/>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95761"/>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Task Group formed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System Design Document completed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Recirculation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8492</TotalTime>
  <Words>549</Words>
  <Application>Microsoft Macintosh PowerPoint</Application>
  <PresentationFormat>On-screen Show (4:3)</PresentationFormat>
  <Paragraphs>338</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802-19-Submission</vt:lpstr>
      <vt:lpstr>Document</vt:lpstr>
      <vt:lpstr>802.19 TG 1 March Session Closing Report</vt:lpstr>
      <vt:lpstr>Abstract</vt:lpstr>
      <vt:lpstr>Before March Session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96</cp:revision>
  <cp:lastPrinted>1998-02-10T13:28:06Z</cp:lastPrinted>
  <dcterms:created xsi:type="dcterms:W3CDTF">2010-05-15T15:57:01Z</dcterms:created>
  <dcterms:modified xsi:type="dcterms:W3CDTF">2012-03-16T04:08:42Z</dcterms:modified>
</cp:coreProperties>
</file>