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69" r:id="rId2"/>
    <p:sldId id="257" r:id="rId3"/>
    <p:sldId id="271" r:id="rId4"/>
    <p:sldId id="272" r:id="rId5"/>
    <p:sldId id="273" r:id="rId6"/>
    <p:sldId id="275" r:id="rId7"/>
    <p:sldId id="274" r:id="rId8"/>
    <p:sldId id="277" r:id="rId9"/>
    <p:sldId id="276" r:id="rId10"/>
    <p:sldId id="278"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8" d="100"/>
          <a:sy n="78" d="100"/>
        </p:scale>
        <p:origin x="-1374" y="-96"/>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72B9B6E-5137-4316-A478-D9812D50430E}"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67134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09C2BB77-548B-4F26-9C53-C3C86619C6A3}"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187203723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1B62983C-818D-4D98-B0DF-8F7BDCA0C362}" type="slidenum">
              <a:rPr lang="en-US"/>
              <a:pPr/>
              <a:t>1</a:t>
            </a:fld>
            <a:endParaRPr lang="en-US"/>
          </a:p>
        </p:txBody>
      </p:sp>
      <p:sp>
        <p:nvSpPr>
          <p:cNvPr id="31746" name="Rectangle 2"/>
          <p:cNvSpPr>
            <a:spLocks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802.11-yy/xxxxr0</a:t>
            </a:r>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ln/>
        </p:spPr>
        <p:txBody>
          <a:bodyPr/>
          <a:lstStyle/>
          <a:p>
            <a:r>
              <a:rPr lang="en-US"/>
              <a:t>Page </a:t>
            </a:r>
            <a:fld id="{CBF9E28F-C2F1-4CAC-A214-0E7EF2744891}" type="slidenum">
              <a:rPr lang="en-US"/>
              <a:pPr/>
              <a:t>2</a:t>
            </a:fld>
            <a:endParaRPr lang="en-US"/>
          </a:p>
        </p:txBody>
      </p:sp>
      <p:sp>
        <p:nvSpPr>
          <p:cNvPr id="6146" name="Rectangle 2"/>
          <p:cNvSpPr>
            <a:spLocks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1AB430C-98DE-4035-B66F-75D2ABE05167}"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679177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E3F6757-0463-4BF6-A514-695107FDA78F}" type="slidenum">
              <a:rPr lang="en-US"/>
              <a:pPr/>
              <a:t>‹#›</a:t>
            </a:fld>
            <a:endParaRPr lang="en-US"/>
          </a:p>
        </p:txBody>
      </p:sp>
    </p:spTree>
    <p:extLst>
      <p:ext uri="{BB962C8B-B14F-4D97-AF65-F5344CB8AC3E}">
        <p14:creationId xmlns:p14="http://schemas.microsoft.com/office/powerpoint/2010/main" val="2388891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A372A669-FCD2-42A7-BDC3-17EF7AB7BAE3}" type="slidenum">
              <a:rPr lang="en-US"/>
              <a:pPr/>
              <a:t>‹#›</a:t>
            </a:fld>
            <a:endParaRPr lang="en-US"/>
          </a:p>
        </p:txBody>
      </p:sp>
    </p:spTree>
    <p:extLst>
      <p:ext uri="{BB962C8B-B14F-4D97-AF65-F5344CB8AC3E}">
        <p14:creationId xmlns:p14="http://schemas.microsoft.com/office/powerpoint/2010/main" val="13149713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95D02DE-BB8B-4A83-A89D-338245AF5080}" type="slidenum">
              <a:rPr lang="en-US"/>
              <a:pPr/>
              <a:t>‹#›</a:t>
            </a:fld>
            <a:endParaRPr lang="en-US"/>
          </a:p>
        </p:txBody>
      </p:sp>
    </p:spTree>
    <p:extLst>
      <p:ext uri="{BB962C8B-B14F-4D97-AF65-F5344CB8AC3E}">
        <p14:creationId xmlns:p14="http://schemas.microsoft.com/office/powerpoint/2010/main" val="359686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2012</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3FF77ED-A532-4F93-B015-336B055B54DD}" type="slidenum">
              <a:rPr lang="en-US"/>
              <a:pPr/>
              <a:t>‹#›</a:t>
            </a:fld>
            <a:endParaRPr lang="en-US"/>
          </a:p>
        </p:txBody>
      </p:sp>
    </p:spTree>
    <p:extLst>
      <p:ext uri="{BB962C8B-B14F-4D97-AF65-F5344CB8AC3E}">
        <p14:creationId xmlns:p14="http://schemas.microsoft.com/office/powerpoint/2010/main" val="134092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4027FA2-11E2-4510-8EB6-DBC930A8EAF2}" type="slidenum">
              <a:rPr lang="en-US"/>
              <a:pPr/>
              <a:t>‹#›</a:t>
            </a:fld>
            <a:endParaRPr lang="en-US"/>
          </a:p>
        </p:txBody>
      </p:sp>
    </p:spTree>
    <p:extLst>
      <p:ext uri="{BB962C8B-B14F-4D97-AF65-F5344CB8AC3E}">
        <p14:creationId xmlns:p14="http://schemas.microsoft.com/office/powerpoint/2010/main" val="2400412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2012</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7A796B30-EE78-485F-B4EF-29FFE012B3F2}" type="slidenum">
              <a:rPr lang="en-US"/>
              <a:pPr/>
              <a:t>‹#›</a:t>
            </a:fld>
            <a:endParaRPr lang="en-US"/>
          </a:p>
        </p:txBody>
      </p:sp>
    </p:spTree>
    <p:extLst>
      <p:ext uri="{BB962C8B-B14F-4D97-AF65-F5344CB8AC3E}">
        <p14:creationId xmlns:p14="http://schemas.microsoft.com/office/powerpoint/2010/main" val="2077132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2012</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9ABEA483-E848-407C-A698-A5AE730BE0C5}" type="slidenum">
              <a:rPr lang="en-US"/>
              <a:pPr/>
              <a:t>‹#›</a:t>
            </a:fld>
            <a:endParaRPr lang="en-US"/>
          </a:p>
        </p:txBody>
      </p:sp>
    </p:spTree>
    <p:extLst>
      <p:ext uri="{BB962C8B-B14F-4D97-AF65-F5344CB8AC3E}">
        <p14:creationId xmlns:p14="http://schemas.microsoft.com/office/powerpoint/2010/main" val="3295039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2012</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0F7A2983-F0EA-41FD-8E27-DB3069BB7D8D}" type="slidenum">
              <a:rPr lang="en-US"/>
              <a:pPr/>
              <a:t>‹#›</a:t>
            </a:fld>
            <a:endParaRPr lang="en-US"/>
          </a:p>
        </p:txBody>
      </p:sp>
    </p:spTree>
    <p:extLst>
      <p:ext uri="{BB962C8B-B14F-4D97-AF65-F5344CB8AC3E}">
        <p14:creationId xmlns:p14="http://schemas.microsoft.com/office/powerpoint/2010/main" val="3173802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BF7C5366-2272-47AF-AAF3-6052CCD60E40}" type="slidenum">
              <a:rPr lang="en-US"/>
              <a:pPr/>
              <a:t>‹#›</a:t>
            </a:fld>
            <a:endParaRPr lang="en-US"/>
          </a:p>
        </p:txBody>
      </p:sp>
    </p:spTree>
    <p:extLst>
      <p:ext uri="{BB962C8B-B14F-4D97-AF65-F5344CB8AC3E}">
        <p14:creationId xmlns:p14="http://schemas.microsoft.com/office/powerpoint/2010/main" val="3949710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2012</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D96564D-3601-4C7B-9DE3-1D066FBCE573}" type="slidenum">
              <a:rPr lang="en-US"/>
              <a:pPr/>
              <a:t>‹#›</a:t>
            </a:fld>
            <a:endParaRPr lang="en-US"/>
          </a:p>
        </p:txBody>
      </p:sp>
    </p:spTree>
    <p:extLst>
      <p:ext uri="{BB962C8B-B14F-4D97-AF65-F5344CB8AC3E}">
        <p14:creationId xmlns:p14="http://schemas.microsoft.com/office/powerpoint/2010/main" val="302239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48A69B39-67A5-4C31-9A83-81B8DD511DAF}" type="slidenum">
              <a:rPr lang="en-US"/>
              <a:pPr/>
              <a:t>‹#›</a:t>
            </a:fld>
            <a:endParaRPr lang="en-US"/>
          </a:p>
        </p:txBody>
      </p:sp>
      <p:sp>
        <p:nvSpPr>
          <p:cNvPr id="1031" name="Rectangle 7"/>
          <p:cNvSpPr>
            <a:spLocks noChangeArrowheads="1"/>
          </p:cNvSpPr>
          <p:nvPr/>
        </p:nvSpPr>
        <p:spPr bwMode="auto">
          <a:xfrm>
            <a:off x="5034310" y="332601"/>
            <a:ext cx="341119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802.19-12/0039r1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March 2012</a:t>
            </a:r>
            <a:endParaRPr lang="en-US"/>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23E35DEC-16C9-4337-AE62-4D17DE232425}"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Coexistence of CMs with different decision making algorithms</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679848"/>
            <a:ext cx="7772400" cy="381000"/>
          </a:xfrm>
          <a:noFill/>
          <a:ln/>
        </p:spPr>
        <p:txBody>
          <a:bodyPr/>
          <a:lstStyle/>
          <a:p>
            <a:pPr algn="ctr">
              <a:buFontTx/>
              <a:buNone/>
            </a:pPr>
            <a:r>
              <a:rPr lang="en-US" sz="2000" dirty="0"/>
              <a:t>Date:</a:t>
            </a:r>
            <a:r>
              <a:rPr lang="en-US" sz="2000" b="0" dirty="0"/>
              <a:t> </a:t>
            </a:r>
            <a:r>
              <a:rPr lang="en-US" sz="2000" b="0" dirty="0" smtClean="0"/>
              <a:t>2012-03-13</a:t>
            </a:r>
            <a:endParaRPr lang="en-US" sz="2000" b="0" dirty="0"/>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graphicFrame>
        <p:nvGraphicFramePr>
          <p:cNvPr id="4" name="Object 3"/>
          <p:cNvGraphicFramePr>
            <a:graphicFrameLocks noChangeAspect="1"/>
          </p:cNvGraphicFramePr>
          <p:nvPr>
            <p:extLst>
              <p:ext uri="{D42A27DB-BD31-4B8C-83A1-F6EECF244321}">
                <p14:modId xmlns:p14="http://schemas.microsoft.com/office/powerpoint/2010/main" val="3992629688"/>
              </p:ext>
            </p:extLst>
          </p:nvPr>
        </p:nvGraphicFramePr>
        <p:xfrm>
          <a:off x="517525" y="2346325"/>
          <a:ext cx="7791450" cy="2384425"/>
        </p:xfrm>
        <a:graphic>
          <a:graphicData uri="http://schemas.openxmlformats.org/presentationml/2006/ole">
            <mc:AlternateContent xmlns:mc="http://schemas.openxmlformats.org/markup-compatibility/2006">
              <mc:Choice xmlns:v="urn:schemas-microsoft-com:vml" Requires="v">
                <p:oleObj spid="_x0000_s30795" name="Document" r:id="rId4" imgW="8250056" imgH="2533614" progId="Word.Document.8">
                  <p:embed/>
                </p:oleObj>
              </mc:Choice>
              <mc:Fallback>
                <p:oleObj name="Document" r:id="rId4" imgW="8250056" imgH="2533614" progId="Word.Document.8">
                  <p:embed/>
                  <p:pic>
                    <p:nvPicPr>
                      <p:cNvPr id="0" name="Object 16"/>
                      <p:cNvPicPr>
                        <a:picLocks noChangeAspect="1" noChangeArrowheads="1"/>
                      </p:cNvPicPr>
                      <p:nvPr/>
                    </p:nvPicPr>
                    <p:blipFill>
                      <a:blip r:embed="rId5"/>
                      <a:srcRect/>
                      <a:stretch>
                        <a:fillRect/>
                      </a:stretch>
                    </p:blipFill>
                    <p:spPr bwMode="auto">
                      <a:xfrm>
                        <a:off x="517525" y="2346325"/>
                        <a:ext cx="7791450" cy="2384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Summary</a:t>
            </a:r>
            <a:endParaRPr lang="en-US" dirty="0"/>
          </a:p>
        </p:txBody>
      </p:sp>
      <p:sp>
        <p:nvSpPr>
          <p:cNvPr id="3" name="Content Placeholder 2"/>
          <p:cNvSpPr>
            <a:spLocks noGrp="1"/>
          </p:cNvSpPr>
          <p:nvPr>
            <p:ph idx="1"/>
          </p:nvPr>
        </p:nvSpPr>
        <p:spPr/>
        <p:txBody>
          <a:bodyPr/>
          <a:lstStyle/>
          <a:p>
            <a:pPr marL="0" indent="0" algn="ctr">
              <a:buNone/>
            </a:pPr>
            <a:endParaRPr lang="fi-FI" sz="4000" dirty="0" smtClean="0"/>
          </a:p>
          <a:p>
            <a:pPr marL="0" indent="0" algn="ctr">
              <a:buNone/>
            </a:pPr>
            <a:endParaRPr lang="fi-FI" sz="4000" dirty="0"/>
          </a:p>
          <a:p>
            <a:pPr marL="0" indent="0" algn="ctr">
              <a:buNone/>
            </a:pPr>
            <a:r>
              <a:rPr lang="fi-FI" sz="4000" dirty="0" smtClean="0"/>
              <a:t>Thank You</a:t>
            </a:r>
            <a:endParaRPr lang="en-US" sz="4000" dirty="0"/>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595D02DE-BB8B-4A83-A89D-338245AF5080}" type="slidenum">
              <a:rPr lang="en-US" smtClean="0"/>
              <a:pPr/>
              <a:t>10</a:t>
            </a:fld>
            <a:endParaRPr lang="en-US"/>
          </a:p>
        </p:txBody>
      </p:sp>
    </p:spTree>
    <p:extLst>
      <p:ext uri="{BB962C8B-B14F-4D97-AF65-F5344CB8AC3E}">
        <p14:creationId xmlns:p14="http://schemas.microsoft.com/office/powerpoint/2010/main" val="3487428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a:t>Slide </a:t>
            </a:r>
            <a:fld id="{2725169D-9506-42FD-8DFC-818F5587D385}"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sz="2000" dirty="0" smtClean="0"/>
              <a:t>	This presentation is a submission to an action item listed in 19-12/0004r2. </a:t>
            </a:r>
          </a:p>
          <a:p>
            <a:pPr>
              <a:buFontTx/>
              <a:buNone/>
            </a:pPr>
            <a:r>
              <a:rPr lang="fi-FI" sz="2000" dirty="0"/>
              <a:t>	</a:t>
            </a:r>
            <a:r>
              <a:rPr lang="fi-FI" sz="2000" dirty="0" smtClean="0"/>
              <a:t>First, basic assumptions about CM interconnections and information sharing between connected CMs are discussed</a:t>
            </a:r>
            <a:endParaRPr lang="en-US" sz="2000" dirty="0" smtClean="0"/>
          </a:p>
          <a:p>
            <a:pPr>
              <a:buFontTx/>
              <a:buNone/>
            </a:pPr>
            <a:r>
              <a:rPr lang="fi-FI" sz="2000" dirty="0"/>
              <a:t>	</a:t>
            </a:r>
            <a:r>
              <a:rPr lang="fi-FI" sz="2000" dirty="0" smtClean="0"/>
              <a:t>Second, the presentation splits up the item into sub-items</a:t>
            </a:r>
          </a:p>
          <a:p>
            <a:pPr>
              <a:buFontTx/>
              <a:buNone/>
            </a:pPr>
            <a:r>
              <a:rPr lang="fi-FI" sz="2000" dirty="0" smtClean="0"/>
              <a:t>	The presentation provides a description for each sub-item and a solution proposal</a:t>
            </a:r>
          </a:p>
          <a:p>
            <a:pPr lvl="1"/>
            <a:r>
              <a:rPr lang="fi-FI" sz="1800" dirty="0" smtClean="0"/>
              <a:t>A set of questions given for each sub-item to illustrate the open issues</a:t>
            </a:r>
          </a:p>
          <a:p>
            <a:pPr lvl="1"/>
            <a:r>
              <a:rPr lang="fi-FI" sz="1800" dirty="0" smtClean="0"/>
              <a:t>A solution proposal is a piece of draft normative text</a:t>
            </a:r>
          </a:p>
          <a:p>
            <a:pPr>
              <a:buFontTx/>
              <a:buNone/>
            </a:pPr>
            <a:r>
              <a:rPr lang="fi-FI" sz="2000" dirty="0"/>
              <a:t>	</a:t>
            </a:r>
            <a:r>
              <a:rPr lang="fi-FI" sz="2000" dirty="0" smtClean="0"/>
              <a:t>T</a:t>
            </a:r>
            <a:r>
              <a:rPr lang="fi-FI" sz="2000" dirty="0" smtClean="0"/>
              <a:t>he intention is to have motions later on the week in the TG1 to agree on solutions for sub-items related to coexistence of CMs with different decision making algorithms</a:t>
            </a:r>
            <a:endParaRPr lang="fi-FI"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Introduction</a:t>
            </a:r>
            <a:endParaRPr lang="en-US" dirty="0"/>
          </a:p>
        </p:txBody>
      </p:sp>
      <p:sp>
        <p:nvSpPr>
          <p:cNvPr id="3" name="Content Placeholder 2"/>
          <p:cNvSpPr>
            <a:spLocks noGrp="1"/>
          </p:cNvSpPr>
          <p:nvPr>
            <p:ph idx="1"/>
          </p:nvPr>
        </p:nvSpPr>
        <p:spPr/>
        <p:txBody>
          <a:bodyPr/>
          <a:lstStyle/>
          <a:p>
            <a:r>
              <a:rPr lang="fi-FI" dirty="0" smtClean="0"/>
              <a:t>We have different decision topologies</a:t>
            </a:r>
          </a:p>
          <a:p>
            <a:r>
              <a:rPr lang="fi-FI" dirty="0" smtClean="0"/>
              <a:t>We have different decision algorithms</a:t>
            </a:r>
          </a:p>
          <a:p>
            <a:r>
              <a:rPr lang="fi-FI" dirty="0" smtClean="0"/>
              <a:t>We have multiple CMs</a:t>
            </a:r>
          </a:p>
          <a:p>
            <a:endParaRPr lang="fi-FI" dirty="0"/>
          </a:p>
          <a:p>
            <a:r>
              <a:rPr lang="fi-FI" dirty="0" smtClean="0"/>
              <a:t>What are obligations and possibilities of a CM1 that serves a WSO1 in the management service, and the WSO1’s coexistence set includes a WSO2 that another CM2 serves in the management service with respect to the other CM2 and the WSO2 it serves?</a:t>
            </a:r>
            <a:endParaRPr lang="en-US" dirty="0"/>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595D02DE-BB8B-4A83-A89D-338245AF5080}" type="slidenum">
              <a:rPr lang="en-US" smtClean="0"/>
              <a:pPr/>
              <a:t>3</a:t>
            </a:fld>
            <a:endParaRPr lang="en-US"/>
          </a:p>
        </p:txBody>
      </p:sp>
    </p:spTree>
    <p:extLst>
      <p:ext uri="{BB962C8B-B14F-4D97-AF65-F5344CB8AC3E}">
        <p14:creationId xmlns:p14="http://schemas.microsoft.com/office/powerpoint/2010/main" val="15874406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Interconnection rules – Independent from decision making</a:t>
            </a:r>
            <a:endParaRPr lang="en-US" dirty="0"/>
          </a:p>
        </p:txBody>
      </p:sp>
      <p:sp>
        <p:nvSpPr>
          <p:cNvPr id="3" name="Content Placeholder 2"/>
          <p:cNvSpPr>
            <a:spLocks noGrp="1"/>
          </p:cNvSpPr>
          <p:nvPr>
            <p:ph idx="1"/>
          </p:nvPr>
        </p:nvSpPr>
        <p:spPr/>
        <p:txBody>
          <a:bodyPr/>
          <a:lstStyle/>
          <a:p>
            <a:pPr marL="0" indent="0">
              <a:buNone/>
            </a:pPr>
            <a:r>
              <a:rPr lang="fi-FI" dirty="0" smtClean="0"/>
              <a:t>Q: When a CM needs to be connected to another CM</a:t>
            </a:r>
            <a:r>
              <a:rPr lang="fi-FI" dirty="0" smtClean="0"/>
              <a:t>?</a:t>
            </a:r>
            <a:r>
              <a:rPr lang="fi-FI" dirty="0" smtClean="0"/>
              <a:t> </a:t>
            </a:r>
          </a:p>
          <a:p>
            <a:pPr marL="0" indent="0">
              <a:buNone/>
            </a:pPr>
            <a:r>
              <a:rPr lang="fi-FI" dirty="0" smtClean="0"/>
              <a:t>A: A </a:t>
            </a:r>
            <a:r>
              <a:rPr lang="fi-FI" dirty="0" smtClean="0"/>
              <a:t>CM1 that serves a WSO1 and the WSO1’s coexistence set has WSO2 that CM2 serves shall be connected to the CM2</a:t>
            </a:r>
          </a:p>
          <a:p>
            <a:pPr lvl="1"/>
            <a:r>
              <a:rPr lang="fi-FI" dirty="0" smtClean="0"/>
              <a:t>This assumes that when the centralized decision making is applied, a WSO is served by a master CM even if the WSO’s CE is registered to a slave CM. </a:t>
            </a:r>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595D02DE-BB8B-4A83-A89D-338245AF5080}" type="slidenum">
              <a:rPr lang="en-US" smtClean="0"/>
              <a:pPr/>
              <a:t>4</a:t>
            </a:fld>
            <a:endParaRPr lang="en-US"/>
          </a:p>
        </p:txBody>
      </p:sp>
    </p:spTree>
    <p:extLst>
      <p:ext uri="{BB962C8B-B14F-4D97-AF65-F5344CB8AC3E}">
        <p14:creationId xmlns:p14="http://schemas.microsoft.com/office/powerpoint/2010/main" val="16783290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Information sharing rules</a:t>
            </a:r>
            <a:r>
              <a:rPr lang="fi-FI" dirty="0" smtClean="0"/>
              <a:t> – Independent from decision making</a:t>
            </a:r>
            <a:endParaRPr lang="en-US" dirty="0"/>
          </a:p>
        </p:txBody>
      </p:sp>
      <p:sp>
        <p:nvSpPr>
          <p:cNvPr id="3" name="Content Placeholder 2"/>
          <p:cNvSpPr>
            <a:spLocks noGrp="1"/>
          </p:cNvSpPr>
          <p:nvPr>
            <p:ph idx="1"/>
          </p:nvPr>
        </p:nvSpPr>
        <p:spPr/>
        <p:txBody>
          <a:bodyPr/>
          <a:lstStyle/>
          <a:p>
            <a:pPr marL="0" indent="0">
              <a:buNone/>
            </a:pPr>
            <a:r>
              <a:rPr lang="fi-FI" dirty="0" smtClean="0"/>
              <a:t>Q: What information sharing obligations a CM has with respect to the other CM to which it is connected because of the coexistence set relationship? </a:t>
            </a:r>
          </a:p>
          <a:p>
            <a:pPr marL="0" indent="0">
              <a:buNone/>
            </a:pPr>
            <a:r>
              <a:rPr lang="fi-FI" dirty="0" smtClean="0"/>
              <a:t>A: A CM1 that serves a WSO1 and the WSO1’s coexistence set includes a WSO2 that CM2 serves shall keep the CM2 aware of changes in the capabilities, operating parameters and coexistence environment of the WSO1 and vice versa.</a:t>
            </a:r>
            <a:endParaRPr lang="en-US" dirty="0" smtClean="0"/>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595D02DE-BB8B-4A83-A89D-338245AF5080}" type="slidenum">
              <a:rPr lang="en-US" smtClean="0"/>
              <a:pPr/>
              <a:t>5</a:t>
            </a:fld>
            <a:endParaRPr lang="en-US"/>
          </a:p>
        </p:txBody>
      </p:sp>
    </p:spTree>
    <p:extLst>
      <p:ext uri="{BB962C8B-B14F-4D97-AF65-F5344CB8AC3E}">
        <p14:creationId xmlns:p14="http://schemas.microsoft.com/office/powerpoint/2010/main" val="24395577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Decision topologies</a:t>
            </a:r>
            <a:endParaRPr lang="en-US" dirty="0"/>
          </a:p>
        </p:txBody>
      </p:sp>
      <p:sp>
        <p:nvSpPr>
          <p:cNvPr id="3" name="Content Placeholder 2"/>
          <p:cNvSpPr>
            <a:spLocks noGrp="1"/>
          </p:cNvSpPr>
          <p:nvPr>
            <p:ph idx="1"/>
          </p:nvPr>
        </p:nvSpPr>
        <p:spPr>
          <a:xfrm>
            <a:off x="685800" y="1772816"/>
            <a:ext cx="7772400" cy="4114800"/>
          </a:xfrm>
        </p:spPr>
        <p:txBody>
          <a:bodyPr/>
          <a:lstStyle/>
          <a:p>
            <a:pPr marL="0" indent="0">
              <a:buNone/>
            </a:pPr>
            <a:r>
              <a:rPr lang="fi-FI" sz="2000" dirty="0" smtClean="0"/>
              <a:t>Autonomous</a:t>
            </a:r>
          </a:p>
          <a:p>
            <a:pPr lvl="1"/>
            <a:r>
              <a:rPr lang="fi-FI" sz="1800" dirty="0" smtClean="0"/>
              <a:t>When the autonomous decision making is applied, a CM makes decisions on coexistence independently from other CMs.</a:t>
            </a:r>
          </a:p>
          <a:p>
            <a:pPr marL="0" indent="0">
              <a:buNone/>
            </a:pPr>
            <a:r>
              <a:rPr lang="fi-FI" sz="2000" dirty="0" smtClean="0"/>
              <a:t>Distributed</a:t>
            </a:r>
          </a:p>
          <a:p>
            <a:pPr lvl="1"/>
            <a:r>
              <a:rPr lang="fi-FI" sz="1800" dirty="0" smtClean="0"/>
              <a:t>When the distributed decision making is applied, a CM negotiates about decisions with other CMs that serve the coexistence set elements of the CM</a:t>
            </a:r>
            <a:endParaRPr lang="en-US" sz="1800" dirty="0" smtClean="0"/>
          </a:p>
          <a:p>
            <a:pPr marL="0" indent="0">
              <a:buNone/>
            </a:pPr>
            <a:r>
              <a:rPr lang="fi-FI" sz="2000" dirty="0" smtClean="0"/>
              <a:t>Centralized</a:t>
            </a:r>
          </a:p>
          <a:p>
            <a:pPr lvl="1"/>
            <a:r>
              <a:rPr lang="en-US" sz="1800" b="0" dirty="0">
                <a:solidFill>
                  <a:schemeClr val="tx1"/>
                </a:solidFill>
                <a:ea typeface="+mn-ea"/>
                <a:cs typeface="+mn-cs"/>
              </a:rPr>
              <a:t>When the centralized decision making is applied, one CM controls decision making of one or more </a:t>
            </a:r>
            <a:r>
              <a:rPr lang="en-US" sz="1800" b="0" dirty="0" smtClean="0">
                <a:solidFill>
                  <a:schemeClr val="tx1"/>
                </a:solidFill>
                <a:ea typeface="+mn-ea"/>
                <a:cs typeface="+mn-cs"/>
              </a:rPr>
              <a:t>other CMs</a:t>
            </a:r>
            <a:r>
              <a:rPr lang="en-US" sz="1800" b="0" dirty="0">
                <a:solidFill>
                  <a:schemeClr val="tx1"/>
                </a:solidFill>
                <a:ea typeface="+mn-ea"/>
                <a:cs typeface="+mn-cs"/>
              </a:rPr>
              <a:t>. The CM that controls the decision making is called a master CM. The CM that is controlled by </a:t>
            </a:r>
            <a:r>
              <a:rPr lang="en-US" sz="1800" b="0" dirty="0" smtClean="0">
                <a:solidFill>
                  <a:schemeClr val="tx1"/>
                </a:solidFill>
                <a:ea typeface="+mn-ea"/>
                <a:cs typeface="+mn-cs"/>
              </a:rPr>
              <a:t>a master </a:t>
            </a:r>
            <a:r>
              <a:rPr lang="en-US" sz="1800" b="0" dirty="0">
                <a:solidFill>
                  <a:schemeClr val="tx1"/>
                </a:solidFill>
                <a:ea typeface="+mn-ea"/>
                <a:cs typeface="+mn-cs"/>
              </a:rPr>
              <a:t>CM is called a slave CM.</a:t>
            </a:r>
            <a:endParaRPr lang="fi-FI" sz="1800" dirty="0" smtClean="0"/>
          </a:p>
          <a:p>
            <a:pPr lvl="2"/>
            <a:r>
              <a:rPr lang="fi-FI" sz="1600" dirty="0" smtClean="0"/>
              <a:t>It would be beneficial to specify that a WSO connected and registered through its CE to a CM that acts as a slave CM is served by the master CM. This helps with definitions on coexistence set. </a:t>
            </a:r>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595D02DE-BB8B-4A83-A89D-338245AF5080}" type="slidenum">
              <a:rPr lang="en-US" smtClean="0"/>
              <a:pPr/>
              <a:t>6</a:t>
            </a:fld>
            <a:endParaRPr lang="en-US"/>
          </a:p>
        </p:txBody>
      </p:sp>
    </p:spTree>
    <p:extLst>
      <p:ext uri="{BB962C8B-B14F-4D97-AF65-F5344CB8AC3E}">
        <p14:creationId xmlns:p14="http://schemas.microsoft.com/office/powerpoint/2010/main" val="27165480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Decision making in connected CMs with different decision algorithms</a:t>
            </a:r>
            <a:endParaRPr lang="en-US" dirty="0"/>
          </a:p>
        </p:txBody>
      </p:sp>
      <p:sp>
        <p:nvSpPr>
          <p:cNvPr id="3" name="Content Placeholder 2"/>
          <p:cNvSpPr>
            <a:spLocks noGrp="1"/>
          </p:cNvSpPr>
          <p:nvPr>
            <p:ph idx="1"/>
          </p:nvPr>
        </p:nvSpPr>
        <p:spPr/>
        <p:txBody>
          <a:bodyPr/>
          <a:lstStyle/>
          <a:p>
            <a:pPr marL="0" indent="0">
              <a:buNone/>
            </a:pPr>
            <a:r>
              <a:rPr lang="fi-FI" sz="2000" dirty="0" smtClean="0"/>
              <a:t>Q1: May a CM that applies the distributed decision topology make decisions on a WSO served by another CM to which it is connected and that applies the autonomous decision topology?</a:t>
            </a:r>
          </a:p>
          <a:p>
            <a:pPr marL="0" indent="0">
              <a:buNone/>
            </a:pPr>
            <a:r>
              <a:rPr lang="fi-FI" sz="2000" dirty="0" smtClean="0"/>
              <a:t>A: No. Autonomous decision making limits the scope of decisions to the WSOs served by the CM and it treats other CMs as autonomous decision makers.</a:t>
            </a:r>
          </a:p>
          <a:p>
            <a:pPr marL="0" indent="0">
              <a:buNone/>
            </a:pPr>
            <a:endParaRPr lang="fi-FI" sz="2000" dirty="0" smtClean="0"/>
          </a:p>
          <a:p>
            <a:pPr marL="0" indent="0">
              <a:buNone/>
            </a:pPr>
            <a:r>
              <a:rPr lang="fi-FI" sz="2000" dirty="0" smtClean="0"/>
              <a:t>Q2: May a CM that applies the distributed decision topology make decisions on a WSO served by another CM to which it is connected regardless of the coexistence decision algorithm applied by the CMs?</a:t>
            </a:r>
          </a:p>
          <a:p>
            <a:pPr marL="0" indent="0">
              <a:buNone/>
            </a:pPr>
            <a:r>
              <a:rPr lang="fi-FI" sz="2000" dirty="0" smtClean="0"/>
              <a:t>A: Let’s see...</a:t>
            </a:r>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595D02DE-BB8B-4A83-A89D-338245AF5080}" type="slidenum">
              <a:rPr lang="en-US" smtClean="0"/>
              <a:pPr/>
              <a:t>7</a:t>
            </a:fld>
            <a:endParaRPr lang="en-US"/>
          </a:p>
        </p:txBody>
      </p:sp>
    </p:spTree>
    <p:extLst>
      <p:ext uri="{BB962C8B-B14F-4D97-AF65-F5344CB8AC3E}">
        <p14:creationId xmlns:p14="http://schemas.microsoft.com/office/powerpoint/2010/main" val="24630717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Connected CMs with distributed topology and different algorithms</a:t>
            </a:r>
            <a:endParaRPr lang="en-US" dirty="0"/>
          </a:p>
        </p:txBody>
      </p:sp>
      <p:sp>
        <p:nvSpPr>
          <p:cNvPr id="3" name="Content Placeholder 2"/>
          <p:cNvSpPr>
            <a:spLocks noGrp="1"/>
          </p:cNvSpPr>
          <p:nvPr>
            <p:ph idx="1"/>
          </p:nvPr>
        </p:nvSpPr>
        <p:spPr/>
        <p:txBody>
          <a:bodyPr/>
          <a:lstStyle/>
          <a:p>
            <a:r>
              <a:rPr lang="fi-FI" dirty="0" smtClean="0"/>
              <a:t>We would like to see the answer to the Q2 to be ”Yes”</a:t>
            </a:r>
          </a:p>
          <a:p>
            <a:r>
              <a:rPr lang="fi-FI" dirty="0" smtClean="0"/>
              <a:t>A few possible ways to receive the ”Yes” answer</a:t>
            </a:r>
          </a:p>
          <a:p>
            <a:pPr lvl="1"/>
            <a:r>
              <a:rPr lang="fi-FI" dirty="0" smtClean="0"/>
              <a:t>A straightforward solution is to mandate the CMs to implement reconfiguration commands received from connected CMs as such</a:t>
            </a:r>
          </a:p>
          <a:p>
            <a:pPr lvl="2"/>
            <a:r>
              <a:rPr lang="fi-FI" dirty="0" smtClean="0"/>
              <a:t>We should address at least race conditions to avoid concurrent decisions and their implications</a:t>
            </a:r>
            <a:endParaRPr lang="fi-FI" dirty="0"/>
          </a:p>
          <a:p>
            <a:pPr lvl="1"/>
            <a:r>
              <a:rPr lang="fi-FI" dirty="0" smtClean="0"/>
              <a:t>An alternative is to mandate the CMs to interact in the decision making</a:t>
            </a:r>
          </a:p>
          <a:p>
            <a:pPr lvl="2"/>
            <a:r>
              <a:rPr lang="fi-FI" dirty="0" smtClean="0"/>
              <a:t>This would require one commonly applied interaction mechanism</a:t>
            </a:r>
          </a:p>
          <a:p>
            <a:r>
              <a:rPr lang="fi-FI" dirty="0" smtClean="0"/>
              <a:t>Other mechanisms may exist but before going into them we shold decide on whether the answer to the Q2 is ”Yes” or ”No”</a:t>
            </a:r>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595D02DE-BB8B-4A83-A89D-338245AF5080}" type="slidenum">
              <a:rPr lang="en-US" smtClean="0"/>
              <a:pPr/>
              <a:t>8</a:t>
            </a:fld>
            <a:endParaRPr lang="en-US"/>
          </a:p>
        </p:txBody>
      </p:sp>
    </p:spTree>
    <p:extLst>
      <p:ext uri="{BB962C8B-B14F-4D97-AF65-F5344CB8AC3E}">
        <p14:creationId xmlns:p14="http://schemas.microsoft.com/office/powerpoint/2010/main" val="1067426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78024"/>
            <a:ext cx="7772400" cy="1066800"/>
          </a:xfrm>
        </p:spPr>
        <p:txBody>
          <a:bodyPr/>
          <a:lstStyle/>
          <a:p>
            <a:r>
              <a:rPr lang="fi-FI" dirty="0" smtClean="0"/>
              <a:t>Coexistence decision algorithm related information sharing between connected CMs</a:t>
            </a:r>
            <a:endParaRPr lang="en-US" dirty="0"/>
          </a:p>
        </p:txBody>
      </p:sp>
      <p:sp>
        <p:nvSpPr>
          <p:cNvPr id="3" name="Content Placeholder 2"/>
          <p:cNvSpPr>
            <a:spLocks noGrp="1"/>
          </p:cNvSpPr>
          <p:nvPr>
            <p:ph idx="1"/>
          </p:nvPr>
        </p:nvSpPr>
        <p:spPr>
          <a:xfrm>
            <a:off x="685800" y="2132856"/>
            <a:ext cx="7772400" cy="3963144"/>
          </a:xfrm>
        </p:spPr>
        <p:txBody>
          <a:bodyPr/>
          <a:lstStyle/>
          <a:p>
            <a:r>
              <a:rPr lang="fi-FI" dirty="0" smtClean="0"/>
              <a:t>Currently the draft has no means for CMs to indicate to each other which decision topology and algorithm is used</a:t>
            </a:r>
          </a:p>
          <a:p>
            <a:r>
              <a:rPr lang="fi-FI" dirty="0" smtClean="0"/>
              <a:t>Such a mean is needed to facilitate ”coexistence” of connected CMs</a:t>
            </a:r>
          </a:p>
          <a:p>
            <a:pPr lvl="1"/>
            <a:r>
              <a:rPr lang="fi-FI" dirty="0" smtClean="0"/>
              <a:t>A CM that serves a WSO and the WSO’s coexistence set has another WSO that another CM serves shall indicate to the other CM which decision topology and algorithm is used by the CM when serving the WSO</a:t>
            </a:r>
            <a:endParaRPr lang="en-US" dirty="0"/>
          </a:p>
        </p:txBody>
      </p:sp>
      <p:sp>
        <p:nvSpPr>
          <p:cNvPr id="4" name="Date Placeholder 3"/>
          <p:cNvSpPr>
            <a:spLocks noGrp="1"/>
          </p:cNvSpPr>
          <p:nvPr>
            <p:ph type="dt" sz="half" idx="10"/>
          </p:nvPr>
        </p:nvSpPr>
        <p:spPr/>
        <p:txBody>
          <a:bodyPr/>
          <a:lstStyle/>
          <a:p>
            <a:r>
              <a:rPr lang="en-US" smtClean="0"/>
              <a:t>March 2012</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595D02DE-BB8B-4A83-A89D-338245AF5080}" type="slidenum">
              <a:rPr lang="en-US" smtClean="0"/>
              <a:pPr/>
              <a:t>9</a:t>
            </a:fld>
            <a:endParaRPr lang="en-US"/>
          </a:p>
        </p:txBody>
      </p:sp>
    </p:spTree>
    <p:extLst>
      <p:ext uri="{BB962C8B-B14F-4D97-AF65-F5344CB8AC3E}">
        <p14:creationId xmlns:p14="http://schemas.microsoft.com/office/powerpoint/2010/main" val="408404306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607</TotalTime>
  <Words>843</Words>
  <Application>Microsoft Office PowerPoint</Application>
  <PresentationFormat>On-screen Show (4:3)</PresentationFormat>
  <Paragraphs>93</Paragraphs>
  <Slides>10</Slides>
  <Notes>2</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3" baseType="lpstr">
      <vt:lpstr>Times New Roman</vt:lpstr>
      <vt:lpstr>802-19-Submission</vt:lpstr>
      <vt:lpstr>Microsoft Word 97 - 2003 Document</vt:lpstr>
      <vt:lpstr>Coexistence of CMs with different decision making algorithms</vt:lpstr>
      <vt:lpstr>Abstract</vt:lpstr>
      <vt:lpstr>Introduction</vt:lpstr>
      <vt:lpstr>Interconnection rules – Independent from decision making</vt:lpstr>
      <vt:lpstr>Information sharing rules – Independent from decision making</vt:lpstr>
      <vt:lpstr>Decision topologies</vt:lpstr>
      <vt:lpstr>Decision making in connected CMs with different decision algorithms</vt:lpstr>
      <vt:lpstr>Connected CMs with distributed topology and different algorithms</vt:lpstr>
      <vt:lpstr>Coexistence decision algorithm related information sharing between connected CMs</vt:lpstr>
      <vt:lpstr>Summary</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Coexistence of CMs with different decision making algorithms</dc:title>
  <dc:creator>Kasslin (Nokia)</dc:creator>
  <cp:lastModifiedBy>Kasslin (Nokia)</cp:lastModifiedBy>
  <cp:revision>66</cp:revision>
  <cp:lastPrinted>1998-02-10T13:28:06Z</cp:lastPrinted>
  <dcterms:created xsi:type="dcterms:W3CDTF">2012-03-13T15:50:57Z</dcterms:created>
  <dcterms:modified xsi:type="dcterms:W3CDTF">2012-03-14T01:58:20Z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c4efa621-6ee7-4bce-a2e3-1ef8b2eb6fc3</vt:lpwstr>
  </property>
  <property fmtid="{D5CDD505-2E9C-101B-9397-08002B2CF9AE}" pid="3" name="NokiaConfidentiality">
    <vt:lpwstr>Public</vt:lpwstr>
  </property>
</Properties>
</file>