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71" r:id="rId4"/>
    <p:sldId id="275" r:id="rId5"/>
    <p:sldId id="270" r:id="rId6"/>
    <p:sldId id="272" r:id="rId7"/>
    <p:sldId id="273" r:id="rId8"/>
    <p:sldId id="274" r:id="rId9"/>
    <p:sldId id="277" r:id="rId10"/>
    <p:sldId id="276" r:id="rId11"/>
    <p:sldId id="278"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72B9B6E-5137-4316-A478-D9812D50430E}"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7134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9C2BB77-548B-4F26-9C53-C3C86619C6A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187203723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1B62983C-818D-4D98-B0DF-8F7BDCA0C362}"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CBF9E28F-C2F1-4CAC-A214-0E7EF2744891}"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1AB430C-98DE-4035-B66F-75D2ABE0516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679177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E3F6757-0463-4BF6-A514-695107FDA78F}" type="slidenum">
              <a:rPr lang="en-US"/>
              <a:pPr/>
              <a:t>‹#›</a:t>
            </a:fld>
            <a:endParaRPr lang="en-US"/>
          </a:p>
        </p:txBody>
      </p:sp>
    </p:spTree>
    <p:extLst>
      <p:ext uri="{BB962C8B-B14F-4D97-AF65-F5344CB8AC3E}">
        <p14:creationId xmlns:p14="http://schemas.microsoft.com/office/powerpoint/2010/main" val="2388891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372A669-FCD2-42A7-BDC3-17EF7AB7BAE3}" type="slidenum">
              <a:rPr lang="en-US"/>
              <a:pPr/>
              <a:t>‹#›</a:t>
            </a:fld>
            <a:endParaRPr lang="en-US"/>
          </a:p>
        </p:txBody>
      </p:sp>
    </p:spTree>
    <p:extLst>
      <p:ext uri="{BB962C8B-B14F-4D97-AF65-F5344CB8AC3E}">
        <p14:creationId xmlns:p14="http://schemas.microsoft.com/office/powerpoint/2010/main" val="1314971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95D02DE-BB8B-4A83-A89D-338245AF5080}" type="slidenum">
              <a:rPr lang="en-US"/>
              <a:pPr/>
              <a:t>‹#›</a:t>
            </a:fld>
            <a:endParaRPr lang="en-US"/>
          </a:p>
        </p:txBody>
      </p:sp>
    </p:spTree>
    <p:extLst>
      <p:ext uri="{BB962C8B-B14F-4D97-AF65-F5344CB8AC3E}">
        <p14:creationId xmlns:p14="http://schemas.microsoft.com/office/powerpoint/2010/main" val="359686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3FF77ED-A532-4F93-B015-336B055B54DD}" type="slidenum">
              <a:rPr lang="en-US"/>
              <a:pPr/>
              <a:t>‹#›</a:t>
            </a:fld>
            <a:endParaRPr lang="en-US"/>
          </a:p>
        </p:txBody>
      </p:sp>
    </p:spTree>
    <p:extLst>
      <p:ext uri="{BB962C8B-B14F-4D97-AF65-F5344CB8AC3E}">
        <p14:creationId xmlns:p14="http://schemas.microsoft.com/office/powerpoint/2010/main" val="134092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4027FA2-11E2-4510-8EB6-DBC930A8EAF2}" type="slidenum">
              <a:rPr lang="en-US"/>
              <a:pPr/>
              <a:t>‹#›</a:t>
            </a:fld>
            <a:endParaRPr lang="en-US"/>
          </a:p>
        </p:txBody>
      </p:sp>
    </p:spTree>
    <p:extLst>
      <p:ext uri="{BB962C8B-B14F-4D97-AF65-F5344CB8AC3E}">
        <p14:creationId xmlns:p14="http://schemas.microsoft.com/office/powerpoint/2010/main" val="2400412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7A796B30-EE78-485F-B4EF-29FFE012B3F2}" type="slidenum">
              <a:rPr lang="en-US"/>
              <a:pPr/>
              <a:t>‹#›</a:t>
            </a:fld>
            <a:endParaRPr lang="en-US"/>
          </a:p>
        </p:txBody>
      </p:sp>
    </p:spTree>
    <p:extLst>
      <p:ext uri="{BB962C8B-B14F-4D97-AF65-F5344CB8AC3E}">
        <p14:creationId xmlns:p14="http://schemas.microsoft.com/office/powerpoint/2010/main" val="2077132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9ABEA483-E848-407C-A698-A5AE730BE0C5}" type="slidenum">
              <a:rPr lang="en-US"/>
              <a:pPr/>
              <a:t>‹#›</a:t>
            </a:fld>
            <a:endParaRPr lang="en-US"/>
          </a:p>
        </p:txBody>
      </p:sp>
    </p:spTree>
    <p:extLst>
      <p:ext uri="{BB962C8B-B14F-4D97-AF65-F5344CB8AC3E}">
        <p14:creationId xmlns:p14="http://schemas.microsoft.com/office/powerpoint/2010/main" val="3295039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7A2983-F0EA-41FD-8E27-DB3069BB7D8D}" type="slidenum">
              <a:rPr lang="en-US"/>
              <a:pPr/>
              <a:t>‹#›</a:t>
            </a:fld>
            <a:endParaRPr lang="en-US"/>
          </a:p>
        </p:txBody>
      </p:sp>
    </p:spTree>
    <p:extLst>
      <p:ext uri="{BB962C8B-B14F-4D97-AF65-F5344CB8AC3E}">
        <p14:creationId xmlns:p14="http://schemas.microsoft.com/office/powerpoint/2010/main" val="3173802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F7C5366-2272-47AF-AAF3-6052CCD60E40}" type="slidenum">
              <a:rPr lang="en-US"/>
              <a:pPr/>
              <a:t>‹#›</a:t>
            </a:fld>
            <a:endParaRPr lang="en-US"/>
          </a:p>
        </p:txBody>
      </p:sp>
    </p:spTree>
    <p:extLst>
      <p:ext uri="{BB962C8B-B14F-4D97-AF65-F5344CB8AC3E}">
        <p14:creationId xmlns:p14="http://schemas.microsoft.com/office/powerpoint/2010/main" val="3949710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D96564D-3601-4C7B-9DE3-1D066FBCE573}" type="slidenum">
              <a:rPr lang="en-US"/>
              <a:pPr/>
              <a:t>‹#›</a:t>
            </a:fld>
            <a:endParaRPr lang="en-US"/>
          </a:p>
        </p:txBody>
      </p:sp>
    </p:spTree>
    <p:extLst>
      <p:ext uri="{BB962C8B-B14F-4D97-AF65-F5344CB8AC3E}">
        <p14:creationId xmlns:p14="http://schemas.microsoft.com/office/powerpoint/2010/main" val="30223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48A69B39-67A5-4C31-9A83-81B8DD511DAF}"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802.19-12/0039r0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March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23E35DEC-16C9-4337-AE62-4D17DE232425}"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Coexistence of CMs with different decision making algorithms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US" sz="2000" dirty="0"/>
              <a:t>Date:</a:t>
            </a:r>
            <a:r>
              <a:rPr lang="en-US" sz="2000" b="0" dirty="0"/>
              <a:t> </a:t>
            </a:r>
            <a:r>
              <a:rPr lang="en-US" sz="2000" b="0" dirty="0" smtClean="0"/>
              <a:t>2012-03-13</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4" name="Object 3"/>
          <p:cNvGraphicFramePr>
            <a:graphicFrameLocks noChangeAspect="1"/>
          </p:cNvGraphicFramePr>
          <p:nvPr>
            <p:extLst>
              <p:ext uri="{D42A27DB-BD31-4B8C-83A1-F6EECF244321}">
                <p14:modId xmlns:p14="http://schemas.microsoft.com/office/powerpoint/2010/main" val="3992629688"/>
              </p:ext>
            </p:extLst>
          </p:nvPr>
        </p:nvGraphicFramePr>
        <p:xfrm>
          <a:off x="517525" y="2346325"/>
          <a:ext cx="7791450" cy="2384425"/>
        </p:xfrm>
        <a:graphic>
          <a:graphicData uri="http://schemas.openxmlformats.org/presentationml/2006/ole">
            <mc:AlternateContent xmlns:mc="http://schemas.openxmlformats.org/markup-compatibility/2006">
              <mc:Choice xmlns:v="urn:schemas-microsoft-com:vml" Requires="v">
                <p:oleObj spid="_x0000_s30790" name="Document" r:id="rId4" imgW="8250056" imgH="2533614" progId="Word.Document.8">
                  <p:embed/>
                </p:oleObj>
              </mc:Choice>
              <mc:Fallback>
                <p:oleObj name="Document" r:id="rId4" imgW="8250056" imgH="2533614" progId="Word.Document.8">
                  <p:embed/>
                  <p:pic>
                    <p:nvPicPr>
                      <p:cNvPr id="0" name="Object 16"/>
                      <p:cNvPicPr>
                        <a:picLocks noChangeAspect="1" noChangeArrowheads="1"/>
                      </p:cNvPicPr>
                      <p:nvPr/>
                    </p:nvPicPr>
                    <p:blipFill>
                      <a:blip r:embed="rId5"/>
                      <a:srcRect/>
                      <a:stretch>
                        <a:fillRect/>
                      </a:stretch>
                    </p:blipFill>
                    <p:spPr bwMode="auto">
                      <a:xfrm>
                        <a:off x="517525" y="2346325"/>
                        <a:ext cx="7791450" cy="2384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78024"/>
            <a:ext cx="7772400" cy="1066800"/>
          </a:xfrm>
        </p:spPr>
        <p:txBody>
          <a:bodyPr/>
          <a:lstStyle/>
          <a:p>
            <a:r>
              <a:rPr lang="fi-FI" dirty="0" smtClean="0"/>
              <a:t>Coexistence decision algorithm related information sharing between connected CMs</a:t>
            </a:r>
            <a:endParaRPr lang="en-US" dirty="0"/>
          </a:p>
        </p:txBody>
      </p:sp>
      <p:sp>
        <p:nvSpPr>
          <p:cNvPr id="3" name="Content Placeholder 2"/>
          <p:cNvSpPr>
            <a:spLocks noGrp="1"/>
          </p:cNvSpPr>
          <p:nvPr>
            <p:ph idx="1"/>
          </p:nvPr>
        </p:nvSpPr>
        <p:spPr>
          <a:xfrm>
            <a:off x="685800" y="2132856"/>
            <a:ext cx="7772400" cy="3963144"/>
          </a:xfrm>
        </p:spPr>
        <p:txBody>
          <a:bodyPr/>
          <a:lstStyle/>
          <a:p>
            <a:r>
              <a:rPr lang="fi-FI" dirty="0" smtClean="0"/>
              <a:t>Currently the draft has no means for CMs to indicate to each other which decision topology and algorithm is used</a:t>
            </a:r>
          </a:p>
          <a:p>
            <a:r>
              <a:rPr lang="fi-FI" dirty="0" smtClean="0"/>
              <a:t>Such a mean is needed to facilitate ”coexistence” of connected CMs</a:t>
            </a:r>
          </a:p>
          <a:p>
            <a:pPr lvl="1"/>
            <a:r>
              <a:rPr lang="fi-FI" dirty="0" smtClean="0"/>
              <a:t>A CM that serves a WSO and the WSO’s coexistence set has another WSO that another CM serves shall indicate to the other CM which decision topology and algorithm is used by the CM when serving the WSO</a:t>
            </a:r>
            <a:endParaRPr lang="en-US" dirty="0"/>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10</a:t>
            </a:fld>
            <a:endParaRPr lang="en-US"/>
          </a:p>
        </p:txBody>
      </p:sp>
    </p:spTree>
    <p:extLst>
      <p:ext uri="{BB962C8B-B14F-4D97-AF65-F5344CB8AC3E}">
        <p14:creationId xmlns:p14="http://schemas.microsoft.com/office/powerpoint/2010/main" val="4084043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pPr marL="0" indent="0" algn="ctr">
              <a:buNone/>
            </a:pPr>
            <a:endParaRPr lang="fi-FI" sz="4000" dirty="0" smtClean="0"/>
          </a:p>
          <a:p>
            <a:pPr marL="0" indent="0" algn="ctr">
              <a:buNone/>
            </a:pPr>
            <a:endParaRPr lang="fi-FI" sz="4000" dirty="0"/>
          </a:p>
          <a:p>
            <a:pPr marL="0" indent="0" algn="ctr">
              <a:buNone/>
            </a:pPr>
            <a:r>
              <a:rPr lang="fi-FI" sz="4000" dirty="0" smtClean="0"/>
              <a:t>Thank You</a:t>
            </a:r>
            <a:endParaRPr lang="en-US" sz="4000" dirty="0"/>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11</a:t>
            </a:fld>
            <a:endParaRPr lang="en-US"/>
          </a:p>
        </p:txBody>
      </p:sp>
    </p:spTree>
    <p:extLst>
      <p:ext uri="{BB962C8B-B14F-4D97-AF65-F5344CB8AC3E}">
        <p14:creationId xmlns:p14="http://schemas.microsoft.com/office/powerpoint/2010/main" val="348742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2725169D-9506-42FD-8DFC-818F5587D385}"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sz="2000" dirty="0" smtClean="0"/>
              <a:t>	This presentation is a submission to an action item listed in 19-12/0004r2. </a:t>
            </a:r>
          </a:p>
          <a:p>
            <a:pPr>
              <a:buFontTx/>
              <a:buNone/>
            </a:pPr>
            <a:r>
              <a:rPr lang="fi-FI" sz="2000" dirty="0"/>
              <a:t>	</a:t>
            </a:r>
            <a:r>
              <a:rPr lang="fi-FI" sz="2000" dirty="0" smtClean="0"/>
              <a:t>The presentation splits up the item into sub-items</a:t>
            </a:r>
          </a:p>
          <a:p>
            <a:pPr>
              <a:buFontTx/>
              <a:buNone/>
            </a:pPr>
            <a:r>
              <a:rPr lang="fi-FI" sz="2000" dirty="0" smtClean="0"/>
              <a:t>	The presentation provides a description for each sub-item and a solution proposal</a:t>
            </a:r>
          </a:p>
          <a:p>
            <a:pPr lvl="1"/>
            <a:r>
              <a:rPr lang="fi-FI" sz="1800" dirty="0" smtClean="0"/>
              <a:t>A set of questions given for each sub-item to illustrate the open issues</a:t>
            </a:r>
          </a:p>
          <a:p>
            <a:pPr lvl="1"/>
            <a:r>
              <a:rPr lang="fi-FI" sz="1800" dirty="0" smtClean="0"/>
              <a:t>A solution proposal is a piece of draft normative text</a:t>
            </a:r>
          </a:p>
          <a:p>
            <a:pPr>
              <a:buFontTx/>
              <a:buNone/>
            </a:pPr>
            <a:r>
              <a:rPr lang="fi-FI" sz="2000" dirty="0"/>
              <a:t>	</a:t>
            </a:r>
            <a:r>
              <a:rPr lang="fi-FI" sz="2000" dirty="0" smtClean="0"/>
              <a:t>T</a:t>
            </a:r>
            <a:r>
              <a:rPr lang="fi-FI" sz="2000" dirty="0" smtClean="0"/>
              <a:t>he intention is to have motions later on the week in the TG1 to agree on solutions for sub-items related to coexistence of CMs with different decision making algorithms</a:t>
            </a:r>
            <a:endParaRPr lang="fi-FI"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Introduction</a:t>
            </a:r>
            <a:endParaRPr lang="en-US" dirty="0"/>
          </a:p>
        </p:txBody>
      </p:sp>
      <p:sp>
        <p:nvSpPr>
          <p:cNvPr id="3" name="Content Placeholder 2"/>
          <p:cNvSpPr>
            <a:spLocks noGrp="1"/>
          </p:cNvSpPr>
          <p:nvPr>
            <p:ph idx="1"/>
          </p:nvPr>
        </p:nvSpPr>
        <p:spPr/>
        <p:txBody>
          <a:bodyPr/>
          <a:lstStyle/>
          <a:p>
            <a:r>
              <a:rPr lang="fi-FI" dirty="0" smtClean="0"/>
              <a:t>We have different decision topologies</a:t>
            </a:r>
          </a:p>
          <a:p>
            <a:r>
              <a:rPr lang="fi-FI" dirty="0" smtClean="0"/>
              <a:t>We have different decision algorithms</a:t>
            </a:r>
          </a:p>
          <a:p>
            <a:r>
              <a:rPr lang="fi-FI" dirty="0" smtClean="0"/>
              <a:t>We have multiple CMs</a:t>
            </a:r>
          </a:p>
          <a:p>
            <a:endParaRPr lang="fi-FI" dirty="0"/>
          </a:p>
          <a:p>
            <a:r>
              <a:rPr lang="fi-FI" dirty="0" smtClean="0"/>
              <a:t>What are obligations and possibilities of a CM that serves a WSO in the management service, and the WSO’s coexistence set has another WSO that another CM serves in the management service with respect to the other CM and the WSO it serves?</a:t>
            </a:r>
            <a:endParaRPr lang="en-US" dirty="0"/>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3</a:t>
            </a:fld>
            <a:endParaRPr lang="en-US"/>
          </a:p>
        </p:txBody>
      </p:sp>
    </p:spTree>
    <p:extLst>
      <p:ext uri="{BB962C8B-B14F-4D97-AF65-F5344CB8AC3E}">
        <p14:creationId xmlns:p14="http://schemas.microsoft.com/office/powerpoint/2010/main" val="1587440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Decision topology definitions</a:t>
            </a:r>
            <a:endParaRPr lang="en-US" dirty="0"/>
          </a:p>
        </p:txBody>
      </p:sp>
      <p:sp>
        <p:nvSpPr>
          <p:cNvPr id="3" name="Content Placeholder 2"/>
          <p:cNvSpPr>
            <a:spLocks noGrp="1"/>
          </p:cNvSpPr>
          <p:nvPr>
            <p:ph idx="1"/>
          </p:nvPr>
        </p:nvSpPr>
        <p:spPr/>
        <p:txBody>
          <a:bodyPr/>
          <a:lstStyle/>
          <a:p>
            <a:pPr marL="0" indent="0">
              <a:buNone/>
            </a:pPr>
            <a:r>
              <a:rPr lang="fi-FI" sz="2000" dirty="0" smtClean="0"/>
              <a:t>Autonomous</a:t>
            </a:r>
          </a:p>
          <a:p>
            <a:pPr lvl="1"/>
            <a:r>
              <a:rPr lang="fi-FI" sz="1800" dirty="0" smtClean="0"/>
              <a:t>When a CM applies autonomous decision making, it shall be able to make decisions on the WSOs that it serves.</a:t>
            </a:r>
          </a:p>
          <a:p>
            <a:pPr marL="0" indent="0">
              <a:buNone/>
            </a:pPr>
            <a:r>
              <a:rPr lang="fi-FI" sz="2000" dirty="0" smtClean="0"/>
              <a:t>Distributed</a:t>
            </a:r>
          </a:p>
          <a:p>
            <a:pPr lvl="1"/>
            <a:r>
              <a:rPr lang="fi-FI" sz="1800" dirty="0" smtClean="0"/>
              <a:t>When a CM applies distributed decision making, it shall be able to make decisions on the WSOs that it serves and on other WSOs that are in the coexistence sets of the WSOs it serves.</a:t>
            </a:r>
            <a:endParaRPr lang="en-US" sz="1800" dirty="0" smtClean="0"/>
          </a:p>
          <a:p>
            <a:pPr marL="0" indent="0">
              <a:buNone/>
            </a:pPr>
            <a:r>
              <a:rPr lang="fi-FI" sz="2000" dirty="0" smtClean="0"/>
              <a:t>Centralized</a:t>
            </a:r>
          </a:p>
          <a:p>
            <a:pPr lvl="1"/>
            <a:r>
              <a:rPr lang="fi-FI" sz="1800" dirty="0" smtClean="0"/>
              <a:t>When </a:t>
            </a:r>
            <a:r>
              <a:rPr lang="fi-FI" sz="1800" dirty="0" smtClean="0"/>
              <a:t>a CM applies centralized decision making and the CM acts as a master CM, it shall be able to make decisions on the WSOs it serves directly or through the slave CMs it manages, and on other WSOs that are in the coexistence sets of the WSO it serves.</a:t>
            </a:r>
          </a:p>
          <a:p>
            <a:pPr lvl="2"/>
            <a:r>
              <a:rPr lang="fi-FI" sz="1600" dirty="0" smtClean="0"/>
              <a:t>It would be beneficial to specify that a WSO connected and registered through its CE to a CM that acts as a slave CM is served by the master CM. This helps with definitions on coexistence set. </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4</a:t>
            </a:fld>
            <a:endParaRPr lang="en-US"/>
          </a:p>
        </p:txBody>
      </p:sp>
    </p:spTree>
    <p:extLst>
      <p:ext uri="{BB962C8B-B14F-4D97-AF65-F5344CB8AC3E}">
        <p14:creationId xmlns:p14="http://schemas.microsoft.com/office/powerpoint/2010/main" val="2716548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Sub-item list</a:t>
            </a:r>
            <a:endParaRPr lang="en-US" dirty="0"/>
          </a:p>
        </p:txBody>
      </p:sp>
      <p:sp>
        <p:nvSpPr>
          <p:cNvPr id="3" name="Content Placeholder 2"/>
          <p:cNvSpPr>
            <a:spLocks noGrp="1"/>
          </p:cNvSpPr>
          <p:nvPr>
            <p:ph idx="1"/>
          </p:nvPr>
        </p:nvSpPr>
        <p:spPr/>
        <p:txBody>
          <a:bodyPr/>
          <a:lstStyle/>
          <a:p>
            <a:pPr marL="0" indent="0">
              <a:buNone/>
            </a:pPr>
            <a:r>
              <a:rPr lang="en-US" dirty="0" smtClean="0"/>
              <a:t>Coexistence of CMs with different decision making algorithms</a:t>
            </a:r>
          </a:p>
          <a:p>
            <a:pPr lvl="1"/>
            <a:r>
              <a:rPr lang="fi-FI" dirty="0" smtClean="0"/>
              <a:t>Interconnection rules</a:t>
            </a:r>
          </a:p>
          <a:p>
            <a:pPr lvl="1"/>
            <a:r>
              <a:rPr lang="fi-FI" dirty="0" smtClean="0"/>
              <a:t>Information sharing rules</a:t>
            </a:r>
          </a:p>
          <a:p>
            <a:pPr lvl="1"/>
            <a:r>
              <a:rPr lang="fi-FI" dirty="0" smtClean="0"/>
              <a:t>Decision making behavior</a:t>
            </a:r>
          </a:p>
          <a:p>
            <a:pPr lvl="1"/>
            <a:endParaRPr lang="en-US" dirty="0"/>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5</a:t>
            </a:fld>
            <a:endParaRPr lang="en-US"/>
          </a:p>
        </p:txBody>
      </p:sp>
    </p:spTree>
    <p:extLst>
      <p:ext uri="{BB962C8B-B14F-4D97-AF65-F5344CB8AC3E}">
        <p14:creationId xmlns:p14="http://schemas.microsoft.com/office/powerpoint/2010/main" val="2146645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Interconnection rules</a:t>
            </a:r>
            <a:endParaRPr lang="en-US" dirty="0"/>
          </a:p>
        </p:txBody>
      </p:sp>
      <p:sp>
        <p:nvSpPr>
          <p:cNvPr id="3" name="Content Placeholder 2"/>
          <p:cNvSpPr>
            <a:spLocks noGrp="1"/>
          </p:cNvSpPr>
          <p:nvPr>
            <p:ph idx="1"/>
          </p:nvPr>
        </p:nvSpPr>
        <p:spPr/>
        <p:txBody>
          <a:bodyPr/>
          <a:lstStyle/>
          <a:p>
            <a:pPr marL="0" indent="0">
              <a:buNone/>
            </a:pPr>
            <a:r>
              <a:rPr lang="fi-FI" dirty="0" smtClean="0"/>
              <a:t>Q: When a CM needs to be connected to another CM</a:t>
            </a:r>
            <a:r>
              <a:rPr lang="fi-FI" dirty="0" smtClean="0"/>
              <a:t>?</a:t>
            </a:r>
            <a:r>
              <a:rPr lang="fi-FI" dirty="0" smtClean="0"/>
              <a:t> </a:t>
            </a:r>
          </a:p>
          <a:p>
            <a:pPr marL="0" indent="0">
              <a:buNone/>
            </a:pPr>
            <a:r>
              <a:rPr lang="fi-FI" dirty="0" smtClean="0"/>
              <a:t>A: A </a:t>
            </a:r>
            <a:r>
              <a:rPr lang="fi-FI" dirty="0" smtClean="0"/>
              <a:t>CM that serves a WSO and the WSO’s coexistence set has another WSO that another CM serves shall be connected to the other CM.</a:t>
            </a:r>
          </a:p>
          <a:p>
            <a:pPr lvl="1"/>
            <a:r>
              <a:rPr lang="fi-FI" dirty="0" smtClean="0"/>
              <a:t>This assumes that when the centralized decision making is applied, a WSO is served by a master CM even if the WSO’s CE is registered to a slave CM. </a:t>
            </a:r>
          </a:p>
          <a:p>
            <a:pPr lvl="1"/>
            <a:r>
              <a:rPr lang="fi-FI" dirty="0" smtClean="0"/>
              <a:t>Alternatively, we could state the following: A CM that serves a WSO and the WSO’s coexistence set has another WSO that another CM serves shall be connected to the other CM except that in case of centralized decision topology a slave CM shall be connected only to a CM that acts as the master CM for it. </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6</a:t>
            </a:fld>
            <a:endParaRPr lang="en-US"/>
          </a:p>
        </p:txBody>
      </p:sp>
    </p:spTree>
    <p:extLst>
      <p:ext uri="{BB962C8B-B14F-4D97-AF65-F5344CB8AC3E}">
        <p14:creationId xmlns:p14="http://schemas.microsoft.com/office/powerpoint/2010/main" val="1678329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Information sharing rules</a:t>
            </a:r>
            <a:endParaRPr lang="en-US" dirty="0"/>
          </a:p>
        </p:txBody>
      </p:sp>
      <p:sp>
        <p:nvSpPr>
          <p:cNvPr id="3" name="Content Placeholder 2"/>
          <p:cNvSpPr>
            <a:spLocks noGrp="1"/>
          </p:cNvSpPr>
          <p:nvPr>
            <p:ph idx="1"/>
          </p:nvPr>
        </p:nvSpPr>
        <p:spPr/>
        <p:txBody>
          <a:bodyPr/>
          <a:lstStyle/>
          <a:p>
            <a:pPr marL="0" indent="0">
              <a:buNone/>
            </a:pPr>
            <a:r>
              <a:rPr lang="fi-FI" dirty="0" smtClean="0"/>
              <a:t>Q: What information sharing obligations a CM has with respect to the other CM to which it is connected because of the coexistence set relationship? </a:t>
            </a:r>
          </a:p>
          <a:p>
            <a:pPr marL="0" indent="0">
              <a:buNone/>
            </a:pPr>
            <a:r>
              <a:rPr lang="fi-FI" dirty="0" smtClean="0"/>
              <a:t>A: A CM that serves a WSO and the WSO’s coexistence set has another WSO that another CM serves shall keep the other CM aware of changes in the capabilities, operating parameters and coexistence environment of the WSO. </a:t>
            </a:r>
            <a:endParaRPr lang="en-US" dirty="0" smtClean="0"/>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7</a:t>
            </a:fld>
            <a:endParaRPr lang="en-US"/>
          </a:p>
        </p:txBody>
      </p:sp>
    </p:spTree>
    <p:extLst>
      <p:ext uri="{BB962C8B-B14F-4D97-AF65-F5344CB8AC3E}">
        <p14:creationId xmlns:p14="http://schemas.microsoft.com/office/powerpoint/2010/main" val="2439557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Decision making in connected CMs with different decision algorithms</a:t>
            </a:r>
            <a:endParaRPr lang="en-US" dirty="0"/>
          </a:p>
        </p:txBody>
      </p:sp>
      <p:sp>
        <p:nvSpPr>
          <p:cNvPr id="3" name="Content Placeholder 2"/>
          <p:cNvSpPr>
            <a:spLocks noGrp="1"/>
          </p:cNvSpPr>
          <p:nvPr>
            <p:ph idx="1"/>
          </p:nvPr>
        </p:nvSpPr>
        <p:spPr/>
        <p:txBody>
          <a:bodyPr/>
          <a:lstStyle/>
          <a:p>
            <a:pPr marL="0" indent="0">
              <a:buNone/>
            </a:pPr>
            <a:r>
              <a:rPr lang="fi-FI" sz="2000" dirty="0" smtClean="0"/>
              <a:t>Q1: May a CM that applies the distributed decision topology make decisions on a WSO served by another CM to which it is connected and that applies the autonomous decision topology?</a:t>
            </a:r>
          </a:p>
          <a:p>
            <a:pPr marL="0" indent="0">
              <a:buNone/>
            </a:pPr>
            <a:r>
              <a:rPr lang="fi-FI" sz="2000" dirty="0" smtClean="0"/>
              <a:t>A: No. Autonomous decision making limits the scope of decisions to the WSOs served by the CM and it treats other CMs as autonomous decision makers.</a:t>
            </a:r>
          </a:p>
          <a:p>
            <a:pPr marL="0" indent="0">
              <a:buNone/>
            </a:pPr>
            <a:endParaRPr lang="fi-FI" sz="2000" dirty="0" smtClean="0"/>
          </a:p>
          <a:p>
            <a:pPr marL="0" indent="0">
              <a:buNone/>
            </a:pPr>
            <a:r>
              <a:rPr lang="fi-FI" sz="2000" dirty="0" smtClean="0"/>
              <a:t>Q2: May a CM that applies the distributed decision topology make decisions on a WSO served by another CM to which it is connected regardless of the coexistence decision algorithm applied by the CMs?</a:t>
            </a:r>
          </a:p>
          <a:p>
            <a:pPr marL="0" indent="0">
              <a:buNone/>
            </a:pPr>
            <a:r>
              <a:rPr lang="fi-FI" sz="2000" dirty="0" smtClean="0"/>
              <a:t>A: Let’s see...</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8</a:t>
            </a:fld>
            <a:endParaRPr lang="en-US"/>
          </a:p>
        </p:txBody>
      </p:sp>
    </p:spTree>
    <p:extLst>
      <p:ext uri="{BB962C8B-B14F-4D97-AF65-F5344CB8AC3E}">
        <p14:creationId xmlns:p14="http://schemas.microsoft.com/office/powerpoint/2010/main" val="2463071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Connected CMs with distributed topology and different algorithms</a:t>
            </a:r>
            <a:endParaRPr lang="en-US" dirty="0"/>
          </a:p>
        </p:txBody>
      </p:sp>
      <p:sp>
        <p:nvSpPr>
          <p:cNvPr id="3" name="Content Placeholder 2"/>
          <p:cNvSpPr>
            <a:spLocks noGrp="1"/>
          </p:cNvSpPr>
          <p:nvPr>
            <p:ph idx="1"/>
          </p:nvPr>
        </p:nvSpPr>
        <p:spPr/>
        <p:txBody>
          <a:bodyPr/>
          <a:lstStyle/>
          <a:p>
            <a:r>
              <a:rPr lang="fi-FI" dirty="0" smtClean="0"/>
              <a:t>We would like to see the answer to the Q2 to be ”Yes”</a:t>
            </a:r>
          </a:p>
          <a:p>
            <a:r>
              <a:rPr lang="fi-FI" dirty="0" smtClean="0"/>
              <a:t>A few possible ways to receive the ”Yes” answer</a:t>
            </a:r>
          </a:p>
          <a:p>
            <a:pPr lvl="1"/>
            <a:r>
              <a:rPr lang="fi-FI" dirty="0" smtClean="0"/>
              <a:t>A straightforward solution is to mandate the CMs to implement reconfiguration commands received from connected CMs as such</a:t>
            </a:r>
          </a:p>
          <a:p>
            <a:pPr lvl="2"/>
            <a:r>
              <a:rPr lang="fi-FI" dirty="0" smtClean="0"/>
              <a:t>We should address at least race conditions to avoid concurrent decisions and their implications</a:t>
            </a:r>
            <a:endParaRPr lang="fi-FI" dirty="0"/>
          </a:p>
          <a:p>
            <a:pPr lvl="1"/>
            <a:r>
              <a:rPr lang="fi-FI" dirty="0" smtClean="0"/>
              <a:t>An alternative is to mandate the CMs to interact in the decision making</a:t>
            </a:r>
          </a:p>
          <a:p>
            <a:pPr lvl="2"/>
            <a:r>
              <a:rPr lang="fi-FI" dirty="0" smtClean="0"/>
              <a:t>This would require one commonly applied interaction mechanism</a:t>
            </a:r>
          </a:p>
          <a:p>
            <a:r>
              <a:rPr lang="fi-FI" dirty="0" smtClean="0"/>
              <a:t>Other mechanisms may exist but before going into them we shold decide on whether the answer to the Q2 is ”Yes” or ”No”</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9</a:t>
            </a:fld>
            <a:endParaRPr lang="en-US"/>
          </a:p>
        </p:txBody>
      </p:sp>
    </p:spTree>
    <p:extLst>
      <p:ext uri="{BB962C8B-B14F-4D97-AF65-F5344CB8AC3E}">
        <p14:creationId xmlns:p14="http://schemas.microsoft.com/office/powerpoint/2010/main" val="106742603"/>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453</TotalTime>
  <Words>943</Words>
  <Application>Microsoft Office PowerPoint</Application>
  <PresentationFormat>On-screen Show (4:3)</PresentationFormat>
  <Paragraphs>101</Paragraphs>
  <Slides>11</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4" baseType="lpstr">
      <vt:lpstr>Times New Roman</vt:lpstr>
      <vt:lpstr>802-19-Submission</vt:lpstr>
      <vt:lpstr>Microsoft Word 97 - 2003 Document</vt:lpstr>
      <vt:lpstr>Coexistence of CMs with different decision making algorithms</vt:lpstr>
      <vt:lpstr>Abstract</vt:lpstr>
      <vt:lpstr>Introduction</vt:lpstr>
      <vt:lpstr>Decision topology definitions</vt:lpstr>
      <vt:lpstr>Sub-item list</vt:lpstr>
      <vt:lpstr>Interconnection rules</vt:lpstr>
      <vt:lpstr>Information sharing rules</vt:lpstr>
      <vt:lpstr>Decision making in connected CMs with different decision algorithms</vt:lpstr>
      <vt:lpstr>Connected CMs with distributed topology and different algorithms</vt:lpstr>
      <vt:lpstr>Coexistence decision algorithm related information sharing between connected CMs</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of CMs with different decision making algorithms</dc:title>
  <dc:creator>Kasslin (Nokia)</dc:creator>
  <cp:lastModifiedBy>Kasslin (Nokia)</cp:lastModifiedBy>
  <cp:revision>58</cp:revision>
  <cp:lastPrinted>1998-02-10T13:28:06Z</cp:lastPrinted>
  <dcterms:created xsi:type="dcterms:W3CDTF">2012-03-13T15:50:57Z</dcterms:created>
  <dcterms:modified xsi:type="dcterms:W3CDTF">2012-03-13T23:24:08Z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c4efa621-6ee7-4bce-a2e3-1ef8b2eb6fc3</vt:lpwstr>
  </property>
  <property fmtid="{D5CDD505-2E9C-101B-9397-08002B2CF9AE}" pid="3" name="NokiaConfidentiality">
    <vt:lpwstr>Public</vt:lpwstr>
  </property>
</Properties>
</file>