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57" r:id="rId3"/>
    <p:sldId id="270" r:id="rId4"/>
    <p:sldId id="273" r:id="rId5"/>
    <p:sldId id="271" r:id="rId6"/>
    <p:sldId id="274" r:id="rId7"/>
    <p:sldId id="275" r:id="rId8"/>
    <p:sldId id="276"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CDEDD593-5C0D-44E0-8502-62046FACDA43}"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048388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78BC8B6-7373-41B2-A47B-75CB9AA9C29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257687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88CA5BDF-4859-47AB-BEF4-4DD33E149B07}"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B6032F9A-4374-4968-975B-97D512861765}"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5B51ABF-E4ED-4D5F-8E43-A2C0408EFEC0}"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786263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A9A335-FD10-440A-9A44-EF941F4B83B6}" type="slidenum">
              <a:rPr lang="en-US"/>
              <a:pPr/>
              <a:t>‹#›</a:t>
            </a:fld>
            <a:endParaRPr lang="en-US"/>
          </a:p>
        </p:txBody>
      </p:sp>
    </p:spTree>
    <p:extLst>
      <p:ext uri="{BB962C8B-B14F-4D97-AF65-F5344CB8AC3E}">
        <p14:creationId xmlns:p14="http://schemas.microsoft.com/office/powerpoint/2010/main" val="3380188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99583E7-6418-4157-A9B6-68D46F0BFFC1}" type="slidenum">
              <a:rPr lang="en-US"/>
              <a:pPr/>
              <a:t>‹#›</a:t>
            </a:fld>
            <a:endParaRPr lang="en-US"/>
          </a:p>
        </p:txBody>
      </p:sp>
    </p:spTree>
    <p:extLst>
      <p:ext uri="{BB962C8B-B14F-4D97-AF65-F5344CB8AC3E}">
        <p14:creationId xmlns:p14="http://schemas.microsoft.com/office/powerpoint/2010/main" val="640972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6D6791E-DB55-42EE-B8AA-0D6AFBE9B59F}" type="slidenum">
              <a:rPr lang="en-US"/>
              <a:pPr/>
              <a:t>‹#›</a:t>
            </a:fld>
            <a:endParaRPr lang="en-US"/>
          </a:p>
        </p:txBody>
      </p:sp>
    </p:spTree>
    <p:extLst>
      <p:ext uri="{BB962C8B-B14F-4D97-AF65-F5344CB8AC3E}">
        <p14:creationId xmlns:p14="http://schemas.microsoft.com/office/powerpoint/2010/main" val="3306221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210E1AE-CE50-48D5-B5EA-25DEEB5DB297}" type="slidenum">
              <a:rPr lang="en-US"/>
              <a:pPr/>
              <a:t>‹#›</a:t>
            </a:fld>
            <a:endParaRPr lang="en-US"/>
          </a:p>
        </p:txBody>
      </p:sp>
    </p:spTree>
    <p:extLst>
      <p:ext uri="{BB962C8B-B14F-4D97-AF65-F5344CB8AC3E}">
        <p14:creationId xmlns:p14="http://schemas.microsoft.com/office/powerpoint/2010/main" val="2407086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9D51F56-1D45-41A4-A92B-0D067FC4B4EC}" type="slidenum">
              <a:rPr lang="en-US"/>
              <a:pPr/>
              <a:t>‹#›</a:t>
            </a:fld>
            <a:endParaRPr lang="en-US"/>
          </a:p>
        </p:txBody>
      </p:sp>
    </p:spTree>
    <p:extLst>
      <p:ext uri="{BB962C8B-B14F-4D97-AF65-F5344CB8AC3E}">
        <p14:creationId xmlns:p14="http://schemas.microsoft.com/office/powerpoint/2010/main" val="411414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9FA21FB-C82C-479D-BE3D-A9188354313C}" type="slidenum">
              <a:rPr lang="en-US"/>
              <a:pPr/>
              <a:t>‹#›</a:t>
            </a:fld>
            <a:endParaRPr lang="en-US"/>
          </a:p>
        </p:txBody>
      </p:sp>
    </p:spTree>
    <p:extLst>
      <p:ext uri="{BB962C8B-B14F-4D97-AF65-F5344CB8AC3E}">
        <p14:creationId xmlns:p14="http://schemas.microsoft.com/office/powerpoint/2010/main" val="1356790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19B1EF6-2141-4CB7-8DE8-E90674604AC9}" type="slidenum">
              <a:rPr lang="en-US"/>
              <a:pPr/>
              <a:t>‹#›</a:t>
            </a:fld>
            <a:endParaRPr lang="en-US"/>
          </a:p>
        </p:txBody>
      </p:sp>
    </p:spTree>
    <p:extLst>
      <p:ext uri="{BB962C8B-B14F-4D97-AF65-F5344CB8AC3E}">
        <p14:creationId xmlns:p14="http://schemas.microsoft.com/office/powerpoint/2010/main" val="3914915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581792CB-1ECF-442F-98B4-1ECB70B2D95F}" type="slidenum">
              <a:rPr lang="en-US"/>
              <a:pPr/>
              <a:t>‹#›</a:t>
            </a:fld>
            <a:endParaRPr lang="en-US"/>
          </a:p>
        </p:txBody>
      </p:sp>
    </p:spTree>
    <p:extLst>
      <p:ext uri="{BB962C8B-B14F-4D97-AF65-F5344CB8AC3E}">
        <p14:creationId xmlns:p14="http://schemas.microsoft.com/office/powerpoint/2010/main" val="2447262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4727ADC-1203-496F-87B2-93128C93E1C7}" type="slidenum">
              <a:rPr lang="en-US"/>
              <a:pPr/>
              <a:t>‹#›</a:t>
            </a:fld>
            <a:endParaRPr lang="en-US"/>
          </a:p>
        </p:txBody>
      </p:sp>
    </p:spTree>
    <p:extLst>
      <p:ext uri="{BB962C8B-B14F-4D97-AF65-F5344CB8AC3E}">
        <p14:creationId xmlns:p14="http://schemas.microsoft.com/office/powerpoint/2010/main" val="1066701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B280380-74B2-4051-805E-5C303FCB7B09}" type="slidenum">
              <a:rPr lang="en-US"/>
              <a:pPr/>
              <a:t>‹#›</a:t>
            </a:fld>
            <a:endParaRPr lang="en-US"/>
          </a:p>
        </p:txBody>
      </p:sp>
    </p:spTree>
    <p:extLst>
      <p:ext uri="{BB962C8B-B14F-4D97-AF65-F5344CB8AC3E}">
        <p14:creationId xmlns:p14="http://schemas.microsoft.com/office/powerpoint/2010/main" val="2768506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6CE6D3B5-5869-449C-8343-4F43E8664AB9}"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802.19-12/0027r0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356CB5A8-C3E2-4227-9114-909084B9758E}"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Comment resolution proposals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2012-01-19</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3483813675"/>
              </p:ext>
            </p:extLst>
          </p:nvPr>
        </p:nvGraphicFramePr>
        <p:xfrm>
          <a:off x="517525" y="2279650"/>
          <a:ext cx="8135938" cy="2490788"/>
        </p:xfrm>
        <a:graphic>
          <a:graphicData uri="http://schemas.openxmlformats.org/presentationml/2006/ole">
            <mc:AlternateContent xmlns:mc="http://schemas.openxmlformats.org/markup-compatibility/2006">
              <mc:Choice xmlns:v="urn:schemas-microsoft-com:vml" Requires="v">
                <p:oleObj spid="_x0000_s30749" name="Document" r:id="rId4" imgW="8250056" imgH="2533614" progId="Word.Document.8">
                  <p:embed/>
                </p:oleObj>
              </mc:Choice>
              <mc:Fallback>
                <p:oleObj name="Document" r:id="rId4" imgW="8250056" imgH="2533614"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279650"/>
                        <a:ext cx="8135938" cy="2490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8386BB86-CE7A-4B51-B935-B6A52074DC71}"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presentation contains comment resolution proposals to the following comments from the second TG comment review:</a:t>
            </a:r>
          </a:p>
          <a:p>
            <a:pPr lvl="1">
              <a:buFontTx/>
              <a:buNone/>
            </a:pPr>
            <a:r>
              <a:rPr lang="fi-FI" dirty="0"/>
              <a:t>	</a:t>
            </a:r>
            <a:r>
              <a:rPr lang="fi-FI" dirty="0" smtClean="0"/>
              <a:t>CID 5, CID 7, CID 6, CID 8, CID 10, CID 11, CID 39</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5</a:t>
            </a:r>
            <a:endParaRPr lang="en-US" dirty="0"/>
          </a:p>
        </p:txBody>
      </p:sp>
      <p:sp>
        <p:nvSpPr>
          <p:cNvPr id="3" name="Content Placeholder 2"/>
          <p:cNvSpPr>
            <a:spLocks noGrp="1"/>
          </p:cNvSpPr>
          <p:nvPr>
            <p:ph idx="1"/>
          </p:nvPr>
        </p:nvSpPr>
        <p:spPr/>
        <p:txBody>
          <a:bodyPr/>
          <a:lstStyle/>
          <a:p>
            <a:pPr marL="0" indent="0">
              <a:buNone/>
            </a:pPr>
            <a:r>
              <a:rPr lang="fi-FI" dirty="0" smtClean="0"/>
              <a:t>Comment</a:t>
            </a:r>
          </a:p>
          <a:p>
            <a:pPr lvl="1"/>
            <a:r>
              <a:rPr lang="en-US" dirty="0" smtClean="0"/>
              <a:t>coexistence system user would be more generic term than TVBD network or device (sub-clause 2.1)</a:t>
            </a:r>
            <a:endParaRPr lang="fi-FI" dirty="0" smtClean="0"/>
          </a:p>
          <a:p>
            <a:pPr marL="0" indent="0">
              <a:buNone/>
            </a:pPr>
            <a:r>
              <a:rPr lang="fi-FI" dirty="0" smtClean="0"/>
              <a:t>Proposed change</a:t>
            </a:r>
          </a:p>
          <a:p>
            <a:pPr lvl="1"/>
            <a:r>
              <a:rPr lang="en-US" dirty="0" smtClean="0"/>
              <a:t>Modify: coexistence enabler: An entity that enables communication between a coexistence system user and a coexistence manager that serves the coexistence </a:t>
            </a:r>
            <a:endParaRPr lang="fi-FI" dirty="0" smtClean="0"/>
          </a:p>
          <a:p>
            <a:pPr marL="0" indent="0">
              <a:buNone/>
            </a:pPr>
            <a:r>
              <a:rPr lang="fi-FI" dirty="0" smtClean="0"/>
              <a:t>Resolution proposal</a:t>
            </a:r>
          </a:p>
          <a:p>
            <a:pPr lvl="1"/>
            <a:r>
              <a:rPr lang="fi-FI" dirty="0" smtClean="0"/>
              <a:t>Revised: The TG passed a motion to replace TVBD network or device with WSO (white space object). Definition of the coexistence enabler will be updated accordingly.</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3</a:t>
            </a:fld>
            <a:endParaRPr lang="en-US"/>
          </a:p>
        </p:txBody>
      </p:sp>
    </p:spTree>
    <p:extLst>
      <p:ext uri="{BB962C8B-B14F-4D97-AF65-F5344CB8AC3E}">
        <p14:creationId xmlns:p14="http://schemas.microsoft.com/office/powerpoint/2010/main" val="2559140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7</a:t>
            </a:r>
            <a:endParaRPr lang="en-US" dirty="0"/>
          </a:p>
        </p:txBody>
      </p:sp>
      <p:sp>
        <p:nvSpPr>
          <p:cNvPr id="3" name="Content Placeholder 2"/>
          <p:cNvSpPr>
            <a:spLocks noGrp="1"/>
          </p:cNvSpPr>
          <p:nvPr>
            <p:ph idx="1"/>
          </p:nvPr>
        </p:nvSpPr>
        <p:spPr/>
        <p:txBody>
          <a:bodyPr/>
          <a:lstStyle/>
          <a:p>
            <a:pPr marL="0" indent="0">
              <a:buNone/>
            </a:pPr>
            <a:r>
              <a:rPr lang="fi-FI" dirty="0" smtClean="0"/>
              <a:t>Comment</a:t>
            </a:r>
          </a:p>
          <a:p>
            <a:pPr lvl="1"/>
            <a:r>
              <a:rPr lang="en-US" dirty="0" smtClean="0"/>
              <a:t>coexistence system user would be more generic term than TVBD network or device (sub-clause 2.1)</a:t>
            </a:r>
            <a:endParaRPr lang="fi-FI" dirty="0" smtClean="0"/>
          </a:p>
          <a:p>
            <a:pPr marL="0" indent="0">
              <a:buNone/>
            </a:pPr>
            <a:r>
              <a:rPr lang="fi-FI" dirty="0" smtClean="0"/>
              <a:t>Proposed change</a:t>
            </a:r>
          </a:p>
          <a:p>
            <a:pPr lvl="1"/>
            <a:r>
              <a:rPr lang="en-US" dirty="0" smtClean="0"/>
              <a:t>Modify: coexistence services: Services provided by the coexistence system to coexistence system users, as well as services provided by the entities of the coexistence system to other entities of the coexistence system.</a:t>
            </a:r>
            <a:endParaRPr lang="fi-FI" dirty="0" smtClean="0"/>
          </a:p>
          <a:p>
            <a:pPr marL="0" indent="0">
              <a:buNone/>
            </a:pPr>
            <a:r>
              <a:rPr lang="fi-FI" dirty="0" smtClean="0"/>
              <a:t>Resolution proposal</a:t>
            </a:r>
          </a:p>
          <a:p>
            <a:pPr lvl="1"/>
            <a:r>
              <a:rPr lang="fi-FI" dirty="0" smtClean="0"/>
              <a:t>Revised: The TG passed a motion to replace TVBD network or device with WSO (white space object). Definition of the coexistence services will be updated accordingly.</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4</a:t>
            </a:fld>
            <a:endParaRPr lang="en-US"/>
          </a:p>
        </p:txBody>
      </p:sp>
    </p:spTree>
    <p:extLst>
      <p:ext uri="{BB962C8B-B14F-4D97-AF65-F5344CB8AC3E}">
        <p14:creationId xmlns:p14="http://schemas.microsoft.com/office/powerpoint/2010/main" val="571683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6</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5</a:t>
            </a:fld>
            <a:endParaRPr lang="en-US"/>
          </a:p>
        </p:txBody>
      </p:sp>
      <p:sp>
        <p:nvSpPr>
          <p:cNvPr id="7" name="Content Placeholder 2"/>
          <p:cNvSpPr>
            <a:spLocks noGrp="1"/>
          </p:cNvSpPr>
          <p:nvPr>
            <p:ph idx="1"/>
          </p:nvPr>
        </p:nvSpPr>
        <p:spPr>
          <a:xfrm>
            <a:off x="685800" y="1981200"/>
            <a:ext cx="7772400" cy="4114800"/>
          </a:xfrm>
        </p:spPr>
        <p:txBody>
          <a:bodyPr/>
          <a:lstStyle/>
          <a:p>
            <a:pPr marL="0" indent="0">
              <a:buNone/>
            </a:pPr>
            <a:r>
              <a:rPr lang="fi-FI" sz="1800" dirty="0" smtClean="0"/>
              <a:t>Comment</a:t>
            </a:r>
          </a:p>
          <a:p>
            <a:pPr lvl="1"/>
            <a:r>
              <a:rPr lang="en-US" sz="1600" dirty="0" smtClean="0"/>
              <a:t>neighbor was not considered as a good term, e.g. a coexistence set or coexistence list may be better terms - proposed that CDIS forms list, and CM set for a coexistence system user (sub-clause 2.1)</a:t>
            </a:r>
            <a:endParaRPr lang="fi-FI" sz="1600" dirty="0" smtClean="0"/>
          </a:p>
          <a:p>
            <a:pPr marL="0" indent="0">
              <a:buNone/>
            </a:pPr>
            <a:r>
              <a:rPr lang="fi-FI" sz="1800" dirty="0" smtClean="0"/>
              <a:t>Proposed change</a:t>
            </a:r>
          </a:p>
          <a:p>
            <a:pPr lvl="1"/>
            <a:r>
              <a:rPr lang="en-US" sz="1600" dirty="0" smtClean="0"/>
              <a:t>Modify: coexistence manager: An entity that is responsible for making coexistence decisions related to reconfiguration of coexistence system users to enhance the coexistence within a coexistence set. (Decision making includes determining the coexistence set for the coexistence system user based on the coexistence list.)</a:t>
            </a:r>
            <a:endParaRPr lang="fi-FI" sz="1600" dirty="0" smtClean="0"/>
          </a:p>
          <a:p>
            <a:pPr marL="0" indent="0">
              <a:buNone/>
            </a:pPr>
            <a:r>
              <a:rPr lang="fi-FI" sz="1800" dirty="0" smtClean="0"/>
              <a:t>Resolution proposal</a:t>
            </a:r>
          </a:p>
          <a:p>
            <a:pPr lvl="1"/>
            <a:r>
              <a:rPr lang="fi-FI" sz="1600" dirty="0" smtClean="0"/>
              <a:t>Revised: </a:t>
            </a:r>
            <a:r>
              <a:rPr lang="en-US" sz="1600" dirty="0" smtClean="0"/>
              <a:t>coexistence manager: An entity that is responsible for making coexistence decisions related to reconfiguration of white space objects (WSO) to </a:t>
            </a:r>
            <a:r>
              <a:rPr lang="fi-FI" sz="1600" dirty="0" smtClean="0"/>
              <a:t>solve coexistence problems among them. </a:t>
            </a:r>
          </a:p>
          <a:p>
            <a:pPr lvl="1"/>
            <a:endParaRPr lang="en-US" sz="1600" dirty="0"/>
          </a:p>
        </p:txBody>
      </p:sp>
    </p:spTree>
    <p:extLst>
      <p:ext uri="{BB962C8B-B14F-4D97-AF65-F5344CB8AC3E}">
        <p14:creationId xmlns:p14="http://schemas.microsoft.com/office/powerpoint/2010/main" val="804017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8</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6</a:t>
            </a:fld>
            <a:endParaRPr lang="en-US"/>
          </a:p>
        </p:txBody>
      </p:sp>
      <p:sp>
        <p:nvSpPr>
          <p:cNvPr id="7" name="Content Placeholder 2"/>
          <p:cNvSpPr>
            <a:spLocks noGrp="1"/>
          </p:cNvSpPr>
          <p:nvPr>
            <p:ph idx="1"/>
          </p:nvPr>
        </p:nvSpPr>
        <p:spPr>
          <a:xfrm>
            <a:off x="685800" y="1981200"/>
            <a:ext cx="7772400" cy="4114800"/>
          </a:xfrm>
        </p:spPr>
        <p:txBody>
          <a:bodyPr/>
          <a:lstStyle/>
          <a:p>
            <a:pPr marL="0" indent="0">
              <a:buNone/>
            </a:pPr>
            <a:r>
              <a:rPr lang="fi-FI" sz="1800" dirty="0" smtClean="0"/>
              <a:t>Comment</a:t>
            </a:r>
          </a:p>
          <a:p>
            <a:pPr lvl="1"/>
            <a:r>
              <a:rPr lang="en-US" sz="1600" dirty="0" smtClean="0"/>
              <a:t>coexistence system user would be more generic term than TVBD network or device (sub-clause 2.1)</a:t>
            </a:r>
            <a:endParaRPr lang="fi-FI" sz="1600" dirty="0" smtClean="0"/>
          </a:p>
          <a:p>
            <a:pPr marL="0" indent="0">
              <a:buNone/>
            </a:pPr>
            <a:r>
              <a:rPr lang="fi-FI" sz="1800" dirty="0" smtClean="0"/>
              <a:t>Proposed change</a:t>
            </a:r>
          </a:p>
          <a:p>
            <a:pPr lvl="1"/>
            <a:r>
              <a:rPr lang="en-US" sz="1600" dirty="0" smtClean="0"/>
              <a:t>Add: coexistence system user: A TVBD which uses the coexistence services of the coexistence system.</a:t>
            </a:r>
            <a:endParaRPr lang="fi-FI" sz="1600" dirty="0" smtClean="0"/>
          </a:p>
          <a:p>
            <a:pPr marL="0" indent="0">
              <a:buNone/>
            </a:pPr>
            <a:r>
              <a:rPr lang="fi-FI" sz="1800" dirty="0" smtClean="0"/>
              <a:t>Resolution proposal</a:t>
            </a:r>
          </a:p>
          <a:p>
            <a:pPr lvl="1"/>
            <a:r>
              <a:rPr lang="fi-FI" sz="1600" dirty="0" smtClean="0"/>
              <a:t>Replica to the resolved comment CID14</a:t>
            </a:r>
            <a:endParaRPr lang="fi-FI" sz="1600" dirty="0" smtClean="0"/>
          </a:p>
          <a:p>
            <a:pPr lvl="1"/>
            <a:endParaRPr lang="en-US" sz="1600" dirty="0"/>
          </a:p>
        </p:txBody>
      </p:sp>
    </p:spTree>
    <p:extLst>
      <p:ext uri="{BB962C8B-B14F-4D97-AF65-F5344CB8AC3E}">
        <p14:creationId xmlns:p14="http://schemas.microsoft.com/office/powerpoint/2010/main" val="3007184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10</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7</a:t>
            </a:fld>
            <a:endParaRPr lang="en-US"/>
          </a:p>
        </p:txBody>
      </p:sp>
      <p:sp>
        <p:nvSpPr>
          <p:cNvPr id="7" name="Content Placeholder 2"/>
          <p:cNvSpPr>
            <a:spLocks noGrp="1"/>
          </p:cNvSpPr>
          <p:nvPr>
            <p:ph idx="1"/>
          </p:nvPr>
        </p:nvSpPr>
        <p:spPr>
          <a:xfrm>
            <a:off x="685800" y="1981200"/>
            <a:ext cx="7772400" cy="4114800"/>
          </a:xfrm>
        </p:spPr>
        <p:txBody>
          <a:bodyPr/>
          <a:lstStyle/>
          <a:p>
            <a:pPr marL="0" indent="0">
              <a:buNone/>
            </a:pPr>
            <a:r>
              <a:rPr lang="fi-FI" sz="1800" dirty="0" smtClean="0"/>
              <a:t>Comment</a:t>
            </a:r>
          </a:p>
          <a:p>
            <a:pPr lvl="1"/>
            <a:r>
              <a:rPr lang="en-US" sz="1600" dirty="0" smtClean="0"/>
              <a:t>A term for interference relations, replaces neighbors (sub-clause 2.1)</a:t>
            </a:r>
            <a:endParaRPr lang="fi-FI" sz="1600" dirty="0" smtClean="0"/>
          </a:p>
          <a:p>
            <a:pPr marL="0" indent="0">
              <a:buNone/>
            </a:pPr>
            <a:r>
              <a:rPr lang="fi-FI" sz="1800" dirty="0" smtClean="0"/>
              <a:t>Proposed change</a:t>
            </a:r>
          </a:p>
          <a:p>
            <a:pPr lvl="1"/>
            <a:r>
              <a:rPr lang="en-US" sz="1600" dirty="0" smtClean="0"/>
              <a:t>Add: coexistence set: The coexistence system users which CM has categorized to be interference sources, interference victims or both for a coexistence system user. (The coexistence set is a subset of coexistence system users from the coexistence list.)</a:t>
            </a:r>
            <a:endParaRPr lang="fi-FI" sz="1600" dirty="0" smtClean="0"/>
          </a:p>
          <a:p>
            <a:pPr marL="0" indent="0">
              <a:buNone/>
            </a:pPr>
            <a:r>
              <a:rPr lang="fi-FI" sz="1800" dirty="0" smtClean="0"/>
              <a:t>Resolution proposal</a:t>
            </a:r>
          </a:p>
          <a:p>
            <a:pPr lvl="1"/>
            <a:r>
              <a:rPr lang="fi-FI" sz="1600" dirty="0" smtClean="0"/>
              <a:t>Revised: coexistence set: A set of WSOs associated to a WSO containing those WSOs with which the WSO needs to coexist. </a:t>
            </a:r>
          </a:p>
          <a:p>
            <a:pPr lvl="2"/>
            <a:r>
              <a:rPr lang="fi-FI" sz="1400" dirty="0" smtClean="0"/>
              <a:t>Use coexistence set instead of neighbors throughout the whole candidate draft</a:t>
            </a:r>
          </a:p>
          <a:p>
            <a:pPr lvl="1"/>
            <a:endParaRPr lang="en-US" sz="1600" dirty="0"/>
          </a:p>
        </p:txBody>
      </p:sp>
    </p:spTree>
    <p:extLst>
      <p:ext uri="{BB962C8B-B14F-4D97-AF65-F5344CB8AC3E}">
        <p14:creationId xmlns:p14="http://schemas.microsoft.com/office/powerpoint/2010/main" val="2831386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11</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8</a:t>
            </a:fld>
            <a:endParaRPr lang="en-US"/>
          </a:p>
        </p:txBody>
      </p:sp>
      <p:sp>
        <p:nvSpPr>
          <p:cNvPr id="7" name="Content Placeholder 2"/>
          <p:cNvSpPr>
            <a:spLocks noGrp="1"/>
          </p:cNvSpPr>
          <p:nvPr>
            <p:ph idx="1"/>
          </p:nvPr>
        </p:nvSpPr>
        <p:spPr>
          <a:xfrm>
            <a:off x="685800" y="1981200"/>
            <a:ext cx="7772400" cy="4114800"/>
          </a:xfrm>
        </p:spPr>
        <p:txBody>
          <a:bodyPr/>
          <a:lstStyle/>
          <a:p>
            <a:pPr marL="0" indent="0">
              <a:buNone/>
            </a:pPr>
            <a:r>
              <a:rPr lang="fi-FI" sz="1800" dirty="0" smtClean="0"/>
              <a:t>Comment</a:t>
            </a:r>
          </a:p>
          <a:p>
            <a:pPr lvl="1"/>
            <a:r>
              <a:rPr lang="en-US" sz="1600" dirty="0" smtClean="0"/>
              <a:t>A term for interference relations, replaces a neighbor (sub-clause 2.1)</a:t>
            </a:r>
            <a:endParaRPr lang="fi-FI" sz="1600" dirty="0" smtClean="0"/>
          </a:p>
          <a:p>
            <a:pPr marL="0" indent="0">
              <a:buNone/>
            </a:pPr>
            <a:r>
              <a:rPr lang="fi-FI" sz="1800" dirty="0" smtClean="0"/>
              <a:t>Proposed change</a:t>
            </a:r>
          </a:p>
          <a:p>
            <a:pPr lvl="1"/>
            <a:r>
              <a:rPr lang="en-US" sz="1600" dirty="0" smtClean="0"/>
              <a:t>Add: coexistence set member: A coexistence system user which belongs to the coexistence set. It is interference source, interference target or both for another coexistence system user.</a:t>
            </a:r>
            <a:endParaRPr lang="fi-FI" sz="1600" dirty="0" smtClean="0"/>
          </a:p>
          <a:p>
            <a:pPr marL="0" indent="0">
              <a:buNone/>
            </a:pPr>
            <a:r>
              <a:rPr lang="fi-FI" sz="1800" dirty="0" smtClean="0"/>
              <a:t>Resolution proposal</a:t>
            </a:r>
          </a:p>
          <a:p>
            <a:pPr lvl="1"/>
            <a:r>
              <a:rPr lang="fi-FI" sz="1600" dirty="0" smtClean="0"/>
              <a:t>Revised: coexistence set element: One WSO in the coexistence set associated to a WSO containing those WSOs with which the WSO needs to coexist. </a:t>
            </a:r>
            <a:endParaRPr lang="fi-FI" sz="1600" dirty="0" smtClean="0"/>
          </a:p>
          <a:p>
            <a:pPr lvl="2"/>
            <a:r>
              <a:rPr lang="fi-FI" sz="1400" dirty="0" smtClean="0"/>
              <a:t>Use coexistence set element instead of a neighbor throughout the whole candidate draft</a:t>
            </a:r>
          </a:p>
        </p:txBody>
      </p:sp>
    </p:spTree>
    <p:extLst>
      <p:ext uri="{BB962C8B-B14F-4D97-AF65-F5344CB8AC3E}">
        <p14:creationId xmlns:p14="http://schemas.microsoft.com/office/powerpoint/2010/main" val="980671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CID 39</a:t>
            </a:r>
            <a:endParaRPr lang="en-US" dirty="0"/>
          </a:p>
        </p:txBody>
      </p:sp>
      <p:sp>
        <p:nvSpPr>
          <p:cNvPr id="4" name="Date Placeholder 3"/>
          <p:cNvSpPr>
            <a:spLocks noGrp="1"/>
          </p:cNvSpPr>
          <p:nvPr>
            <p:ph type="dt" sz="half" idx="10"/>
          </p:nvPr>
        </p:nvSpPr>
        <p:spPr/>
        <p:txBody>
          <a:bodyPr/>
          <a:lstStyle/>
          <a:p>
            <a:r>
              <a:rPr lang="en-US" smtClean="0"/>
              <a:t>January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E6D6791E-DB55-42EE-B8AA-0D6AFBE9B59F}" type="slidenum">
              <a:rPr lang="en-US" smtClean="0"/>
              <a:pPr/>
              <a:t>9</a:t>
            </a:fld>
            <a:endParaRPr lang="en-US"/>
          </a:p>
        </p:txBody>
      </p:sp>
      <p:sp>
        <p:nvSpPr>
          <p:cNvPr id="7" name="Content Placeholder 2"/>
          <p:cNvSpPr>
            <a:spLocks noGrp="1"/>
          </p:cNvSpPr>
          <p:nvPr>
            <p:ph idx="1"/>
          </p:nvPr>
        </p:nvSpPr>
        <p:spPr>
          <a:xfrm>
            <a:off x="685800" y="1981200"/>
            <a:ext cx="7772400" cy="4114800"/>
          </a:xfrm>
        </p:spPr>
        <p:txBody>
          <a:bodyPr/>
          <a:lstStyle/>
          <a:p>
            <a:pPr marL="0" indent="0">
              <a:buNone/>
            </a:pPr>
            <a:r>
              <a:rPr lang="fi-FI" sz="1800" dirty="0" smtClean="0"/>
              <a:t>Comment</a:t>
            </a:r>
          </a:p>
          <a:p>
            <a:pPr lvl="1"/>
            <a:r>
              <a:rPr lang="en-US" sz="1600" dirty="0" smtClean="0"/>
              <a:t>It is not clear what is mandatory in each entity to be compliant with the specification. </a:t>
            </a:r>
            <a:endParaRPr lang="fi-FI" sz="1600" dirty="0" smtClean="0"/>
          </a:p>
          <a:p>
            <a:pPr marL="0" indent="0">
              <a:buNone/>
            </a:pPr>
            <a:r>
              <a:rPr lang="fi-FI" sz="1800" dirty="0" smtClean="0"/>
              <a:t>Proposed change</a:t>
            </a:r>
          </a:p>
          <a:p>
            <a:pPr lvl="1"/>
            <a:r>
              <a:rPr lang="en-US" sz="1600" dirty="0" smtClean="0"/>
              <a:t>Have a PICS added to the draft and specify there mandatory and optional features.</a:t>
            </a:r>
            <a:endParaRPr lang="fi-FI" sz="1600" dirty="0" smtClean="0"/>
          </a:p>
          <a:p>
            <a:pPr marL="0" indent="0">
              <a:buNone/>
            </a:pPr>
            <a:r>
              <a:rPr lang="fi-FI" sz="1800" dirty="0" smtClean="0"/>
              <a:t>Resolution proposal</a:t>
            </a:r>
          </a:p>
          <a:p>
            <a:pPr lvl="1"/>
            <a:r>
              <a:rPr lang="fi-FI" sz="1600" dirty="0" smtClean="0"/>
              <a:t>Accept (as per a TG decision earlier on the week)</a:t>
            </a:r>
            <a:endParaRPr lang="fi-FI" sz="1400" dirty="0" smtClean="0"/>
          </a:p>
        </p:txBody>
      </p:sp>
    </p:spTree>
    <p:extLst>
      <p:ext uri="{BB962C8B-B14F-4D97-AF65-F5344CB8AC3E}">
        <p14:creationId xmlns:p14="http://schemas.microsoft.com/office/powerpoint/2010/main" val="1617179528"/>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125</TotalTime>
  <Words>756</Words>
  <Application>Microsoft Office PowerPoint</Application>
  <PresentationFormat>On-screen Show (4:3)</PresentationFormat>
  <Paragraphs>93</Paragraphs>
  <Slides>9</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2" baseType="lpstr">
      <vt:lpstr>Times New Roman</vt:lpstr>
      <vt:lpstr>802-19-Submission</vt:lpstr>
      <vt:lpstr>Document</vt:lpstr>
      <vt:lpstr>Comment resolution proposals</vt:lpstr>
      <vt:lpstr>Abstract</vt:lpstr>
      <vt:lpstr>CID 5</vt:lpstr>
      <vt:lpstr>CID 7</vt:lpstr>
      <vt:lpstr>CID 6</vt:lpstr>
      <vt:lpstr>CID 8</vt:lpstr>
      <vt:lpstr>CID 10</vt:lpstr>
      <vt:lpstr>CID 11</vt:lpstr>
      <vt:lpstr>CID 39</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 proposals</dc:title>
  <dc:creator>Kasslin (Nokia)</dc:creator>
  <cp:lastModifiedBy>Kasslin (Nokia)</cp:lastModifiedBy>
  <cp:revision>19</cp:revision>
  <cp:lastPrinted>1998-02-10T13:28:06Z</cp:lastPrinted>
  <dcterms:created xsi:type="dcterms:W3CDTF">2012-01-19T14:19:22Z</dcterms:created>
  <dcterms:modified xsi:type="dcterms:W3CDTF">2012-01-19T16:25:03Z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1fc4bc52-aa4d-4af3-a40c-58685d718e32</vt:lpwstr>
  </property>
  <property fmtid="{D5CDD505-2E9C-101B-9397-08002B2CF9AE}" pid="3" name="NokiaConfidentiality">
    <vt:lpwstr>Public</vt:lpwstr>
  </property>
</Properties>
</file>