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80" r:id="rId4"/>
    <p:sldId id="289" r:id="rId5"/>
    <p:sldId id="282" r:id="rId6"/>
    <p:sldId id="281" r:id="rId7"/>
    <p:sldId id="290" r:id="rId8"/>
    <p:sldId id="283" r:id="rId9"/>
    <p:sldId id="284" r:id="rId10"/>
    <p:sldId id="285" r:id="rId11"/>
    <p:sldId id="286" r:id="rId12"/>
    <p:sldId id="287" r:id="rId13"/>
    <p:sldId id="28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6" d="100"/>
          <a:sy n="76" d="100"/>
        </p:scale>
        <p:origin x="-480"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dirty="0"/>
              <a:t>Page </a:t>
            </a:r>
            <a:fld id="{BE6AA95F-8B1C-4DE8-A9AB-F8CB320C8A78}"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dirty="0">
              <a:solidFill>
                <a:srgbClr val="3E8430"/>
              </a:solidFill>
              <a:latin typeface="arial"/>
            </a:endParaRPr>
          </a:p>
        </p:txBody>
      </p:sp>
    </p:spTree>
    <p:extLst>
      <p:ext uri="{BB962C8B-B14F-4D97-AF65-F5344CB8AC3E}">
        <p14:creationId xmlns="" xmlns:p14="http://schemas.microsoft.com/office/powerpoint/2010/main" val="323200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dirty="0"/>
              <a:t>Page </a:t>
            </a:r>
            <a:fld id="{F5566A6E-2A3F-4271-8213-EF866F632CCB}"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 xmlns:p14="http://schemas.microsoft.com/office/powerpoint/2010/main" val="12786478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ln/>
        </p:spPr>
        <p:txBody>
          <a:bodyPr/>
          <a:lstStyle/>
          <a:p>
            <a:r>
              <a:rPr lang="en-US" dirty="0"/>
              <a:t>Page </a:t>
            </a:r>
            <a:fld id="{59388C97-2A63-45BE-99B9-FD72DC37823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ln/>
        </p:spPr>
        <p:txBody>
          <a:bodyPr/>
          <a:lstStyle/>
          <a:p>
            <a:r>
              <a:rPr lang="en-US" dirty="0"/>
              <a:t>Page </a:t>
            </a:r>
            <a:fld id="{A24E710C-B11A-412D-953A-BB934C6899B1}"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7769B624-CCBC-4E88-B5DF-52F4FEF40B2E}" type="slidenum">
              <a:rPr lang="en-US"/>
              <a:pPr/>
              <a:t>‹#›</a:t>
            </a:fld>
            <a:endParaRPr lang="en-US" dirty="0"/>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extLst>
      <p:ext uri="{BB962C8B-B14F-4D97-AF65-F5344CB8AC3E}">
        <p14:creationId xmlns="" xmlns:p14="http://schemas.microsoft.com/office/powerpoint/2010/main" val="151783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320AB2E6-F0F3-4A5B-8A6A-B67449C9FDC4}" type="slidenum">
              <a:rPr lang="en-US"/>
              <a:pPr/>
              <a:t>‹#›</a:t>
            </a:fld>
            <a:endParaRPr lang="en-US" dirty="0"/>
          </a:p>
        </p:txBody>
      </p:sp>
    </p:spTree>
    <p:extLst>
      <p:ext uri="{BB962C8B-B14F-4D97-AF65-F5344CB8AC3E}">
        <p14:creationId xmlns="" xmlns:p14="http://schemas.microsoft.com/office/powerpoint/2010/main" val="1488745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6F11D62B-87F7-4F33-B880-BB08C18D5B46}" type="slidenum">
              <a:rPr lang="en-US"/>
              <a:pPr/>
              <a:t>‹#›</a:t>
            </a:fld>
            <a:endParaRPr lang="en-US" dirty="0"/>
          </a:p>
        </p:txBody>
      </p:sp>
    </p:spTree>
    <p:extLst>
      <p:ext uri="{BB962C8B-B14F-4D97-AF65-F5344CB8AC3E}">
        <p14:creationId xmlns="" xmlns:p14="http://schemas.microsoft.com/office/powerpoint/2010/main" val="64966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4158103A-2303-4CFE-BFFB-B93F7B49C52B}" type="slidenum">
              <a:rPr lang="en-US"/>
              <a:pPr/>
              <a:t>‹#›</a:t>
            </a:fld>
            <a:endParaRPr lang="en-US" dirty="0"/>
          </a:p>
        </p:txBody>
      </p:sp>
    </p:spTree>
    <p:extLst>
      <p:ext uri="{BB962C8B-B14F-4D97-AF65-F5344CB8AC3E}">
        <p14:creationId xmlns="" xmlns:p14="http://schemas.microsoft.com/office/powerpoint/2010/main" val="339897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7EB0A173-2795-4EFB-B33F-F5668EB8B0B2}" type="slidenum">
              <a:rPr lang="en-US"/>
              <a:pPr/>
              <a:t>‹#›</a:t>
            </a:fld>
            <a:endParaRPr lang="en-US" dirty="0"/>
          </a:p>
        </p:txBody>
      </p:sp>
    </p:spTree>
    <p:extLst>
      <p:ext uri="{BB962C8B-B14F-4D97-AF65-F5344CB8AC3E}">
        <p14:creationId xmlns="" xmlns:p14="http://schemas.microsoft.com/office/powerpoint/2010/main" val="380382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Yunjung Yi, LGE</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A763719A-9DC3-49DD-999A-CE1E62AA6DE1}" type="slidenum">
              <a:rPr lang="en-US"/>
              <a:pPr/>
              <a:t>‹#›</a:t>
            </a:fld>
            <a:endParaRPr lang="en-US" dirty="0"/>
          </a:p>
        </p:txBody>
      </p:sp>
    </p:spTree>
    <p:extLst>
      <p:ext uri="{BB962C8B-B14F-4D97-AF65-F5344CB8AC3E}">
        <p14:creationId xmlns="" xmlns:p14="http://schemas.microsoft.com/office/powerpoint/2010/main" val="371881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smtClean="0"/>
              <a:t>November 2011</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Yunjung Yi, LGE</a:t>
            </a:r>
            <a:endParaRPr lang="en-US" dirty="0"/>
          </a:p>
        </p:txBody>
      </p:sp>
      <p:sp>
        <p:nvSpPr>
          <p:cNvPr id="9" name="Slide Number Placeholder 8"/>
          <p:cNvSpPr>
            <a:spLocks noGrp="1"/>
          </p:cNvSpPr>
          <p:nvPr>
            <p:ph type="sldNum" sz="quarter" idx="12"/>
          </p:nvPr>
        </p:nvSpPr>
        <p:spPr/>
        <p:txBody>
          <a:bodyPr/>
          <a:lstStyle>
            <a:lvl1pPr>
              <a:defRPr/>
            </a:lvl1pPr>
          </a:lstStyle>
          <a:p>
            <a:r>
              <a:rPr lang="en-US" dirty="0"/>
              <a:t>Slide </a:t>
            </a:r>
            <a:fld id="{415F9B40-B19A-49E0-B426-51AD9632ED68}" type="slidenum">
              <a:rPr lang="en-US"/>
              <a:pPr/>
              <a:t>‹#›</a:t>
            </a:fld>
            <a:endParaRPr lang="en-US" dirty="0"/>
          </a:p>
        </p:txBody>
      </p:sp>
    </p:spTree>
    <p:extLst>
      <p:ext uri="{BB962C8B-B14F-4D97-AF65-F5344CB8AC3E}">
        <p14:creationId xmlns="" xmlns:p14="http://schemas.microsoft.com/office/powerpoint/2010/main" val="271862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smtClean="0"/>
              <a:t>November 2011</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Yunjung Yi, LGE</a:t>
            </a:r>
            <a:endParaRPr lang="en-US" dirty="0"/>
          </a:p>
        </p:txBody>
      </p:sp>
      <p:sp>
        <p:nvSpPr>
          <p:cNvPr id="5" name="Slide Number Placeholder 4"/>
          <p:cNvSpPr>
            <a:spLocks noGrp="1"/>
          </p:cNvSpPr>
          <p:nvPr>
            <p:ph type="sldNum" sz="quarter" idx="12"/>
          </p:nvPr>
        </p:nvSpPr>
        <p:spPr/>
        <p:txBody>
          <a:bodyPr/>
          <a:lstStyle>
            <a:lvl1pPr>
              <a:defRPr/>
            </a:lvl1pPr>
          </a:lstStyle>
          <a:p>
            <a:r>
              <a:rPr lang="en-US" dirty="0"/>
              <a:t>Slide </a:t>
            </a:r>
            <a:fld id="{F8B269BB-5225-4841-AFE1-2C9AE9411D31}" type="slidenum">
              <a:rPr lang="en-US"/>
              <a:pPr/>
              <a:t>‹#›</a:t>
            </a:fld>
            <a:endParaRPr lang="en-US" dirty="0"/>
          </a:p>
        </p:txBody>
      </p:sp>
    </p:spTree>
    <p:extLst>
      <p:ext uri="{BB962C8B-B14F-4D97-AF65-F5344CB8AC3E}">
        <p14:creationId xmlns="" xmlns:p14="http://schemas.microsoft.com/office/powerpoint/2010/main" val="390541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smtClean="0"/>
              <a:t>November 2011</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Yunjung Yi, LGE</a:t>
            </a:r>
            <a:endParaRPr lang="en-US" dirty="0"/>
          </a:p>
        </p:txBody>
      </p:sp>
      <p:sp>
        <p:nvSpPr>
          <p:cNvPr id="4" name="Slide Number Placeholder 3"/>
          <p:cNvSpPr>
            <a:spLocks noGrp="1"/>
          </p:cNvSpPr>
          <p:nvPr>
            <p:ph type="sldNum" sz="quarter" idx="12"/>
          </p:nvPr>
        </p:nvSpPr>
        <p:spPr/>
        <p:txBody>
          <a:bodyPr/>
          <a:lstStyle>
            <a:lvl1pPr>
              <a:defRPr/>
            </a:lvl1pPr>
          </a:lstStyle>
          <a:p>
            <a:r>
              <a:rPr lang="en-US" dirty="0"/>
              <a:t>Slide </a:t>
            </a:r>
            <a:fld id="{CB937DDF-3549-484E-9F32-B7347AD75161}" type="slidenum">
              <a:rPr lang="en-US"/>
              <a:pPr/>
              <a:t>‹#›</a:t>
            </a:fld>
            <a:endParaRPr lang="en-US" dirty="0"/>
          </a:p>
        </p:txBody>
      </p:sp>
    </p:spTree>
    <p:extLst>
      <p:ext uri="{BB962C8B-B14F-4D97-AF65-F5344CB8AC3E}">
        <p14:creationId xmlns="" xmlns:p14="http://schemas.microsoft.com/office/powerpoint/2010/main" val="112431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Yunjung Yi, LGE</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983802FA-9D54-4E94-A96A-804B9EE8FD4D}" type="slidenum">
              <a:rPr lang="en-US"/>
              <a:pPr/>
              <a:t>‹#›</a:t>
            </a:fld>
            <a:endParaRPr lang="en-US" dirty="0"/>
          </a:p>
        </p:txBody>
      </p:sp>
    </p:spTree>
    <p:extLst>
      <p:ext uri="{BB962C8B-B14F-4D97-AF65-F5344CB8AC3E}">
        <p14:creationId xmlns="" xmlns:p14="http://schemas.microsoft.com/office/powerpoint/2010/main" val="301717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November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Yunjung Yi, LGE</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EEC2A7D0-1729-4810-916E-A31CFBCCD3D1}" type="slidenum">
              <a:rPr lang="en-US"/>
              <a:pPr/>
              <a:t>‹#›</a:t>
            </a:fld>
            <a:endParaRPr lang="en-US" dirty="0"/>
          </a:p>
        </p:txBody>
      </p:sp>
    </p:spTree>
    <p:extLst>
      <p:ext uri="{BB962C8B-B14F-4D97-AF65-F5344CB8AC3E}">
        <p14:creationId xmlns="" xmlns:p14="http://schemas.microsoft.com/office/powerpoint/2010/main" val="272191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altLang="ko-KR" smtClean="0"/>
              <a:t>November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Yunjung Yi, LGE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5F02F33E-19A3-4B45-BE8C-1BB43B780D21}" type="slidenum">
              <a:rPr lang="en-US"/>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802.19-11/0132r0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dirty="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ltLang="ko-KR" smtClean="0"/>
              <a:t>November 2011</a:t>
            </a:r>
            <a:endParaRPr lang="en-US" dirty="0"/>
          </a:p>
        </p:txBody>
      </p:sp>
      <p:sp>
        <p:nvSpPr>
          <p:cNvPr id="8" name="Footer Placeholder 4"/>
          <p:cNvSpPr>
            <a:spLocks noGrp="1"/>
          </p:cNvSpPr>
          <p:nvPr>
            <p:ph type="ftr" sz="quarter" idx="11"/>
          </p:nvPr>
        </p:nvSpPr>
        <p:spPr/>
        <p:txBody>
          <a:bodyPr/>
          <a:lstStyle/>
          <a:p>
            <a:r>
              <a:rPr lang="en-US" smtClean="0"/>
              <a:t>Yunjung Yi, LGE</a:t>
            </a:r>
            <a:endParaRPr lang="en-US" dirty="0"/>
          </a:p>
        </p:txBody>
      </p:sp>
      <p:sp>
        <p:nvSpPr>
          <p:cNvPr id="9" name="Slide Number Placeholder 5"/>
          <p:cNvSpPr>
            <a:spLocks noGrp="1"/>
          </p:cNvSpPr>
          <p:nvPr>
            <p:ph type="sldNum" sz="quarter" idx="12"/>
          </p:nvPr>
        </p:nvSpPr>
        <p:spPr/>
        <p:txBody>
          <a:bodyPr/>
          <a:lstStyle/>
          <a:p>
            <a:r>
              <a:rPr lang="en-US" dirty="0"/>
              <a:t>Slide </a:t>
            </a:r>
            <a:fld id="{12EB76BE-A282-4634-A9E0-751CC077082E}" type="slidenum">
              <a:rPr lang="en-US"/>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Comment Resolutions (CID 40, 43, 44)</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en-US" sz="900" b="1" dirty="0"/>
              <a:t>Notice:</a:t>
            </a:r>
            <a:r>
              <a:rPr lang="en-US" sz="900" dirty="0"/>
              <a:t> </a:t>
            </a:r>
            <a:r>
              <a:rPr lang="en-US" sz="80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2011-11-09</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11" name="Object 10"/>
          <p:cNvGraphicFramePr>
            <a:graphicFrameLocks noChangeAspect="1"/>
          </p:cNvGraphicFramePr>
          <p:nvPr>
            <p:extLst>
              <p:ext uri="{D42A27DB-BD31-4B8C-83A1-F6EECF244321}">
                <p14:modId xmlns="" xmlns:p14="http://schemas.microsoft.com/office/powerpoint/2010/main" val="877927868"/>
              </p:ext>
            </p:extLst>
          </p:nvPr>
        </p:nvGraphicFramePr>
        <p:xfrm>
          <a:off x="498475" y="2286000"/>
          <a:ext cx="7689850" cy="2312988"/>
        </p:xfrm>
        <a:graphic>
          <a:graphicData uri="http://schemas.openxmlformats.org/presentationml/2006/ole">
            <p:oleObj spid="_x0000_s30771" name="Document" r:id="rId4" imgW="8539139" imgH="2536418" progId="Word.Document.8">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Occupancy Estimation</a:t>
            </a:r>
            <a:endParaRPr lang="ko-KR" altLang="en-US" dirty="0"/>
          </a:p>
        </p:txBody>
      </p:sp>
      <p:sp>
        <p:nvSpPr>
          <p:cNvPr id="3" name="내용 개체 틀 2"/>
          <p:cNvSpPr>
            <a:spLocks noGrp="1"/>
          </p:cNvSpPr>
          <p:nvPr>
            <p:ph idx="1"/>
          </p:nvPr>
        </p:nvSpPr>
        <p:spPr>
          <a:xfrm>
            <a:off x="714348" y="1571612"/>
            <a:ext cx="7772400" cy="4114800"/>
          </a:xfrm>
        </p:spPr>
        <p:txBody>
          <a:bodyPr/>
          <a:lstStyle/>
          <a:p>
            <a:r>
              <a:rPr lang="en-US" altLang="ko-KR" sz="2000" dirty="0" smtClean="0"/>
              <a:t>Unregistered neighboring </a:t>
            </a:r>
            <a:r>
              <a:rPr lang="en-US" altLang="ko-KR" sz="2000" dirty="0" smtClean="0"/>
              <a:t>TVBD N/D</a:t>
            </a:r>
            <a:endParaRPr lang="en-US" altLang="ko-KR" sz="2000" dirty="0" smtClean="0"/>
          </a:p>
          <a:p>
            <a:pPr lvl="1"/>
            <a:r>
              <a:rPr lang="en-US" altLang="ko-KR" sz="1800" dirty="0" smtClean="0"/>
              <a:t>Obtain occupancy information channel measurement</a:t>
            </a:r>
          </a:p>
          <a:p>
            <a:pPr lvl="2"/>
            <a:r>
              <a:rPr lang="en-US" altLang="ko-KR" sz="1600" dirty="0" smtClean="0"/>
              <a:t>Measure accumulated channel busy time  over the measurement duration if received signal strength is greater than a threshold given in the request</a:t>
            </a:r>
          </a:p>
          <a:p>
            <a:pPr lvl="2"/>
            <a:r>
              <a:rPr lang="en-US" altLang="ko-KR" sz="1600" dirty="0" smtClean="0"/>
              <a:t>Calculate the percentage of busy time over measurement duration  </a:t>
            </a:r>
            <a:endParaRPr lang="ko-KR" altLang="en-US" sz="1600"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10</a:t>
            </a:fld>
            <a:endParaRPr lang="en-US" dirty="0"/>
          </a:p>
        </p:txBody>
      </p:sp>
      <p:grpSp>
        <p:nvGrpSpPr>
          <p:cNvPr id="43" name="그룹 42"/>
          <p:cNvGrpSpPr/>
          <p:nvPr/>
        </p:nvGrpSpPr>
        <p:grpSpPr>
          <a:xfrm>
            <a:off x="1285852" y="3286124"/>
            <a:ext cx="6858048" cy="2786058"/>
            <a:chOff x="1420388" y="1071546"/>
            <a:chExt cx="5925435" cy="3313052"/>
          </a:xfrm>
        </p:grpSpPr>
        <p:sp>
          <p:nvSpPr>
            <p:cNvPr id="44" name="Rectangle 2"/>
            <p:cNvSpPr>
              <a:spLocks noChangeArrowheads="1"/>
            </p:cNvSpPr>
            <p:nvPr/>
          </p:nvSpPr>
          <p:spPr bwMode="auto">
            <a:xfrm>
              <a:off x="5572132" y="1071546"/>
              <a:ext cx="1773691"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TVBD N/D</a:t>
              </a:r>
              <a:endParaRPr lang="en-US" altLang="ko-KR" dirty="0">
                <a:latin typeface="Arial" charset="0"/>
              </a:endParaRPr>
            </a:p>
          </p:txBody>
        </p:sp>
        <p:sp>
          <p:nvSpPr>
            <p:cNvPr id="45" name="Rectangle 3"/>
            <p:cNvSpPr>
              <a:spLocks noChangeArrowheads="1"/>
            </p:cNvSpPr>
            <p:nvPr/>
          </p:nvSpPr>
          <p:spPr bwMode="auto">
            <a:xfrm>
              <a:off x="3739317" y="1071546"/>
              <a:ext cx="714727"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CE</a:t>
              </a:r>
              <a:endParaRPr lang="en-US" altLang="ko-KR" dirty="0">
                <a:latin typeface="Arial" charset="0"/>
              </a:endParaRPr>
            </a:p>
          </p:txBody>
        </p:sp>
        <p:sp>
          <p:nvSpPr>
            <p:cNvPr id="46" name="Line 7"/>
            <p:cNvSpPr>
              <a:spLocks noChangeShapeType="1"/>
            </p:cNvSpPr>
            <p:nvPr/>
          </p:nvSpPr>
          <p:spPr bwMode="auto">
            <a:xfrm>
              <a:off x="4096681" y="1592361"/>
              <a:ext cx="0" cy="2792237"/>
            </a:xfrm>
            <a:prstGeom prst="line">
              <a:avLst/>
            </a:prstGeom>
            <a:noFill/>
            <a:ln w="9525">
              <a:solidFill>
                <a:schemeClr val="tx1"/>
              </a:solidFill>
              <a:round/>
              <a:headEnd/>
              <a:tailEnd/>
            </a:ln>
          </p:spPr>
          <p:txBody>
            <a:bodyPr wrap="none" anchor="ctr"/>
            <a:lstStyle/>
            <a:p>
              <a:endParaRPr lang="ko-KR" altLang="en-US"/>
            </a:p>
          </p:txBody>
        </p:sp>
        <p:sp>
          <p:nvSpPr>
            <p:cNvPr id="47" name="Line 9"/>
            <p:cNvSpPr>
              <a:spLocks noChangeShapeType="1"/>
            </p:cNvSpPr>
            <p:nvPr/>
          </p:nvSpPr>
          <p:spPr bwMode="auto">
            <a:xfrm>
              <a:off x="6420857" y="1592361"/>
              <a:ext cx="0" cy="2792237"/>
            </a:xfrm>
            <a:prstGeom prst="line">
              <a:avLst/>
            </a:prstGeom>
            <a:noFill/>
            <a:ln w="9525">
              <a:solidFill>
                <a:schemeClr val="tx1"/>
              </a:solidFill>
              <a:round/>
              <a:headEnd/>
              <a:tailEnd/>
            </a:ln>
          </p:spPr>
          <p:txBody>
            <a:bodyPr wrap="none" anchor="ctr"/>
            <a:lstStyle/>
            <a:p>
              <a:endParaRPr lang="ko-KR" altLang="en-US"/>
            </a:p>
          </p:txBody>
        </p:sp>
        <p:sp>
          <p:nvSpPr>
            <p:cNvPr id="48" name="Rectangle 21"/>
            <p:cNvSpPr>
              <a:spLocks noChangeArrowheads="1"/>
            </p:cNvSpPr>
            <p:nvPr/>
          </p:nvSpPr>
          <p:spPr bwMode="auto">
            <a:xfrm>
              <a:off x="1420388" y="1071546"/>
              <a:ext cx="714727"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CM</a:t>
              </a:r>
              <a:endParaRPr lang="en-US" altLang="ko-KR" dirty="0">
                <a:latin typeface="Arial" charset="0"/>
              </a:endParaRPr>
            </a:p>
          </p:txBody>
        </p:sp>
        <p:sp>
          <p:nvSpPr>
            <p:cNvPr id="49" name="Line 22"/>
            <p:cNvSpPr>
              <a:spLocks noChangeShapeType="1"/>
            </p:cNvSpPr>
            <p:nvPr/>
          </p:nvSpPr>
          <p:spPr bwMode="auto">
            <a:xfrm>
              <a:off x="1777752" y="1525992"/>
              <a:ext cx="0" cy="2792237"/>
            </a:xfrm>
            <a:prstGeom prst="line">
              <a:avLst/>
            </a:prstGeom>
            <a:noFill/>
            <a:ln w="9525">
              <a:solidFill>
                <a:schemeClr val="tx1"/>
              </a:solidFill>
              <a:round/>
              <a:headEnd/>
              <a:tailEnd/>
            </a:ln>
          </p:spPr>
          <p:txBody>
            <a:bodyPr wrap="none" anchor="ctr"/>
            <a:lstStyle/>
            <a:p>
              <a:endParaRPr lang="ko-KR" altLang="en-US"/>
            </a:p>
          </p:txBody>
        </p:sp>
        <p:sp>
          <p:nvSpPr>
            <p:cNvPr id="50" name="Text Box 17"/>
            <p:cNvSpPr txBox="1">
              <a:spLocks noChangeArrowheads="1"/>
            </p:cNvSpPr>
            <p:nvPr/>
          </p:nvSpPr>
          <p:spPr bwMode="auto">
            <a:xfrm>
              <a:off x="1788256" y="2277963"/>
              <a:ext cx="2601415"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Measurement_Request</a:t>
              </a:r>
              <a:endParaRPr lang="en-US" altLang="ko-KR" sz="1400" dirty="0">
                <a:latin typeface="Arial" charset="0"/>
              </a:endParaRPr>
            </a:p>
          </p:txBody>
        </p:sp>
        <p:cxnSp>
          <p:nvCxnSpPr>
            <p:cNvPr id="51" name="직선 화살표 연결선 57"/>
            <p:cNvCxnSpPr>
              <a:cxnSpLocks noChangeShapeType="1"/>
            </p:cNvCxnSpPr>
            <p:nvPr/>
          </p:nvCxnSpPr>
          <p:spPr bwMode="auto">
            <a:xfrm rot="5400000" flipH="1" flipV="1">
              <a:off x="2949567" y="2774122"/>
              <a:ext cx="1554" cy="2324177"/>
            </a:xfrm>
            <a:prstGeom prst="straightConnector1">
              <a:avLst/>
            </a:prstGeom>
            <a:noFill/>
            <a:ln w="9525" algn="ctr">
              <a:solidFill>
                <a:schemeClr val="tx1"/>
              </a:solidFill>
              <a:round/>
              <a:headEnd type="arrow" w="med" len="med"/>
              <a:tailEnd type="none" w="med" len="med"/>
            </a:ln>
          </p:spPr>
        </p:cxnSp>
        <p:cxnSp>
          <p:nvCxnSpPr>
            <p:cNvPr id="52" name="직선 화살표 연결선 9"/>
            <p:cNvCxnSpPr>
              <a:cxnSpLocks noChangeShapeType="1"/>
            </p:cNvCxnSpPr>
            <p:nvPr/>
          </p:nvCxnSpPr>
          <p:spPr bwMode="auto">
            <a:xfrm rot="10800000">
              <a:off x="1788257" y="2544311"/>
              <a:ext cx="2305799" cy="1555"/>
            </a:xfrm>
            <a:prstGeom prst="straightConnector1">
              <a:avLst/>
            </a:prstGeom>
            <a:noFill/>
            <a:ln w="9525" algn="ctr">
              <a:solidFill>
                <a:schemeClr val="tx1"/>
              </a:solidFill>
              <a:round/>
              <a:headEnd type="arrow" w="med" len="med"/>
              <a:tailEnd type="none" w="med" len="med"/>
            </a:ln>
          </p:spPr>
        </p:cxnSp>
        <p:sp>
          <p:nvSpPr>
            <p:cNvPr id="53" name="Text Box 17"/>
            <p:cNvSpPr txBox="1">
              <a:spLocks noChangeArrowheads="1"/>
            </p:cNvSpPr>
            <p:nvPr/>
          </p:nvSpPr>
          <p:spPr bwMode="auto">
            <a:xfrm>
              <a:off x="1789569" y="3655607"/>
              <a:ext cx="2778784"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Measurement_Response</a:t>
              </a:r>
              <a:endParaRPr lang="en-US" altLang="ko-KR" sz="1400" dirty="0">
                <a:latin typeface="Arial" charset="0"/>
              </a:endParaRPr>
            </a:p>
          </p:txBody>
        </p:sp>
        <p:sp>
          <p:nvSpPr>
            <p:cNvPr id="54" name="Text Box 17"/>
            <p:cNvSpPr txBox="1">
              <a:spLocks noChangeArrowheads="1"/>
            </p:cNvSpPr>
            <p:nvPr/>
          </p:nvSpPr>
          <p:spPr bwMode="auto">
            <a:xfrm>
              <a:off x="4094055" y="2697727"/>
              <a:ext cx="2601415"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GetMeasurement.request</a:t>
              </a:r>
              <a:endParaRPr lang="en-US" altLang="ko-KR" sz="1400" dirty="0">
                <a:latin typeface="Arial" charset="0"/>
              </a:endParaRPr>
            </a:p>
          </p:txBody>
        </p:sp>
        <p:cxnSp>
          <p:nvCxnSpPr>
            <p:cNvPr id="55" name="직선 화살표 연결선 9"/>
            <p:cNvCxnSpPr>
              <a:cxnSpLocks noChangeShapeType="1"/>
            </p:cNvCxnSpPr>
            <p:nvPr/>
          </p:nvCxnSpPr>
          <p:spPr bwMode="auto">
            <a:xfrm rot="10800000">
              <a:off x="4153179" y="2964075"/>
              <a:ext cx="2305799" cy="1555"/>
            </a:xfrm>
            <a:prstGeom prst="straightConnector1">
              <a:avLst/>
            </a:prstGeom>
            <a:noFill/>
            <a:ln w="9525" algn="ctr">
              <a:solidFill>
                <a:schemeClr val="tx1"/>
              </a:solidFill>
              <a:round/>
              <a:headEnd type="arrow" w="med" len="med"/>
              <a:tailEnd type="none" w="med" len="med"/>
            </a:ln>
          </p:spPr>
        </p:cxnSp>
        <p:cxnSp>
          <p:nvCxnSpPr>
            <p:cNvPr id="56" name="직선 화살표 연결선 57"/>
            <p:cNvCxnSpPr>
              <a:cxnSpLocks noChangeShapeType="1"/>
            </p:cNvCxnSpPr>
            <p:nvPr/>
          </p:nvCxnSpPr>
          <p:spPr bwMode="auto">
            <a:xfrm rot="5400000" flipH="1" flipV="1">
              <a:off x="5254054" y="2375928"/>
              <a:ext cx="1554" cy="2324177"/>
            </a:xfrm>
            <a:prstGeom prst="straightConnector1">
              <a:avLst/>
            </a:prstGeom>
            <a:noFill/>
            <a:ln w="9525" algn="ctr">
              <a:solidFill>
                <a:schemeClr val="tx1"/>
              </a:solidFill>
              <a:round/>
              <a:headEnd type="arrow" w="med" len="med"/>
              <a:tailEnd type="none" w="med" len="med"/>
            </a:ln>
          </p:spPr>
        </p:cxnSp>
        <p:sp>
          <p:nvSpPr>
            <p:cNvPr id="57" name="Text Box 17"/>
            <p:cNvSpPr txBox="1">
              <a:spLocks noChangeArrowheads="1"/>
            </p:cNvSpPr>
            <p:nvPr/>
          </p:nvSpPr>
          <p:spPr bwMode="auto">
            <a:xfrm>
              <a:off x="4094055" y="3257413"/>
              <a:ext cx="2778784"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GetMeasurement.response</a:t>
              </a:r>
              <a:endParaRPr lang="en-US" altLang="ko-KR" sz="1400" dirty="0">
                <a:latin typeface="Arial"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Message Format Change</a:t>
            </a:r>
            <a:endParaRPr lang="ko-KR" altLang="en-US" dirty="0"/>
          </a:p>
        </p:txBody>
      </p:sp>
      <p:sp>
        <p:nvSpPr>
          <p:cNvPr id="3" name="내용 개체 틀 2"/>
          <p:cNvSpPr>
            <a:spLocks noGrp="1"/>
          </p:cNvSpPr>
          <p:nvPr>
            <p:ph idx="1"/>
          </p:nvPr>
        </p:nvSpPr>
        <p:spPr/>
        <p:txBody>
          <a:bodyPr/>
          <a:lstStyle/>
          <a:p>
            <a:r>
              <a:rPr lang="en-US" altLang="ko-KR" dirty="0" smtClean="0"/>
              <a:t>Change the message header format (Table 32) as follows</a:t>
            </a:r>
          </a:p>
          <a:p>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11</a:t>
            </a:fld>
            <a:endParaRPr lang="en-US" dirty="0"/>
          </a:p>
        </p:txBody>
      </p:sp>
      <p:graphicFrame>
        <p:nvGraphicFramePr>
          <p:cNvPr id="7" name="표 6"/>
          <p:cNvGraphicFramePr>
            <a:graphicFrameLocks noGrp="1"/>
          </p:cNvGraphicFramePr>
          <p:nvPr/>
        </p:nvGraphicFramePr>
        <p:xfrm>
          <a:off x="857224" y="2928934"/>
          <a:ext cx="7429553" cy="3214711"/>
        </p:xfrm>
        <a:graphic>
          <a:graphicData uri="http://schemas.openxmlformats.org/drawingml/2006/table">
            <a:tbl>
              <a:tblPr/>
              <a:tblGrid>
                <a:gridCol w="1931684"/>
                <a:gridCol w="1931684"/>
                <a:gridCol w="3566185"/>
              </a:tblGrid>
              <a:tr h="584492">
                <a:tc>
                  <a:txBody>
                    <a:bodyPr/>
                    <a:lstStyle/>
                    <a:p>
                      <a:pPr>
                        <a:spcAft>
                          <a:spcPts val="0"/>
                        </a:spcAft>
                      </a:pPr>
                      <a:r>
                        <a:rPr lang="en-GB" sz="1600" dirty="0">
                          <a:latin typeface="Times New Roman"/>
                          <a:ea typeface="MS Mincho"/>
                        </a:rPr>
                        <a:t>Information Element</a:t>
                      </a:r>
                      <a:endParaRPr lang="ko-KR" sz="1600" dirty="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a:latin typeface="Times New Roman"/>
                          <a:ea typeface="MS Mincho"/>
                        </a:rPr>
                        <a:t>Data 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dirty="0">
                          <a:latin typeface="Times New Roman"/>
                          <a:ea typeface="MS Mincho"/>
                        </a:rPr>
                        <a:t>Description/Value</a:t>
                      </a:r>
                      <a:endParaRPr lang="ko-KR" sz="1600" dirty="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7">
                <a:tc>
                  <a:txBody>
                    <a:bodyPr/>
                    <a:lstStyle/>
                    <a:p>
                      <a:pPr>
                        <a:spcAft>
                          <a:spcPts val="0"/>
                        </a:spcAft>
                      </a:pPr>
                      <a:r>
                        <a:rPr lang="en-GB" sz="1600" u="sng">
                          <a:latin typeface="Times New Roman"/>
                          <a:ea typeface="MS Mincho"/>
                        </a:rPr>
                        <a:t>MsgType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557530" algn="ctr"/>
                        </a:tabLst>
                      </a:pPr>
                      <a:r>
                        <a:rPr lang="en-GB" sz="1600" u="sng">
                          <a:latin typeface="Times New Roman"/>
                          <a:ea typeface="MS Mincho"/>
                        </a:rPr>
                        <a:t>Char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Message 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7">
                <a:tc>
                  <a:txBody>
                    <a:bodyPr/>
                    <a:lstStyle/>
                    <a:p>
                      <a:pPr>
                        <a:spcAft>
                          <a:spcPts val="0"/>
                        </a:spcAft>
                      </a:pPr>
                      <a:r>
                        <a:rPr lang="en-GB" sz="1600" u="sng">
                          <a:latin typeface="Times New Roman"/>
                          <a:ea typeface="MS Mincho"/>
                        </a:rPr>
                        <a:t>sourceType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CX_ID</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Source 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7">
                <a:tc>
                  <a:txBody>
                    <a:bodyPr/>
                    <a:lstStyle/>
                    <a:p>
                      <a:pPr>
                        <a:spcAft>
                          <a:spcPts val="0"/>
                        </a:spcAft>
                      </a:pPr>
                      <a:r>
                        <a:rPr lang="en-GB" sz="1600">
                          <a:latin typeface="Times New Roman"/>
                          <a:ea typeface="MS Mincho"/>
                        </a:rPr>
                        <a:t>sourceIdentifier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IA5String</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a:latin typeface="Times New Roman"/>
                          <a:ea typeface="MS Mincho"/>
                        </a:rPr>
                        <a:t>Source identifier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7">
                <a:tc>
                  <a:txBody>
                    <a:bodyPr/>
                    <a:lstStyle/>
                    <a:p>
                      <a:pPr>
                        <a:spcAft>
                          <a:spcPts val="0"/>
                        </a:spcAft>
                      </a:pPr>
                      <a:r>
                        <a:rPr lang="en-GB" sz="1600" u="sng">
                          <a:latin typeface="Times New Roman"/>
                          <a:ea typeface="MS Mincho"/>
                        </a:rPr>
                        <a:t>destType</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CX_ID</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dirty="0">
                          <a:latin typeface="Times New Roman"/>
                          <a:ea typeface="MS Mincho"/>
                        </a:rPr>
                        <a:t>Destination type</a:t>
                      </a:r>
                      <a:endParaRPr lang="ko-KR" sz="1600" dirty="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492">
                <a:tc>
                  <a:txBody>
                    <a:bodyPr/>
                    <a:lstStyle/>
                    <a:p>
                      <a:pPr>
                        <a:spcAft>
                          <a:spcPts val="0"/>
                        </a:spcAft>
                      </a:pPr>
                      <a:r>
                        <a:rPr lang="en-GB" sz="1600">
                          <a:latin typeface="Times New Roman"/>
                          <a:ea typeface="MS Mincho"/>
                        </a:rPr>
                        <a:t>destinationIdentifier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IA5String</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a:latin typeface="Times New Roman"/>
                          <a:ea typeface="MS Mincho"/>
                        </a:rPr>
                        <a:t>Destination identifier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492">
                <a:tc>
                  <a:txBody>
                    <a:bodyPr/>
                    <a:lstStyle/>
                    <a:p>
                      <a:pPr>
                        <a:spcAft>
                          <a:spcPts val="0"/>
                        </a:spcAft>
                      </a:pPr>
                      <a:r>
                        <a:rPr lang="en-GB" sz="1600">
                          <a:latin typeface="Times New Roman"/>
                          <a:ea typeface="MS Mincho"/>
                        </a:rPr>
                        <a:t>ACKPolicy</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a:latin typeface="Times New Roman"/>
                          <a:ea typeface="MS Mincho"/>
                        </a:rPr>
                        <a:t>Boolean</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a:latin typeface="Times New Roman"/>
                          <a:ea typeface="MS Mincho"/>
                        </a:rPr>
                        <a:t>Request to send an acknowledgement of reception by setting this field to 1</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7">
                <a:tc>
                  <a:txBody>
                    <a:bodyPr/>
                    <a:lstStyle/>
                    <a:p>
                      <a:pPr>
                        <a:spcAft>
                          <a:spcPts val="0"/>
                        </a:spcAft>
                      </a:pPr>
                      <a:r>
                        <a:rPr lang="en-GB" sz="1600" u="sng">
                          <a:latin typeface="Times New Roman"/>
                          <a:ea typeface="MS Mincho"/>
                        </a:rPr>
                        <a:t>Length</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a:latin typeface="Times New Roman"/>
                          <a:ea typeface="MS Mincho"/>
                        </a:rPr>
                        <a:t>Integer</a:t>
                      </a:r>
                      <a:endParaRPr lang="ko-KR" sz="160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u="sng" dirty="0">
                          <a:latin typeface="Times New Roman"/>
                          <a:ea typeface="MS Mincho"/>
                        </a:rPr>
                        <a:t>The total length of payload</a:t>
                      </a:r>
                      <a:endParaRPr lang="ko-KR" sz="1600" dirty="0">
                        <a:latin typeface="Times New Roman"/>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Master CM Selection</a:t>
            </a:r>
            <a:endParaRPr lang="ko-KR" altLang="en-US" dirty="0"/>
          </a:p>
        </p:txBody>
      </p:sp>
      <p:sp>
        <p:nvSpPr>
          <p:cNvPr id="3" name="내용 개체 틀 2"/>
          <p:cNvSpPr>
            <a:spLocks noGrp="1"/>
          </p:cNvSpPr>
          <p:nvPr>
            <p:ph idx="1"/>
          </p:nvPr>
        </p:nvSpPr>
        <p:spPr>
          <a:xfrm>
            <a:off x="685800" y="1714488"/>
            <a:ext cx="7772400" cy="4714908"/>
          </a:xfrm>
        </p:spPr>
        <p:txBody>
          <a:bodyPr/>
          <a:lstStyle/>
          <a:p>
            <a:r>
              <a:rPr lang="en-US" altLang="ko-KR" dirty="0" smtClean="0"/>
              <a:t>A master CM selection can be used as a </a:t>
            </a:r>
            <a:r>
              <a:rPr lang="en-US" altLang="ko-KR" dirty="0" smtClean="0"/>
              <a:t>reconfiguration tool</a:t>
            </a:r>
          </a:p>
          <a:p>
            <a:pPr lvl="1"/>
            <a:r>
              <a:rPr lang="en-US" altLang="ko-KR" dirty="0" smtClean="0"/>
              <a:t>See the example in the next slide</a:t>
            </a:r>
            <a:endParaRPr lang="en-US" altLang="ko-KR" dirty="0" smtClean="0"/>
          </a:p>
          <a:p>
            <a:r>
              <a:rPr lang="en-US" altLang="ko-KR" dirty="0" smtClean="0"/>
              <a:t>Three selection schemes are presented</a:t>
            </a:r>
          </a:p>
          <a:p>
            <a:pPr lvl="1"/>
            <a:r>
              <a:rPr lang="en-US" altLang="ko-KR" dirty="0" smtClean="0"/>
              <a:t>Load-balancing focused master/slave CM selection</a:t>
            </a:r>
          </a:p>
          <a:p>
            <a:pPr lvl="2"/>
            <a:r>
              <a:rPr lang="en-US" altLang="ko-KR" dirty="0" smtClean="0"/>
              <a:t>Based on computational load on each CM, master/slave CM selection is triggered and performed</a:t>
            </a:r>
          </a:p>
          <a:p>
            <a:pPr lvl="1"/>
            <a:r>
              <a:rPr lang="en-GB" dirty="0" smtClean="0"/>
              <a:t>Geological coverage based Master/Slave CM Selection</a:t>
            </a:r>
          </a:p>
          <a:p>
            <a:pPr lvl="2"/>
            <a:r>
              <a:rPr lang="en-GB" altLang="ko-KR" dirty="0" smtClean="0"/>
              <a:t>Based on overlapped coverage (calculated by CDIS), master/slave CM selection is triggered and performed</a:t>
            </a:r>
          </a:p>
          <a:p>
            <a:pPr lvl="1"/>
            <a:r>
              <a:rPr lang="en-GB" dirty="0" smtClean="0"/>
              <a:t>Interference-level based Master/Slave CM Selection</a:t>
            </a:r>
          </a:p>
          <a:p>
            <a:pPr lvl="2"/>
            <a:r>
              <a:rPr lang="en-GB" altLang="ko-KR" dirty="0" smtClean="0"/>
              <a:t>When interference level is too high, master CM selection can be triggered</a:t>
            </a:r>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642918"/>
            <a:ext cx="2743192" cy="1066800"/>
          </a:xfrm>
        </p:spPr>
        <p:txBody>
          <a:bodyPr/>
          <a:lstStyle/>
          <a:p>
            <a:r>
              <a:rPr lang="en-US" altLang="ko-KR" dirty="0" smtClean="0"/>
              <a:t>Example</a:t>
            </a:r>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13</a:t>
            </a:fld>
            <a:endParaRPr lang="en-US" dirty="0"/>
          </a:p>
        </p:txBody>
      </p:sp>
      <p:sp>
        <p:nvSpPr>
          <p:cNvPr id="450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endParaRPr>
          </a:p>
        </p:txBody>
      </p:sp>
      <p:pic>
        <p:nvPicPr>
          <p:cNvPr id="45057" name="개체 2"/>
          <p:cNvPicPr>
            <a:picLocks noChangeArrowheads="1"/>
          </p:cNvPicPr>
          <p:nvPr/>
        </p:nvPicPr>
        <p:blipFill>
          <a:blip r:embed="rId2"/>
          <a:srcRect l="-6483" t="-2174" r="-2457" b="-1805"/>
          <a:stretch>
            <a:fillRect/>
          </a:stretch>
        </p:blipFill>
        <p:spPr bwMode="auto">
          <a:xfrm>
            <a:off x="3200400" y="357166"/>
            <a:ext cx="5943600" cy="3219450"/>
          </a:xfrm>
          <a:prstGeom prst="rect">
            <a:avLst/>
          </a:prstGeom>
          <a:noFill/>
        </p:spPr>
      </p:pic>
      <p:sp>
        <p:nvSpPr>
          <p:cNvPr id="45059" name="Rectangle 3"/>
          <p:cNvSpPr>
            <a:spLocks noChangeArrowheads="1"/>
          </p:cNvSpPr>
          <p:nvPr/>
        </p:nvSpPr>
        <p:spPr bwMode="auto">
          <a:xfrm>
            <a:off x="142844" y="1714488"/>
            <a:ext cx="314324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chemeClr val="tx1"/>
                </a:solidFill>
                <a:effectLst/>
                <a:latin typeface="+mj-ea"/>
                <a:ea typeface="+mj-ea"/>
                <a:cs typeface="Arial" pitchFamily="34" charset="0"/>
              </a:rPr>
              <a:t> </a:t>
            </a:r>
            <a:endParaRPr kumimoji="1" lang="en-US" altLang="ko-KR" sz="1400" b="1" i="0" u="none" strike="noStrike" cap="none" normalizeH="0" baseline="0" dirty="0" smtClean="0">
              <a:ln>
                <a:noFill/>
              </a:ln>
              <a:solidFill>
                <a:schemeClr val="tx1"/>
              </a:solidFill>
              <a:effectLst/>
              <a:latin typeface="+mj-ea"/>
              <a:ea typeface="+mj-ea"/>
            </a:endParaRPr>
          </a:p>
          <a:p>
            <a:pPr lvl="1" algn="ctr"/>
            <a:r>
              <a:rPr kumimoji="1" lang="en-US" altLang="ko-KR" sz="2000" b="1" i="0" u="none" strike="noStrike" cap="none" normalizeH="0" baseline="0" dirty="0" smtClean="0">
                <a:ln>
                  <a:noFill/>
                </a:ln>
                <a:solidFill>
                  <a:schemeClr val="tx1"/>
                </a:solidFill>
                <a:effectLst/>
                <a:latin typeface="+mj-ea"/>
                <a:ea typeface="+mj-ea"/>
                <a:cs typeface="Arial" pitchFamily="34" charset="0"/>
              </a:rPr>
              <a:t> Initial coexistence topology</a:t>
            </a:r>
            <a:endParaRPr kumimoji="1" lang="en-US" altLang="ko-KR" sz="4400" b="1" i="0" u="none" strike="noStrike" cap="none" normalizeH="0" baseline="0" dirty="0" smtClean="0">
              <a:ln>
                <a:noFill/>
              </a:ln>
              <a:solidFill>
                <a:schemeClr val="tx1"/>
              </a:solidFill>
              <a:effectLst/>
              <a:latin typeface="+mj-ea"/>
              <a:ea typeface="+mj-ea"/>
            </a:endParaRPr>
          </a:p>
        </p:txBody>
      </p:sp>
      <p:sp>
        <p:nvSpPr>
          <p:cNvPr id="11" name="Rectangle 3"/>
          <p:cNvSpPr>
            <a:spLocks noChangeArrowheads="1"/>
          </p:cNvSpPr>
          <p:nvPr/>
        </p:nvSpPr>
        <p:spPr bwMode="auto">
          <a:xfrm>
            <a:off x="0" y="4214818"/>
            <a:ext cx="314324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chemeClr val="tx1"/>
                </a:solidFill>
                <a:effectLst/>
                <a:latin typeface="+mj-ea"/>
                <a:ea typeface="+mj-ea"/>
                <a:cs typeface="Arial" pitchFamily="34" charset="0"/>
              </a:rPr>
              <a:t> </a:t>
            </a:r>
            <a:endParaRPr kumimoji="1" lang="en-US" altLang="ko-KR" sz="1400" b="1" i="0" u="none" strike="noStrike" cap="none" normalizeH="0" baseline="0" dirty="0" smtClean="0">
              <a:ln>
                <a:noFill/>
              </a:ln>
              <a:solidFill>
                <a:schemeClr val="tx1"/>
              </a:solidFill>
              <a:effectLst/>
              <a:latin typeface="+mj-ea"/>
              <a:ea typeface="+mj-ea"/>
            </a:endParaRPr>
          </a:p>
          <a:p>
            <a:pPr lvl="1" algn="ctr"/>
            <a:r>
              <a:rPr kumimoji="1" lang="en-US" altLang="ko-KR" sz="2000" b="1" i="0" u="none" strike="noStrike" cap="none" normalizeH="0" baseline="0" dirty="0" smtClean="0">
                <a:ln>
                  <a:noFill/>
                </a:ln>
                <a:solidFill>
                  <a:schemeClr val="tx1"/>
                </a:solidFill>
                <a:effectLst/>
                <a:latin typeface="+mj-ea"/>
                <a:ea typeface="+mj-ea"/>
                <a:cs typeface="Arial" pitchFamily="34" charset="0"/>
              </a:rPr>
              <a:t> Reconfigured coexistence topology</a:t>
            </a:r>
          </a:p>
          <a:p>
            <a:pPr lvl="1" algn="ctr"/>
            <a:r>
              <a:rPr kumimoji="1" lang="en-US" altLang="ko-KR" sz="2000" b="1" dirty="0" smtClean="0">
                <a:latin typeface="+mj-ea"/>
                <a:ea typeface="+mj-ea"/>
                <a:cs typeface="Arial" pitchFamily="34" charset="0"/>
              </a:rPr>
              <a:t>(through Master CM selection)</a:t>
            </a:r>
            <a:endParaRPr kumimoji="1" lang="en-US" altLang="ko-KR" sz="4400" b="1" i="0" u="none" strike="noStrike" cap="none" normalizeH="0" baseline="0" dirty="0" smtClean="0">
              <a:ln>
                <a:noFill/>
              </a:ln>
              <a:solidFill>
                <a:schemeClr val="tx1"/>
              </a:solidFill>
              <a:effectLst/>
              <a:latin typeface="+mj-ea"/>
              <a:ea typeface="+mj-ea"/>
            </a:endParaRPr>
          </a:p>
        </p:txBody>
      </p:sp>
      <p:pic>
        <p:nvPicPr>
          <p:cNvPr id="201" name="그림 200" descr="그림1.png"/>
          <p:cNvPicPr>
            <a:picLocks noChangeAspect="1"/>
          </p:cNvPicPr>
          <p:nvPr/>
        </p:nvPicPr>
        <p:blipFill>
          <a:blip r:embed="rId3"/>
          <a:stretch>
            <a:fillRect/>
          </a:stretch>
        </p:blipFill>
        <p:spPr>
          <a:xfrm>
            <a:off x="3185347" y="3643314"/>
            <a:ext cx="5958653" cy="28575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ko-KR" smtClean="0"/>
              <a:t>November 2011</a:t>
            </a:r>
            <a:endParaRPr lang="en-US" dirty="0"/>
          </a:p>
        </p:txBody>
      </p:sp>
      <p:sp>
        <p:nvSpPr>
          <p:cNvPr id="5" name="Footer Placeholder 4"/>
          <p:cNvSpPr>
            <a:spLocks noGrp="1"/>
          </p:cNvSpPr>
          <p:nvPr>
            <p:ph type="ftr" sz="quarter" idx="11"/>
          </p:nvPr>
        </p:nvSpPr>
        <p:spPr/>
        <p:txBody>
          <a:bodyPr/>
          <a:lstStyle/>
          <a:p>
            <a:r>
              <a:rPr lang="en-US" smtClean="0"/>
              <a:t>Yunjung Yi, LGE</a:t>
            </a:r>
            <a:endParaRPr lang="en-US" dirty="0"/>
          </a:p>
        </p:txBody>
      </p:sp>
      <p:sp>
        <p:nvSpPr>
          <p:cNvPr id="6" name="Slide Number Placeholder 5"/>
          <p:cNvSpPr>
            <a:spLocks noGrp="1"/>
          </p:cNvSpPr>
          <p:nvPr>
            <p:ph type="sldNum" sz="quarter" idx="12"/>
          </p:nvPr>
        </p:nvSpPr>
        <p:spPr/>
        <p:txBody>
          <a:bodyPr/>
          <a:lstStyle/>
          <a:p>
            <a:r>
              <a:rPr lang="en-US" dirty="0"/>
              <a:t>Slide </a:t>
            </a:r>
            <a:fld id="{1710F680-39A0-4B12-B6FF-F83F267FEF9F}" type="slidenum">
              <a:rPr lang="en-US"/>
              <a:pPr/>
              <a:t>2</a:t>
            </a:fld>
            <a:endParaRPr lang="en-US" dirty="0"/>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three proposals</a:t>
            </a:r>
          </a:p>
          <a:p>
            <a:pPr marL="457200" indent="-457200">
              <a:buFont typeface="+mj-lt"/>
              <a:buAutoNum type="arabicPeriod"/>
            </a:pPr>
            <a:r>
              <a:rPr lang="en-US" dirty="0" smtClean="0"/>
              <a:t>Information/management service </a:t>
            </a:r>
            <a:r>
              <a:rPr lang="en-US" dirty="0" smtClean="0"/>
              <a:t>handling </a:t>
            </a:r>
            <a:r>
              <a:rPr lang="en-US" dirty="0" smtClean="0"/>
              <a:t>(CID </a:t>
            </a:r>
            <a:r>
              <a:rPr lang="en-US" dirty="0" smtClean="0"/>
              <a:t>40)</a:t>
            </a:r>
          </a:p>
          <a:p>
            <a:pPr marL="457200" indent="-457200">
              <a:buFont typeface="+mj-lt"/>
              <a:buAutoNum type="arabicPeriod"/>
            </a:pPr>
            <a:r>
              <a:rPr lang="en-US" dirty="0" smtClean="0"/>
              <a:t>Proposed changes in message format (CID 43)</a:t>
            </a:r>
          </a:p>
          <a:p>
            <a:pPr marL="457200" indent="-457200">
              <a:buFont typeface="+mj-lt"/>
              <a:buAutoNum type="arabicPeriod"/>
            </a:pPr>
            <a:r>
              <a:rPr lang="en-US" dirty="0" smtClean="0"/>
              <a:t>Master CM selection algorithm normative text proposal (CID 44)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System Overview</a:t>
            </a:r>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3</a:t>
            </a:fld>
            <a:endParaRPr lang="en-US" dirty="0"/>
          </a:p>
        </p:txBody>
      </p:sp>
      <p:grpSp>
        <p:nvGrpSpPr>
          <p:cNvPr id="7" name="그룹 6"/>
          <p:cNvGrpSpPr/>
          <p:nvPr/>
        </p:nvGrpSpPr>
        <p:grpSpPr>
          <a:xfrm>
            <a:off x="428596" y="1500174"/>
            <a:ext cx="7929586" cy="5143536"/>
            <a:chOff x="0" y="192289"/>
            <a:chExt cx="8501090" cy="6308545"/>
          </a:xfrm>
        </p:grpSpPr>
        <p:sp>
          <p:nvSpPr>
            <p:cNvPr id="8" name="AutoShape 73"/>
            <p:cNvSpPr>
              <a:spLocks noChangeArrowheads="1"/>
            </p:cNvSpPr>
            <p:nvPr/>
          </p:nvSpPr>
          <p:spPr bwMode="auto">
            <a:xfrm>
              <a:off x="1714480" y="3143248"/>
              <a:ext cx="3143272" cy="3357586"/>
            </a:xfrm>
            <a:prstGeom prst="roundRect">
              <a:avLst>
                <a:gd name="adj" fmla="val 16667"/>
              </a:avLst>
            </a:prstGeom>
            <a:solidFill>
              <a:srgbClr val="FFFF00">
                <a:alpha val="79999"/>
              </a:srgbClr>
            </a:solidFill>
            <a:ln w="19050" algn="ctr">
              <a:noFill/>
              <a:round/>
              <a:headEnd/>
              <a:tailEnd/>
            </a:ln>
          </p:spPr>
          <p:txBody>
            <a:bodyPr wrap="none" anchor="ctr"/>
            <a:lstStyle/>
            <a:p>
              <a:pPr>
                <a:spcBef>
                  <a:spcPct val="50000"/>
                </a:spcBef>
              </a:pPr>
              <a:endParaRPr lang="ko-KR" altLang="en-US" sz="1400"/>
            </a:p>
          </p:txBody>
        </p:sp>
        <p:sp>
          <p:nvSpPr>
            <p:cNvPr id="9" name="AutoShape 74"/>
            <p:cNvSpPr>
              <a:spLocks noChangeArrowheads="1"/>
            </p:cNvSpPr>
            <p:nvPr/>
          </p:nvSpPr>
          <p:spPr bwMode="auto">
            <a:xfrm>
              <a:off x="4500562" y="1041745"/>
              <a:ext cx="2760439" cy="5358792"/>
            </a:xfrm>
            <a:prstGeom prst="roundRect">
              <a:avLst>
                <a:gd name="adj" fmla="val 16667"/>
              </a:avLst>
            </a:prstGeom>
            <a:solidFill>
              <a:srgbClr val="99CC00">
                <a:alpha val="50980"/>
              </a:srgbClr>
            </a:solidFill>
            <a:ln w="19050" algn="ctr">
              <a:noFill/>
              <a:round/>
              <a:headEnd/>
              <a:tailEnd/>
            </a:ln>
          </p:spPr>
          <p:txBody>
            <a:bodyPr wrap="none" anchor="ctr"/>
            <a:lstStyle/>
            <a:p>
              <a:pPr>
                <a:spcBef>
                  <a:spcPct val="50000"/>
                </a:spcBef>
              </a:pPr>
              <a:endParaRPr lang="ko-KR" altLang="en-US" sz="1400"/>
            </a:p>
          </p:txBody>
        </p:sp>
        <p:sp>
          <p:nvSpPr>
            <p:cNvPr id="10" name="AutoShape 73"/>
            <p:cNvSpPr>
              <a:spLocks noChangeArrowheads="1"/>
            </p:cNvSpPr>
            <p:nvPr/>
          </p:nvSpPr>
          <p:spPr bwMode="auto">
            <a:xfrm>
              <a:off x="1863320" y="994129"/>
              <a:ext cx="2922994" cy="2077681"/>
            </a:xfrm>
            <a:prstGeom prst="roundRect">
              <a:avLst>
                <a:gd name="adj" fmla="val 16667"/>
              </a:avLst>
            </a:prstGeom>
            <a:solidFill>
              <a:schemeClr val="accent1">
                <a:alpha val="79999"/>
              </a:schemeClr>
            </a:solidFill>
            <a:ln w="19050" algn="ctr">
              <a:noFill/>
              <a:round/>
              <a:headEnd/>
              <a:tailEnd/>
            </a:ln>
          </p:spPr>
          <p:txBody>
            <a:bodyPr wrap="none" anchor="ctr"/>
            <a:lstStyle/>
            <a:p>
              <a:pPr>
                <a:spcBef>
                  <a:spcPct val="50000"/>
                </a:spcBef>
              </a:pPr>
              <a:endParaRPr lang="ko-KR" altLang="en-US" sz="1400"/>
            </a:p>
          </p:txBody>
        </p:sp>
        <p:sp>
          <p:nvSpPr>
            <p:cNvPr id="11" name="Oval 4"/>
            <p:cNvSpPr>
              <a:spLocks noChangeArrowheads="1"/>
            </p:cNvSpPr>
            <p:nvPr/>
          </p:nvSpPr>
          <p:spPr bwMode="auto">
            <a:xfrm>
              <a:off x="1739511" y="1513938"/>
              <a:ext cx="3039316" cy="1259841"/>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2" name="Oval 5"/>
            <p:cNvSpPr>
              <a:spLocks noChangeArrowheads="1"/>
            </p:cNvSpPr>
            <p:nvPr/>
          </p:nvSpPr>
          <p:spPr bwMode="auto">
            <a:xfrm>
              <a:off x="4033974" y="1513938"/>
              <a:ext cx="3041313" cy="1259841"/>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3" name="Oval 6"/>
            <p:cNvSpPr>
              <a:spLocks noChangeArrowheads="1"/>
            </p:cNvSpPr>
            <p:nvPr/>
          </p:nvSpPr>
          <p:spPr bwMode="auto">
            <a:xfrm>
              <a:off x="2049033" y="3511828"/>
              <a:ext cx="1613513" cy="81542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4" name="Oval 7"/>
            <p:cNvSpPr>
              <a:spLocks noChangeArrowheads="1"/>
            </p:cNvSpPr>
            <p:nvPr/>
          </p:nvSpPr>
          <p:spPr bwMode="auto">
            <a:xfrm>
              <a:off x="3353024" y="3216213"/>
              <a:ext cx="1613513" cy="813441"/>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5" name="Oval 8"/>
            <p:cNvSpPr>
              <a:spLocks noChangeArrowheads="1"/>
            </p:cNvSpPr>
            <p:nvPr/>
          </p:nvSpPr>
          <p:spPr bwMode="auto">
            <a:xfrm>
              <a:off x="3103408" y="3880853"/>
              <a:ext cx="1615511" cy="81542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6" name="Oval 9"/>
            <p:cNvSpPr>
              <a:spLocks noChangeArrowheads="1"/>
            </p:cNvSpPr>
            <p:nvPr/>
          </p:nvSpPr>
          <p:spPr bwMode="auto">
            <a:xfrm>
              <a:off x="4531208" y="3511828"/>
              <a:ext cx="1613513" cy="81542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7" name="Oval 10"/>
            <p:cNvSpPr>
              <a:spLocks noChangeArrowheads="1"/>
            </p:cNvSpPr>
            <p:nvPr/>
          </p:nvSpPr>
          <p:spPr bwMode="auto">
            <a:xfrm>
              <a:off x="5833202" y="3734037"/>
              <a:ext cx="1615510" cy="81542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8" name="Oval 11"/>
            <p:cNvSpPr>
              <a:spLocks noChangeArrowheads="1"/>
            </p:cNvSpPr>
            <p:nvPr/>
          </p:nvSpPr>
          <p:spPr bwMode="auto">
            <a:xfrm>
              <a:off x="1677606" y="5509720"/>
              <a:ext cx="1054375" cy="59321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19" name="Oval 12"/>
            <p:cNvSpPr>
              <a:spLocks noChangeArrowheads="1"/>
            </p:cNvSpPr>
            <p:nvPr/>
          </p:nvSpPr>
          <p:spPr bwMode="auto">
            <a:xfrm>
              <a:off x="2360553" y="5140696"/>
              <a:ext cx="1054375" cy="591233"/>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20" name="Oval 13"/>
            <p:cNvSpPr>
              <a:spLocks noChangeArrowheads="1"/>
            </p:cNvSpPr>
            <p:nvPr/>
          </p:nvSpPr>
          <p:spPr bwMode="auto">
            <a:xfrm>
              <a:off x="2670077" y="5658520"/>
              <a:ext cx="1054375" cy="593218"/>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21" name="Oval 14"/>
            <p:cNvSpPr>
              <a:spLocks noChangeArrowheads="1"/>
            </p:cNvSpPr>
            <p:nvPr/>
          </p:nvSpPr>
          <p:spPr bwMode="auto">
            <a:xfrm>
              <a:off x="5090347" y="5140696"/>
              <a:ext cx="1054375" cy="591233"/>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22" name="Oval 15"/>
            <p:cNvSpPr>
              <a:spLocks noChangeArrowheads="1"/>
            </p:cNvSpPr>
            <p:nvPr/>
          </p:nvSpPr>
          <p:spPr bwMode="auto">
            <a:xfrm>
              <a:off x="5959007" y="5362904"/>
              <a:ext cx="1054375" cy="593216"/>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sp>
          <p:nvSpPr>
            <p:cNvPr id="23" name="Oval 16"/>
            <p:cNvSpPr>
              <a:spLocks noChangeArrowheads="1"/>
            </p:cNvSpPr>
            <p:nvPr/>
          </p:nvSpPr>
          <p:spPr bwMode="auto">
            <a:xfrm>
              <a:off x="3786356" y="5362904"/>
              <a:ext cx="868662" cy="444417"/>
            </a:xfrm>
            <a:prstGeom prst="ellipse">
              <a:avLst/>
            </a:prstGeom>
            <a:noFill/>
            <a:ln w="9525" algn="ctr">
              <a:solidFill>
                <a:schemeClr val="tx1"/>
              </a:solidFill>
              <a:round/>
              <a:headEnd/>
              <a:tailEnd/>
            </a:ln>
          </p:spPr>
          <p:txBody>
            <a:bodyPr wrap="none" anchor="ctr"/>
            <a:lstStyle/>
            <a:p>
              <a:pPr>
                <a:spcBef>
                  <a:spcPct val="50000"/>
                </a:spcBef>
              </a:pPr>
              <a:endParaRPr lang="ko-KR" altLang="en-US" sz="1400"/>
            </a:p>
          </p:txBody>
        </p:sp>
        <p:pic>
          <p:nvPicPr>
            <p:cNvPr id="24" name="Picture 17" descr="MainframeApr99"/>
            <p:cNvPicPr>
              <a:picLocks noChangeAspect="1" noChangeArrowheads="1"/>
            </p:cNvPicPr>
            <p:nvPr/>
          </p:nvPicPr>
          <p:blipFill>
            <a:blip r:embed="rId2">
              <a:lum bright="-16000" contrast="50000"/>
            </a:blip>
            <a:srcRect/>
            <a:stretch>
              <a:fillRect/>
            </a:stretch>
          </p:blipFill>
          <p:spPr bwMode="auto">
            <a:xfrm>
              <a:off x="357158" y="192289"/>
              <a:ext cx="714380" cy="1073621"/>
            </a:xfrm>
            <a:prstGeom prst="rect">
              <a:avLst/>
            </a:prstGeom>
            <a:noFill/>
            <a:ln w="9525">
              <a:noFill/>
              <a:miter lim="800000"/>
              <a:headEnd/>
              <a:tailEnd/>
            </a:ln>
          </p:spPr>
        </p:pic>
        <p:pic>
          <p:nvPicPr>
            <p:cNvPr id="25" name="Picture 5"/>
            <p:cNvPicPr>
              <a:picLocks noChangeAspect="1" noChangeArrowheads="1"/>
            </p:cNvPicPr>
            <p:nvPr/>
          </p:nvPicPr>
          <p:blipFill>
            <a:blip r:embed="rId3"/>
            <a:srcRect/>
            <a:stretch>
              <a:fillRect/>
            </a:stretch>
          </p:blipFill>
          <p:spPr bwMode="auto">
            <a:xfrm>
              <a:off x="2731981" y="3363029"/>
              <a:ext cx="165745" cy="561472"/>
            </a:xfrm>
            <a:prstGeom prst="rect">
              <a:avLst/>
            </a:prstGeom>
            <a:noFill/>
            <a:ln w="9525">
              <a:noFill/>
              <a:miter lim="800000"/>
              <a:headEnd/>
              <a:tailEnd/>
            </a:ln>
          </p:spPr>
        </p:pic>
        <p:pic>
          <p:nvPicPr>
            <p:cNvPr id="26" name="Picture 5"/>
            <p:cNvPicPr>
              <a:picLocks noChangeAspect="1" noChangeArrowheads="1"/>
            </p:cNvPicPr>
            <p:nvPr/>
          </p:nvPicPr>
          <p:blipFill>
            <a:blip r:embed="rId3"/>
            <a:srcRect/>
            <a:stretch>
              <a:fillRect/>
            </a:stretch>
          </p:blipFill>
          <p:spPr bwMode="auto">
            <a:xfrm>
              <a:off x="3848261" y="3807446"/>
              <a:ext cx="165744" cy="561472"/>
            </a:xfrm>
            <a:prstGeom prst="rect">
              <a:avLst/>
            </a:prstGeom>
            <a:noFill/>
            <a:ln w="9525">
              <a:noFill/>
              <a:miter lim="800000"/>
              <a:headEnd/>
              <a:tailEnd/>
            </a:ln>
          </p:spPr>
        </p:pic>
        <p:pic>
          <p:nvPicPr>
            <p:cNvPr id="27" name="Picture 5"/>
            <p:cNvPicPr>
              <a:picLocks noChangeAspect="1" noChangeArrowheads="1"/>
            </p:cNvPicPr>
            <p:nvPr/>
          </p:nvPicPr>
          <p:blipFill>
            <a:blip r:embed="rId3"/>
            <a:srcRect/>
            <a:stretch>
              <a:fillRect/>
            </a:stretch>
          </p:blipFill>
          <p:spPr bwMode="auto">
            <a:xfrm>
              <a:off x="4097876" y="3067412"/>
              <a:ext cx="163748" cy="559489"/>
            </a:xfrm>
            <a:prstGeom prst="rect">
              <a:avLst/>
            </a:prstGeom>
            <a:noFill/>
            <a:ln w="9525">
              <a:noFill/>
              <a:miter lim="800000"/>
              <a:headEnd/>
              <a:tailEnd/>
            </a:ln>
          </p:spPr>
        </p:pic>
        <p:pic>
          <p:nvPicPr>
            <p:cNvPr id="28" name="Picture 5"/>
            <p:cNvPicPr>
              <a:picLocks noChangeAspect="1" noChangeArrowheads="1"/>
            </p:cNvPicPr>
            <p:nvPr/>
          </p:nvPicPr>
          <p:blipFill>
            <a:blip r:embed="rId3"/>
            <a:srcRect/>
            <a:stretch>
              <a:fillRect/>
            </a:stretch>
          </p:blipFill>
          <p:spPr bwMode="auto">
            <a:xfrm>
              <a:off x="5212158" y="3363029"/>
              <a:ext cx="165745" cy="561472"/>
            </a:xfrm>
            <a:prstGeom prst="rect">
              <a:avLst/>
            </a:prstGeom>
            <a:noFill/>
            <a:ln w="9525">
              <a:noFill/>
              <a:miter lim="800000"/>
              <a:headEnd/>
              <a:tailEnd/>
            </a:ln>
          </p:spPr>
        </p:pic>
        <p:pic>
          <p:nvPicPr>
            <p:cNvPr id="29" name="Picture 5"/>
            <p:cNvPicPr>
              <a:picLocks noChangeAspect="1" noChangeArrowheads="1"/>
            </p:cNvPicPr>
            <p:nvPr/>
          </p:nvPicPr>
          <p:blipFill>
            <a:blip r:embed="rId3"/>
            <a:srcRect/>
            <a:stretch>
              <a:fillRect/>
            </a:stretch>
          </p:blipFill>
          <p:spPr bwMode="auto">
            <a:xfrm>
              <a:off x="6516149" y="3585237"/>
              <a:ext cx="165744" cy="561472"/>
            </a:xfrm>
            <a:prstGeom prst="rect">
              <a:avLst/>
            </a:prstGeom>
            <a:noFill/>
            <a:ln w="9525">
              <a:noFill/>
              <a:miter lim="800000"/>
              <a:headEnd/>
              <a:tailEnd/>
            </a:ln>
          </p:spPr>
        </p:pic>
        <p:grpSp>
          <p:nvGrpSpPr>
            <p:cNvPr id="30" name="Group 23"/>
            <p:cNvGrpSpPr>
              <a:grpSpLocks/>
            </p:cNvGrpSpPr>
            <p:nvPr/>
          </p:nvGrpSpPr>
          <p:grpSpPr bwMode="auto">
            <a:xfrm>
              <a:off x="3043501" y="1587345"/>
              <a:ext cx="371428" cy="579329"/>
              <a:chOff x="2893" y="2777"/>
              <a:chExt cx="450" cy="872"/>
            </a:xfrm>
          </p:grpSpPr>
          <p:sp>
            <p:nvSpPr>
              <p:cNvPr id="89" name="Freeform 24"/>
              <p:cNvSpPr>
                <a:spLocks/>
              </p:cNvSpPr>
              <p:nvPr/>
            </p:nvSpPr>
            <p:spPr bwMode="auto">
              <a:xfrm>
                <a:off x="2927" y="2959"/>
                <a:ext cx="379" cy="611"/>
              </a:xfrm>
              <a:custGeom>
                <a:avLst/>
                <a:gdLst>
                  <a:gd name="T0" fmla="*/ 189 w 379"/>
                  <a:gd name="T1" fmla="*/ 611 h 611"/>
                  <a:gd name="T2" fmla="*/ 379 w 379"/>
                  <a:gd name="T3" fmla="*/ 521 h 611"/>
                  <a:gd name="T4" fmla="*/ 64 w 379"/>
                  <a:gd name="T5" fmla="*/ 369 h 611"/>
                  <a:gd name="T6" fmla="*/ 283 w 379"/>
                  <a:gd name="T7" fmla="*/ 265 h 611"/>
                  <a:gd name="T8" fmla="*/ 119 w 379"/>
                  <a:gd name="T9" fmla="*/ 187 h 611"/>
                  <a:gd name="T10" fmla="*/ 243 w 379"/>
                  <a:gd name="T11" fmla="*/ 130 h 611"/>
                  <a:gd name="T12" fmla="*/ 144 w 379"/>
                  <a:gd name="T13" fmla="*/ 81 h 611"/>
                  <a:gd name="T14" fmla="*/ 222 w 379"/>
                  <a:gd name="T15" fmla="*/ 43 h 611"/>
                  <a:gd name="T16" fmla="*/ 161 w 379"/>
                  <a:gd name="T17" fmla="*/ 13 h 611"/>
                  <a:gd name="T18" fmla="*/ 188 w 379"/>
                  <a:gd name="T19" fmla="*/ 0 h 611"/>
                  <a:gd name="T20" fmla="*/ 214 w 379"/>
                  <a:gd name="T21" fmla="*/ 13 h 611"/>
                  <a:gd name="T22" fmla="*/ 153 w 379"/>
                  <a:gd name="T23" fmla="*/ 43 h 611"/>
                  <a:gd name="T24" fmla="*/ 232 w 379"/>
                  <a:gd name="T25" fmla="*/ 81 h 611"/>
                  <a:gd name="T26" fmla="*/ 132 w 379"/>
                  <a:gd name="T27" fmla="*/ 129 h 611"/>
                  <a:gd name="T28" fmla="*/ 256 w 379"/>
                  <a:gd name="T29" fmla="*/ 188 h 611"/>
                  <a:gd name="T30" fmla="*/ 96 w 379"/>
                  <a:gd name="T31" fmla="*/ 265 h 611"/>
                  <a:gd name="T32" fmla="*/ 315 w 379"/>
                  <a:gd name="T33" fmla="*/ 370 h 611"/>
                  <a:gd name="T34" fmla="*/ 0 w 379"/>
                  <a:gd name="T35" fmla="*/ 520 h 611"/>
                  <a:gd name="T36" fmla="*/ 189 w 379"/>
                  <a:gd name="T37" fmla="*/ 611 h 6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
                  <a:gd name="T58" fmla="*/ 0 h 611"/>
                  <a:gd name="T59" fmla="*/ 379 w 379"/>
                  <a:gd name="T60" fmla="*/ 611 h 6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 h="611">
                    <a:moveTo>
                      <a:pt x="189" y="611"/>
                    </a:moveTo>
                    <a:lnTo>
                      <a:pt x="379" y="521"/>
                    </a:lnTo>
                    <a:lnTo>
                      <a:pt x="64" y="369"/>
                    </a:lnTo>
                    <a:lnTo>
                      <a:pt x="283" y="265"/>
                    </a:lnTo>
                    <a:lnTo>
                      <a:pt x="119" y="187"/>
                    </a:lnTo>
                    <a:lnTo>
                      <a:pt x="243" y="130"/>
                    </a:lnTo>
                    <a:lnTo>
                      <a:pt x="144" y="81"/>
                    </a:lnTo>
                    <a:lnTo>
                      <a:pt x="222" y="43"/>
                    </a:lnTo>
                    <a:lnTo>
                      <a:pt x="161" y="13"/>
                    </a:lnTo>
                    <a:lnTo>
                      <a:pt x="188" y="0"/>
                    </a:lnTo>
                    <a:lnTo>
                      <a:pt x="214" y="13"/>
                    </a:lnTo>
                    <a:lnTo>
                      <a:pt x="153" y="43"/>
                    </a:lnTo>
                    <a:lnTo>
                      <a:pt x="232" y="81"/>
                    </a:lnTo>
                    <a:lnTo>
                      <a:pt x="132" y="129"/>
                    </a:lnTo>
                    <a:lnTo>
                      <a:pt x="256" y="188"/>
                    </a:lnTo>
                    <a:lnTo>
                      <a:pt x="96" y="265"/>
                    </a:lnTo>
                    <a:lnTo>
                      <a:pt x="315" y="370"/>
                    </a:lnTo>
                    <a:lnTo>
                      <a:pt x="0" y="520"/>
                    </a:lnTo>
                    <a:lnTo>
                      <a:pt x="189" y="611"/>
                    </a:lnTo>
                    <a:close/>
                  </a:path>
                </a:pathLst>
              </a:custGeom>
              <a:noFill/>
              <a:ln w="7938" cap="rnd">
                <a:solidFill>
                  <a:srgbClr val="000000"/>
                </a:solidFill>
                <a:round/>
                <a:headEnd/>
                <a:tailEnd/>
              </a:ln>
            </p:spPr>
            <p:txBody>
              <a:bodyPr/>
              <a:lstStyle/>
              <a:p>
                <a:endParaRPr lang="ko-KR" altLang="en-US" sz="2000"/>
              </a:p>
            </p:txBody>
          </p:sp>
          <p:sp>
            <p:nvSpPr>
              <p:cNvPr id="90" name="Line 25"/>
              <p:cNvSpPr>
                <a:spLocks noChangeShapeType="1"/>
              </p:cNvSpPr>
              <p:nvPr/>
            </p:nvSpPr>
            <p:spPr bwMode="auto">
              <a:xfrm>
                <a:off x="3115" y="2777"/>
                <a:ext cx="0" cy="872"/>
              </a:xfrm>
              <a:prstGeom prst="line">
                <a:avLst/>
              </a:prstGeom>
              <a:noFill/>
              <a:ln w="15875" cap="rnd">
                <a:solidFill>
                  <a:srgbClr val="000000"/>
                </a:solidFill>
                <a:round/>
                <a:headEnd/>
                <a:tailEnd/>
              </a:ln>
            </p:spPr>
            <p:txBody>
              <a:bodyPr/>
              <a:lstStyle/>
              <a:p>
                <a:endParaRPr lang="ko-KR" altLang="en-US" sz="2000"/>
              </a:p>
            </p:txBody>
          </p:sp>
          <p:sp>
            <p:nvSpPr>
              <p:cNvPr id="91" name="Freeform 26"/>
              <p:cNvSpPr>
                <a:spLocks/>
              </p:cNvSpPr>
              <p:nvPr/>
            </p:nvSpPr>
            <p:spPr bwMode="auto">
              <a:xfrm>
                <a:off x="2959" y="2973"/>
                <a:ext cx="313" cy="504"/>
              </a:xfrm>
              <a:custGeom>
                <a:avLst/>
                <a:gdLst>
                  <a:gd name="T0" fmla="*/ 156 w 313"/>
                  <a:gd name="T1" fmla="*/ 504 h 504"/>
                  <a:gd name="T2" fmla="*/ 0 w 313"/>
                  <a:gd name="T3" fmla="*/ 428 h 504"/>
                  <a:gd name="T4" fmla="*/ 265 w 313"/>
                  <a:gd name="T5" fmla="*/ 303 h 504"/>
                  <a:gd name="T6" fmla="*/ 74 w 313"/>
                  <a:gd name="T7" fmla="*/ 212 h 504"/>
                  <a:gd name="T8" fmla="*/ 217 w 313"/>
                  <a:gd name="T9" fmla="*/ 143 h 504"/>
                  <a:gd name="T10" fmla="*/ 106 w 313"/>
                  <a:gd name="T11" fmla="*/ 89 h 504"/>
                  <a:gd name="T12" fmla="*/ 193 w 313"/>
                  <a:gd name="T13" fmla="*/ 45 h 504"/>
                  <a:gd name="T14" fmla="*/ 126 w 313"/>
                  <a:gd name="T15" fmla="*/ 13 h 504"/>
                  <a:gd name="T16" fmla="*/ 156 w 313"/>
                  <a:gd name="T17" fmla="*/ 0 h 504"/>
                  <a:gd name="T18" fmla="*/ 185 w 313"/>
                  <a:gd name="T19" fmla="*/ 14 h 504"/>
                  <a:gd name="T20" fmla="*/ 118 w 313"/>
                  <a:gd name="T21" fmla="*/ 45 h 504"/>
                  <a:gd name="T22" fmla="*/ 208 w 313"/>
                  <a:gd name="T23" fmla="*/ 89 h 504"/>
                  <a:gd name="T24" fmla="*/ 94 w 313"/>
                  <a:gd name="T25" fmla="*/ 142 h 504"/>
                  <a:gd name="T26" fmla="*/ 238 w 313"/>
                  <a:gd name="T27" fmla="*/ 212 h 504"/>
                  <a:gd name="T28" fmla="*/ 47 w 313"/>
                  <a:gd name="T29" fmla="*/ 303 h 504"/>
                  <a:gd name="T30" fmla="*/ 313 w 313"/>
                  <a:gd name="T31" fmla="*/ 429 h 504"/>
                  <a:gd name="T32" fmla="*/ 156 w 313"/>
                  <a:gd name="T33" fmla="*/ 504 h 5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3"/>
                  <a:gd name="T52" fmla="*/ 0 h 504"/>
                  <a:gd name="T53" fmla="*/ 313 w 313"/>
                  <a:gd name="T54" fmla="*/ 504 h 50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3" h="504">
                    <a:moveTo>
                      <a:pt x="156" y="504"/>
                    </a:moveTo>
                    <a:lnTo>
                      <a:pt x="0" y="428"/>
                    </a:lnTo>
                    <a:lnTo>
                      <a:pt x="265" y="303"/>
                    </a:lnTo>
                    <a:lnTo>
                      <a:pt x="74" y="212"/>
                    </a:lnTo>
                    <a:lnTo>
                      <a:pt x="217" y="143"/>
                    </a:lnTo>
                    <a:lnTo>
                      <a:pt x="106" y="89"/>
                    </a:lnTo>
                    <a:lnTo>
                      <a:pt x="193" y="45"/>
                    </a:lnTo>
                    <a:lnTo>
                      <a:pt x="126" y="13"/>
                    </a:lnTo>
                    <a:lnTo>
                      <a:pt x="156" y="0"/>
                    </a:lnTo>
                    <a:lnTo>
                      <a:pt x="185" y="14"/>
                    </a:lnTo>
                    <a:lnTo>
                      <a:pt x="118" y="45"/>
                    </a:lnTo>
                    <a:lnTo>
                      <a:pt x="208" y="89"/>
                    </a:lnTo>
                    <a:lnTo>
                      <a:pt x="94" y="142"/>
                    </a:lnTo>
                    <a:lnTo>
                      <a:pt x="238" y="212"/>
                    </a:lnTo>
                    <a:lnTo>
                      <a:pt x="47" y="303"/>
                    </a:lnTo>
                    <a:lnTo>
                      <a:pt x="313" y="429"/>
                    </a:lnTo>
                    <a:lnTo>
                      <a:pt x="156" y="504"/>
                    </a:lnTo>
                    <a:close/>
                  </a:path>
                </a:pathLst>
              </a:custGeom>
              <a:noFill/>
              <a:ln w="7938" cap="rnd">
                <a:solidFill>
                  <a:srgbClr val="000000"/>
                </a:solidFill>
                <a:round/>
                <a:headEnd/>
                <a:tailEnd/>
              </a:ln>
            </p:spPr>
            <p:txBody>
              <a:bodyPr/>
              <a:lstStyle/>
              <a:p>
                <a:endParaRPr lang="ko-KR" altLang="en-US" sz="2000"/>
              </a:p>
            </p:txBody>
          </p:sp>
          <p:sp>
            <p:nvSpPr>
              <p:cNvPr id="92" name="Freeform 27"/>
              <p:cNvSpPr>
                <a:spLocks/>
              </p:cNvSpPr>
              <p:nvPr/>
            </p:nvSpPr>
            <p:spPr bwMode="auto">
              <a:xfrm>
                <a:off x="2893" y="2883"/>
                <a:ext cx="450" cy="766"/>
              </a:xfrm>
              <a:custGeom>
                <a:avLst/>
                <a:gdLst>
                  <a:gd name="T0" fmla="*/ 0 w 1492"/>
                  <a:gd name="T1" fmla="*/ 176 h 2911"/>
                  <a:gd name="T2" fmla="*/ 58 w 1492"/>
                  <a:gd name="T3" fmla="*/ 23 h 2911"/>
                  <a:gd name="T4" fmla="*/ 58 w 1492"/>
                  <a:gd name="T5" fmla="*/ 23 h 2911"/>
                  <a:gd name="T6" fmla="*/ 61 w 1492"/>
                  <a:gd name="T7" fmla="*/ 23 h 2911"/>
                  <a:gd name="T8" fmla="*/ 61 w 1492"/>
                  <a:gd name="T9" fmla="*/ 23 h 2911"/>
                  <a:gd name="T10" fmla="*/ 63 w 1492"/>
                  <a:gd name="T11" fmla="*/ 0 h 2911"/>
                  <a:gd name="T12" fmla="*/ 63 w 1492"/>
                  <a:gd name="T13" fmla="*/ 0 h 2911"/>
                  <a:gd name="T14" fmla="*/ 70 w 1492"/>
                  <a:gd name="T15" fmla="*/ 0 h 2911"/>
                  <a:gd name="T16" fmla="*/ 72 w 1492"/>
                  <a:gd name="T17" fmla="*/ 22 h 2911"/>
                  <a:gd name="T18" fmla="*/ 75 w 1492"/>
                  <a:gd name="T19" fmla="*/ 23 h 2911"/>
                  <a:gd name="T20" fmla="*/ 136 w 1492"/>
                  <a:gd name="T21" fmla="*/ 176 h 2911"/>
                  <a:gd name="T22" fmla="*/ 136 w 1492"/>
                  <a:gd name="T23" fmla="*/ 176 h 2911"/>
                  <a:gd name="T24" fmla="*/ 125 w 1492"/>
                  <a:gd name="T25" fmla="*/ 157 h 2911"/>
                  <a:gd name="T26" fmla="*/ 67 w 1492"/>
                  <a:gd name="T27" fmla="*/ 181 h 2911"/>
                  <a:gd name="T28" fmla="*/ 67 w 1492"/>
                  <a:gd name="T29" fmla="*/ 202 h 2911"/>
                  <a:gd name="T30" fmla="*/ 67 w 1492"/>
                  <a:gd name="T31" fmla="*/ 181 h 2911"/>
                  <a:gd name="T32" fmla="*/ 10 w 1492"/>
                  <a:gd name="T33" fmla="*/ 157 h 2911"/>
                  <a:gd name="T34" fmla="*/ 0 w 1492"/>
                  <a:gd name="T35" fmla="*/ 176 h 29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2"/>
                  <a:gd name="T55" fmla="*/ 0 h 2911"/>
                  <a:gd name="T56" fmla="*/ 1492 w 1492"/>
                  <a:gd name="T57" fmla="*/ 2911 h 29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2" h="2911">
                    <a:moveTo>
                      <a:pt x="0" y="2544"/>
                    </a:moveTo>
                    <a:cubicBezTo>
                      <a:pt x="301" y="1832"/>
                      <a:pt x="515" y="1088"/>
                      <a:pt x="638" y="329"/>
                    </a:cubicBezTo>
                    <a:lnTo>
                      <a:pt x="671" y="327"/>
                    </a:lnTo>
                    <a:cubicBezTo>
                      <a:pt x="680" y="218"/>
                      <a:pt x="688" y="110"/>
                      <a:pt x="694" y="1"/>
                    </a:cubicBezTo>
                    <a:cubicBezTo>
                      <a:pt x="721" y="1"/>
                      <a:pt x="748" y="1"/>
                      <a:pt x="774" y="0"/>
                    </a:cubicBezTo>
                    <a:cubicBezTo>
                      <a:pt x="776" y="106"/>
                      <a:pt x="782" y="213"/>
                      <a:pt x="791" y="320"/>
                    </a:cubicBezTo>
                    <a:cubicBezTo>
                      <a:pt x="803" y="323"/>
                      <a:pt x="815" y="325"/>
                      <a:pt x="826" y="328"/>
                    </a:cubicBezTo>
                    <a:cubicBezTo>
                      <a:pt x="944" y="1091"/>
                      <a:pt x="1168" y="1837"/>
                      <a:pt x="1492" y="2544"/>
                    </a:cubicBezTo>
                    <a:lnTo>
                      <a:pt x="1369" y="2270"/>
                    </a:lnTo>
                    <a:lnTo>
                      <a:pt x="741" y="2612"/>
                    </a:lnTo>
                    <a:lnTo>
                      <a:pt x="737" y="2911"/>
                    </a:lnTo>
                    <a:lnTo>
                      <a:pt x="741" y="2612"/>
                    </a:lnTo>
                    <a:lnTo>
                      <a:pt x="113" y="2267"/>
                    </a:lnTo>
                    <a:lnTo>
                      <a:pt x="0" y="2544"/>
                    </a:lnTo>
                    <a:close/>
                  </a:path>
                </a:pathLst>
              </a:custGeom>
              <a:noFill/>
              <a:ln w="15875" cap="rnd">
                <a:solidFill>
                  <a:srgbClr val="000000"/>
                </a:solidFill>
                <a:round/>
                <a:headEnd/>
                <a:tailEnd/>
              </a:ln>
            </p:spPr>
            <p:txBody>
              <a:bodyPr/>
              <a:lstStyle/>
              <a:p>
                <a:endParaRPr lang="ko-KR" altLang="en-US" sz="2000"/>
              </a:p>
            </p:txBody>
          </p:sp>
        </p:grpSp>
        <p:grpSp>
          <p:nvGrpSpPr>
            <p:cNvPr id="31" name="Group 28"/>
            <p:cNvGrpSpPr>
              <a:grpSpLocks/>
            </p:cNvGrpSpPr>
            <p:nvPr/>
          </p:nvGrpSpPr>
          <p:grpSpPr bwMode="auto">
            <a:xfrm>
              <a:off x="5399869" y="1513938"/>
              <a:ext cx="371428" cy="579329"/>
              <a:chOff x="2893" y="2777"/>
              <a:chExt cx="450" cy="872"/>
            </a:xfrm>
          </p:grpSpPr>
          <p:sp>
            <p:nvSpPr>
              <p:cNvPr id="85" name="Freeform 29"/>
              <p:cNvSpPr>
                <a:spLocks/>
              </p:cNvSpPr>
              <p:nvPr/>
            </p:nvSpPr>
            <p:spPr bwMode="auto">
              <a:xfrm>
                <a:off x="2927" y="2959"/>
                <a:ext cx="379" cy="611"/>
              </a:xfrm>
              <a:custGeom>
                <a:avLst/>
                <a:gdLst>
                  <a:gd name="T0" fmla="*/ 189 w 379"/>
                  <a:gd name="T1" fmla="*/ 611 h 611"/>
                  <a:gd name="T2" fmla="*/ 379 w 379"/>
                  <a:gd name="T3" fmla="*/ 521 h 611"/>
                  <a:gd name="T4" fmla="*/ 64 w 379"/>
                  <a:gd name="T5" fmla="*/ 369 h 611"/>
                  <a:gd name="T6" fmla="*/ 283 w 379"/>
                  <a:gd name="T7" fmla="*/ 265 h 611"/>
                  <a:gd name="T8" fmla="*/ 119 w 379"/>
                  <a:gd name="T9" fmla="*/ 187 h 611"/>
                  <a:gd name="T10" fmla="*/ 243 w 379"/>
                  <a:gd name="T11" fmla="*/ 130 h 611"/>
                  <a:gd name="T12" fmla="*/ 144 w 379"/>
                  <a:gd name="T13" fmla="*/ 81 h 611"/>
                  <a:gd name="T14" fmla="*/ 222 w 379"/>
                  <a:gd name="T15" fmla="*/ 43 h 611"/>
                  <a:gd name="T16" fmla="*/ 161 w 379"/>
                  <a:gd name="T17" fmla="*/ 13 h 611"/>
                  <a:gd name="T18" fmla="*/ 188 w 379"/>
                  <a:gd name="T19" fmla="*/ 0 h 611"/>
                  <a:gd name="T20" fmla="*/ 214 w 379"/>
                  <a:gd name="T21" fmla="*/ 13 h 611"/>
                  <a:gd name="T22" fmla="*/ 153 w 379"/>
                  <a:gd name="T23" fmla="*/ 43 h 611"/>
                  <a:gd name="T24" fmla="*/ 232 w 379"/>
                  <a:gd name="T25" fmla="*/ 81 h 611"/>
                  <a:gd name="T26" fmla="*/ 132 w 379"/>
                  <a:gd name="T27" fmla="*/ 129 h 611"/>
                  <a:gd name="T28" fmla="*/ 256 w 379"/>
                  <a:gd name="T29" fmla="*/ 188 h 611"/>
                  <a:gd name="T30" fmla="*/ 96 w 379"/>
                  <a:gd name="T31" fmla="*/ 265 h 611"/>
                  <a:gd name="T32" fmla="*/ 315 w 379"/>
                  <a:gd name="T33" fmla="*/ 370 h 611"/>
                  <a:gd name="T34" fmla="*/ 0 w 379"/>
                  <a:gd name="T35" fmla="*/ 520 h 611"/>
                  <a:gd name="T36" fmla="*/ 189 w 379"/>
                  <a:gd name="T37" fmla="*/ 611 h 6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
                  <a:gd name="T58" fmla="*/ 0 h 611"/>
                  <a:gd name="T59" fmla="*/ 379 w 379"/>
                  <a:gd name="T60" fmla="*/ 611 h 6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 h="611">
                    <a:moveTo>
                      <a:pt x="189" y="611"/>
                    </a:moveTo>
                    <a:lnTo>
                      <a:pt x="379" y="521"/>
                    </a:lnTo>
                    <a:lnTo>
                      <a:pt x="64" y="369"/>
                    </a:lnTo>
                    <a:lnTo>
                      <a:pt x="283" y="265"/>
                    </a:lnTo>
                    <a:lnTo>
                      <a:pt x="119" y="187"/>
                    </a:lnTo>
                    <a:lnTo>
                      <a:pt x="243" y="130"/>
                    </a:lnTo>
                    <a:lnTo>
                      <a:pt x="144" y="81"/>
                    </a:lnTo>
                    <a:lnTo>
                      <a:pt x="222" y="43"/>
                    </a:lnTo>
                    <a:lnTo>
                      <a:pt x="161" y="13"/>
                    </a:lnTo>
                    <a:lnTo>
                      <a:pt x="188" y="0"/>
                    </a:lnTo>
                    <a:lnTo>
                      <a:pt x="214" y="13"/>
                    </a:lnTo>
                    <a:lnTo>
                      <a:pt x="153" y="43"/>
                    </a:lnTo>
                    <a:lnTo>
                      <a:pt x="232" y="81"/>
                    </a:lnTo>
                    <a:lnTo>
                      <a:pt x="132" y="129"/>
                    </a:lnTo>
                    <a:lnTo>
                      <a:pt x="256" y="188"/>
                    </a:lnTo>
                    <a:lnTo>
                      <a:pt x="96" y="265"/>
                    </a:lnTo>
                    <a:lnTo>
                      <a:pt x="315" y="370"/>
                    </a:lnTo>
                    <a:lnTo>
                      <a:pt x="0" y="520"/>
                    </a:lnTo>
                    <a:lnTo>
                      <a:pt x="189" y="611"/>
                    </a:lnTo>
                    <a:close/>
                  </a:path>
                </a:pathLst>
              </a:custGeom>
              <a:noFill/>
              <a:ln w="7938" cap="rnd">
                <a:solidFill>
                  <a:srgbClr val="000000"/>
                </a:solidFill>
                <a:round/>
                <a:headEnd/>
                <a:tailEnd/>
              </a:ln>
            </p:spPr>
            <p:txBody>
              <a:bodyPr/>
              <a:lstStyle/>
              <a:p>
                <a:endParaRPr lang="ko-KR" altLang="en-US" sz="2000"/>
              </a:p>
            </p:txBody>
          </p:sp>
          <p:sp>
            <p:nvSpPr>
              <p:cNvPr id="86" name="Line 30"/>
              <p:cNvSpPr>
                <a:spLocks noChangeShapeType="1"/>
              </p:cNvSpPr>
              <p:nvPr/>
            </p:nvSpPr>
            <p:spPr bwMode="auto">
              <a:xfrm>
                <a:off x="3115" y="2777"/>
                <a:ext cx="0" cy="872"/>
              </a:xfrm>
              <a:prstGeom prst="line">
                <a:avLst/>
              </a:prstGeom>
              <a:noFill/>
              <a:ln w="15875" cap="rnd">
                <a:solidFill>
                  <a:srgbClr val="000000"/>
                </a:solidFill>
                <a:round/>
                <a:headEnd/>
                <a:tailEnd/>
              </a:ln>
            </p:spPr>
            <p:txBody>
              <a:bodyPr/>
              <a:lstStyle/>
              <a:p>
                <a:endParaRPr lang="ko-KR" altLang="en-US" sz="2000"/>
              </a:p>
            </p:txBody>
          </p:sp>
          <p:sp>
            <p:nvSpPr>
              <p:cNvPr id="87" name="Freeform 31"/>
              <p:cNvSpPr>
                <a:spLocks/>
              </p:cNvSpPr>
              <p:nvPr/>
            </p:nvSpPr>
            <p:spPr bwMode="auto">
              <a:xfrm>
                <a:off x="2959" y="2973"/>
                <a:ext cx="313" cy="504"/>
              </a:xfrm>
              <a:custGeom>
                <a:avLst/>
                <a:gdLst>
                  <a:gd name="T0" fmla="*/ 156 w 313"/>
                  <a:gd name="T1" fmla="*/ 504 h 504"/>
                  <a:gd name="T2" fmla="*/ 0 w 313"/>
                  <a:gd name="T3" fmla="*/ 428 h 504"/>
                  <a:gd name="T4" fmla="*/ 265 w 313"/>
                  <a:gd name="T5" fmla="*/ 303 h 504"/>
                  <a:gd name="T6" fmla="*/ 74 w 313"/>
                  <a:gd name="T7" fmla="*/ 212 h 504"/>
                  <a:gd name="T8" fmla="*/ 217 w 313"/>
                  <a:gd name="T9" fmla="*/ 143 h 504"/>
                  <a:gd name="T10" fmla="*/ 106 w 313"/>
                  <a:gd name="T11" fmla="*/ 89 h 504"/>
                  <a:gd name="T12" fmla="*/ 193 w 313"/>
                  <a:gd name="T13" fmla="*/ 45 h 504"/>
                  <a:gd name="T14" fmla="*/ 126 w 313"/>
                  <a:gd name="T15" fmla="*/ 13 h 504"/>
                  <a:gd name="T16" fmla="*/ 156 w 313"/>
                  <a:gd name="T17" fmla="*/ 0 h 504"/>
                  <a:gd name="T18" fmla="*/ 185 w 313"/>
                  <a:gd name="T19" fmla="*/ 14 h 504"/>
                  <a:gd name="T20" fmla="*/ 118 w 313"/>
                  <a:gd name="T21" fmla="*/ 45 h 504"/>
                  <a:gd name="T22" fmla="*/ 208 w 313"/>
                  <a:gd name="T23" fmla="*/ 89 h 504"/>
                  <a:gd name="T24" fmla="*/ 94 w 313"/>
                  <a:gd name="T25" fmla="*/ 142 h 504"/>
                  <a:gd name="T26" fmla="*/ 238 w 313"/>
                  <a:gd name="T27" fmla="*/ 212 h 504"/>
                  <a:gd name="T28" fmla="*/ 47 w 313"/>
                  <a:gd name="T29" fmla="*/ 303 h 504"/>
                  <a:gd name="T30" fmla="*/ 313 w 313"/>
                  <a:gd name="T31" fmla="*/ 429 h 504"/>
                  <a:gd name="T32" fmla="*/ 156 w 313"/>
                  <a:gd name="T33" fmla="*/ 504 h 5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3"/>
                  <a:gd name="T52" fmla="*/ 0 h 504"/>
                  <a:gd name="T53" fmla="*/ 313 w 313"/>
                  <a:gd name="T54" fmla="*/ 504 h 50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3" h="504">
                    <a:moveTo>
                      <a:pt x="156" y="504"/>
                    </a:moveTo>
                    <a:lnTo>
                      <a:pt x="0" y="428"/>
                    </a:lnTo>
                    <a:lnTo>
                      <a:pt x="265" y="303"/>
                    </a:lnTo>
                    <a:lnTo>
                      <a:pt x="74" y="212"/>
                    </a:lnTo>
                    <a:lnTo>
                      <a:pt x="217" y="143"/>
                    </a:lnTo>
                    <a:lnTo>
                      <a:pt x="106" y="89"/>
                    </a:lnTo>
                    <a:lnTo>
                      <a:pt x="193" y="45"/>
                    </a:lnTo>
                    <a:lnTo>
                      <a:pt x="126" y="13"/>
                    </a:lnTo>
                    <a:lnTo>
                      <a:pt x="156" y="0"/>
                    </a:lnTo>
                    <a:lnTo>
                      <a:pt x="185" y="14"/>
                    </a:lnTo>
                    <a:lnTo>
                      <a:pt x="118" y="45"/>
                    </a:lnTo>
                    <a:lnTo>
                      <a:pt x="208" y="89"/>
                    </a:lnTo>
                    <a:lnTo>
                      <a:pt x="94" y="142"/>
                    </a:lnTo>
                    <a:lnTo>
                      <a:pt x="238" y="212"/>
                    </a:lnTo>
                    <a:lnTo>
                      <a:pt x="47" y="303"/>
                    </a:lnTo>
                    <a:lnTo>
                      <a:pt x="313" y="429"/>
                    </a:lnTo>
                    <a:lnTo>
                      <a:pt x="156" y="504"/>
                    </a:lnTo>
                    <a:close/>
                  </a:path>
                </a:pathLst>
              </a:custGeom>
              <a:noFill/>
              <a:ln w="7938" cap="rnd">
                <a:solidFill>
                  <a:srgbClr val="000000"/>
                </a:solidFill>
                <a:round/>
                <a:headEnd/>
                <a:tailEnd/>
              </a:ln>
            </p:spPr>
            <p:txBody>
              <a:bodyPr/>
              <a:lstStyle/>
              <a:p>
                <a:endParaRPr lang="ko-KR" altLang="en-US" sz="2000"/>
              </a:p>
            </p:txBody>
          </p:sp>
          <p:sp>
            <p:nvSpPr>
              <p:cNvPr id="88" name="Freeform 32"/>
              <p:cNvSpPr>
                <a:spLocks/>
              </p:cNvSpPr>
              <p:nvPr/>
            </p:nvSpPr>
            <p:spPr bwMode="auto">
              <a:xfrm>
                <a:off x="2893" y="2883"/>
                <a:ext cx="450" cy="766"/>
              </a:xfrm>
              <a:custGeom>
                <a:avLst/>
                <a:gdLst>
                  <a:gd name="T0" fmla="*/ 0 w 1492"/>
                  <a:gd name="T1" fmla="*/ 176 h 2911"/>
                  <a:gd name="T2" fmla="*/ 58 w 1492"/>
                  <a:gd name="T3" fmla="*/ 23 h 2911"/>
                  <a:gd name="T4" fmla="*/ 58 w 1492"/>
                  <a:gd name="T5" fmla="*/ 23 h 2911"/>
                  <a:gd name="T6" fmla="*/ 61 w 1492"/>
                  <a:gd name="T7" fmla="*/ 23 h 2911"/>
                  <a:gd name="T8" fmla="*/ 61 w 1492"/>
                  <a:gd name="T9" fmla="*/ 23 h 2911"/>
                  <a:gd name="T10" fmla="*/ 63 w 1492"/>
                  <a:gd name="T11" fmla="*/ 0 h 2911"/>
                  <a:gd name="T12" fmla="*/ 63 w 1492"/>
                  <a:gd name="T13" fmla="*/ 0 h 2911"/>
                  <a:gd name="T14" fmla="*/ 70 w 1492"/>
                  <a:gd name="T15" fmla="*/ 0 h 2911"/>
                  <a:gd name="T16" fmla="*/ 72 w 1492"/>
                  <a:gd name="T17" fmla="*/ 22 h 2911"/>
                  <a:gd name="T18" fmla="*/ 75 w 1492"/>
                  <a:gd name="T19" fmla="*/ 23 h 2911"/>
                  <a:gd name="T20" fmla="*/ 136 w 1492"/>
                  <a:gd name="T21" fmla="*/ 176 h 2911"/>
                  <a:gd name="T22" fmla="*/ 136 w 1492"/>
                  <a:gd name="T23" fmla="*/ 176 h 2911"/>
                  <a:gd name="T24" fmla="*/ 125 w 1492"/>
                  <a:gd name="T25" fmla="*/ 157 h 2911"/>
                  <a:gd name="T26" fmla="*/ 67 w 1492"/>
                  <a:gd name="T27" fmla="*/ 181 h 2911"/>
                  <a:gd name="T28" fmla="*/ 67 w 1492"/>
                  <a:gd name="T29" fmla="*/ 202 h 2911"/>
                  <a:gd name="T30" fmla="*/ 67 w 1492"/>
                  <a:gd name="T31" fmla="*/ 181 h 2911"/>
                  <a:gd name="T32" fmla="*/ 10 w 1492"/>
                  <a:gd name="T33" fmla="*/ 157 h 2911"/>
                  <a:gd name="T34" fmla="*/ 0 w 1492"/>
                  <a:gd name="T35" fmla="*/ 176 h 29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2"/>
                  <a:gd name="T55" fmla="*/ 0 h 2911"/>
                  <a:gd name="T56" fmla="*/ 1492 w 1492"/>
                  <a:gd name="T57" fmla="*/ 2911 h 29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2" h="2911">
                    <a:moveTo>
                      <a:pt x="0" y="2544"/>
                    </a:moveTo>
                    <a:cubicBezTo>
                      <a:pt x="301" y="1832"/>
                      <a:pt x="515" y="1088"/>
                      <a:pt x="638" y="329"/>
                    </a:cubicBezTo>
                    <a:lnTo>
                      <a:pt x="671" y="327"/>
                    </a:lnTo>
                    <a:cubicBezTo>
                      <a:pt x="680" y="218"/>
                      <a:pt x="688" y="110"/>
                      <a:pt x="694" y="1"/>
                    </a:cubicBezTo>
                    <a:cubicBezTo>
                      <a:pt x="721" y="1"/>
                      <a:pt x="748" y="1"/>
                      <a:pt x="774" y="0"/>
                    </a:cubicBezTo>
                    <a:cubicBezTo>
                      <a:pt x="776" y="106"/>
                      <a:pt x="782" y="213"/>
                      <a:pt x="791" y="320"/>
                    </a:cubicBezTo>
                    <a:cubicBezTo>
                      <a:pt x="803" y="323"/>
                      <a:pt x="815" y="325"/>
                      <a:pt x="826" y="328"/>
                    </a:cubicBezTo>
                    <a:cubicBezTo>
                      <a:pt x="944" y="1091"/>
                      <a:pt x="1168" y="1837"/>
                      <a:pt x="1492" y="2544"/>
                    </a:cubicBezTo>
                    <a:lnTo>
                      <a:pt x="1369" y="2270"/>
                    </a:lnTo>
                    <a:lnTo>
                      <a:pt x="741" y="2612"/>
                    </a:lnTo>
                    <a:lnTo>
                      <a:pt x="737" y="2911"/>
                    </a:lnTo>
                    <a:lnTo>
                      <a:pt x="741" y="2612"/>
                    </a:lnTo>
                    <a:lnTo>
                      <a:pt x="113" y="2267"/>
                    </a:lnTo>
                    <a:lnTo>
                      <a:pt x="0" y="2544"/>
                    </a:lnTo>
                    <a:close/>
                  </a:path>
                </a:pathLst>
              </a:custGeom>
              <a:noFill/>
              <a:ln w="15875" cap="rnd">
                <a:solidFill>
                  <a:srgbClr val="000000"/>
                </a:solidFill>
                <a:round/>
                <a:headEnd/>
                <a:tailEnd/>
              </a:ln>
            </p:spPr>
            <p:txBody>
              <a:bodyPr/>
              <a:lstStyle/>
              <a:p>
                <a:endParaRPr lang="ko-KR" altLang="en-US" sz="2000"/>
              </a:p>
            </p:txBody>
          </p:sp>
        </p:grpSp>
        <p:pic>
          <p:nvPicPr>
            <p:cNvPr id="32" name="Picture 5"/>
            <p:cNvPicPr>
              <a:picLocks noChangeAspect="1" noChangeArrowheads="1"/>
            </p:cNvPicPr>
            <p:nvPr/>
          </p:nvPicPr>
          <p:blipFill>
            <a:blip r:embed="rId3"/>
            <a:srcRect/>
            <a:stretch>
              <a:fillRect/>
            </a:stretch>
          </p:blipFill>
          <p:spPr bwMode="auto">
            <a:xfrm>
              <a:off x="2793886" y="5099031"/>
              <a:ext cx="121812" cy="410689"/>
            </a:xfrm>
            <a:prstGeom prst="rect">
              <a:avLst/>
            </a:prstGeom>
            <a:noFill/>
            <a:ln w="9525">
              <a:noFill/>
              <a:miter lim="800000"/>
              <a:headEnd/>
              <a:tailEnd/>
            </a:ln>
          </p:spPr>
        </p:pic>
        <p:pic>
          <p:nvPicPr>
            <p:cNvPr id="33" name="Picture 5"/>
            <p:cNvPicPr>
              <a:picLocks noChangeAspect="1" noChangeArrowheads="1"/>
            </p:cNvPicPr>
            <p:nvPr/>
          </p:nvPicPr>
          <p:blipFill>
            <a:blip r:embed="rId3"/>
            <a:srcRect/>
            <a:stretch>
              <a:fillRect/>
            </a:stretch>
          </p:blipFill>
          <p:spPr bwMode="auto">
            <a:xfrm>
              <a:off x="2110938" y="5436312"/>
              <a:ext cx="121812" cy="412673"/>
            </a:xfrm>
            <a:prstGeom prst="rect">
              <a:avLst/>
            </a:prstGeom>
            <a:noFill/>
            <a:ln w="9525">
              <a:noFill/>
              <a:miter lim="800000"/>
              <a:headEnd/>
              <a:tailEnd/>
            </a:ln>
          </p:spPr>
        </p:pic>
        <p:pic>
          <p:nvPicPr>
            <p:cNvPr id="34" name="Picture 5"/>
            <p:cNvPicPr>
              <a:picLocks noChangeAspect="1" noChangeArrowheads="1"/>
            </p:cNvPicPr>
            <p:nvPr/>
          </p:nvPicPr>
          <p:blipFill>
            <a:blip r:embed="rId3"/>
            <a:srcRect/>
            <a:stretch>
              <a:fillRect/>
            </a:stretch>
          </p:blipFill>
          <p:spPr bwMode="auto">
            <a:xfrm>
              <a:off x="3117387" y="5585112"/>
              <a:ext cx="119815" cy="410688"/>
            </a:xfrm>
            <a:prstGeom prst="rect">
              <a:avLst/>
            </a:prstGeom>
            <a:noFill/>
            <a:ln w="9525">
              <a:noFill/>
              <a:miter lim="800000"/>
              <a:headEnd/>
              <a:tailEnd/>
            </a:ln>
          </p:spPr>
        </p:pic>
        <p:pic>
          <p:nvPicPr>
            <p:cNvPr id="35" name="Picture 5"/>
            <p:cNvPicPr>
              <a:picLocks noChangeAspect="1" noChangeArrowheads="1"/>
            </p:cNvPicPr>
            <p:nvPr/>
          </p:nvPicPr>
          <p:blipFill>
            <a:blip r:embed="rId3"/>
            <a:srcRect/>
            <a:stretch>
              <a:fillRect/>
            </a:stretch>
          </p:blipFill>
          <p:spPr bwMode="auto">
            <a:xfrm>
              <a:off x="4157783" y="5140696"/>
              <a:ext cx="121813" cy="410688"/>
            </a:xfrm>
            <a:prstGeom prst="rect">
              <a:avLst/>
            </a:prstGeom>
            <a:noFill/>
            <a:ln w="9525">
              <a:noFill/>
              <a:miter lim="800000"/>
              <a:headEnd/>
              <a:tailEnd/>
            </a:ln>
          </p:spPr>
        </p:pic>
        <p:pic>
          <p:nvPicPr>
            <p:cNvPr id="36" name="Picture 5"/>
            <p:cNvPicPr>
              <a:picLocks noChangeAspect="1" noChangeArrowheads="1"/>
            </p:cNvPicPr>
            <p:nvPr/>
          </p:nvPicPr>
          <p:blipFill>
            <a:blip r:embed="rId3"/>
            <a:srcRect/>
            <a:stretch>
              <a:fillRect/>
            </a:stretch>
          </p:blipFill>
          <p:spPr bwMode="auto">
            <a:xfrm>
              <a:off x="5523678" y="4993879"/>
              <a:ext cx="121813" cy="410688"/>
            </a:xfrm>
            <a:prstGeom prst="rect">
              <a:avLst/>
            </a:prstGeom>
            <a:noFill/>
            <a:ln w="9525">
              <a:noFill/>
              <a:miter lim="800000"/>
              <a:headEnd/>
              <a:tailEnd/>
            </a:ln>
          </p:spPr>
        </p:pic>
        <p:pic>
          <p:nvPicPr>
            <p:cNvPr id="37" name="Picture 5"/>
            <p:cNvPicPr>
              <a:picLocks noChangeAspect="1" noChangeArrowheads="1"/>
            </p:cNvPicPr>
            <p:nvPr/>
          </p:nvPicPr>
          <p:blipFill>
            <a:blip r:embed="rId3"/>
            <a:srcRect/>
            <a:stretch>
              <a:fillRect/>
            </a:stretch>
          </p:blipFill>
          <p:spPr bwMode="auto">
            <a:xfrm>
              <a:off x="6392340" y="5247832"/>
              <a:ext cx="121812" cy="410688"/>
            </a:xfrm>
            <a:prstGeom prst="rect">
              <a:avLst/>
            </a:prstGeom>
            <a:noFill/>
            <a:ln w="9525">
              <a:noFill/>
              <a:miter lim="800000"/>
              <a:headEnd/>
              <a:tailEnd/>
            </a:ln>
          </p:spPr>
        </p:pic>
        <p:sp>
          <p:nvSpPr>
            <p:cNvPr id="38" name="AutoShape 41"/>
            <p:cNvSpPr>
              <a:spLocks noChangeArrowheads="1"/>
            </p:cNvSpPr>
            <p:nvPr/>
          </p:nvSpPr>
          <p:spPr bwMode="auto">
            <a:xfrm>
              <a:off x="1491893" y="1216337"/>
              <a:ext cx="7009197" cy="1630851"/>
            </a:xfrm>
            <a:prstGeom prst="roundRect">
              <a:avLst>
                <a:gd name="adj" fmla="val 50000"/>
              </a:avLst>
            </a:prstGeom>
            <a:noFill/>
            <a:ln w="38100" algn="ctr">
              <a:solidFill>
                <a:srgbClr val="FF0000"/>
              </a:solidFill>
              <a:prstDash val="sysDot"/>
              <a:round/>
              <a:headEnd/>
              <a:tailEnd/>
            </a:ln>
          </p:spPr>
          <p:txBody>
            <a:bodyPr wrap="none" anchor="ctr"/>
            <a:lstStyle/>
            <a:p>
              <a:pPr algn="r">
                <a:spcBef>
                  <a:spcPct val="50000"/>
                </a:spcBef>
              </a:pPr>
              <a:r>
                <a:rPr lang="en-US" altLang="ko-KR" sz="1400" b="1" dirty="0" smtClean="0">
                  <a:latin typeface="Arial" charset="0"/>
                </a:rPr>
                <a:t>Network Type A</a:t>
              </a:r>
              <a:endParaRPr lang="en-US" altLang="ko-KR" sz="1400" b="1" dirty="0">
                <a:latin typeface="Arial" charset="0"/>
              </a:endParaRPr>
            </a:p>
          </p:txBody>
        </p:sp>
        <p:sp>
          <p:nvSpPr>
            <p:cNvPr id="39" name="AutoShape 42"/>
            <p:cNvSpPr>
              <a:spLocks noChangeArrowheads="1"/>
            </p:cNvSpPr>
            <p:nvPr/>
          </p:nvSpPr>
          <p:spPr bwMode="auto">
            <a:xfrm>
              <a:off x="1491893" y="3214228"/>
              <a:ext cx="7009197" cy="1482051"/>
            </a:xfrm>
            <a:prstGeom prst="roundRect">
              <a:avLst>
                <a:gd name="adj" fmla="val 50000"/>
              </a:avLst>
            </a:prstGeom>
            <a:noFill/>
            <a:ln w="38100" algn="ctr">
              <a:solidFill>
                <a:srgbClr val="FF6600"/>
              </a:solidFill>
              <a:prstDash val="sysDot"/>
              <a:round/>
              <a:headEnd/>
              <a:tailEnd/>
            </a:ln>
          </p:spPr>
          <p:txBody>
            <a:bodyPr wrap="none" anchor="ctr"/>
            <a:lstStyle/>
            <a:p>
              <a:pPr algn="r">
                <a:spcBef>
                  <a:spcPct val="50000"/>
                </a:spcBef>
              </a:pPr>
              <a:r>
                <a:rPr lang="en-US" altLang="ko-KR" sz="1400" b="1" dirty="0" smtClean="0">
                  <a:latin typeface="Arial" charset="0"/>
                </a:rPr>
                <a:t>Network Type B</a:t>
              </a:r>
              <a:endParaRPr lang="en-US" altLang="ko-KR" sz="1400" b="1" dirty="0">
                <a:latin typeface="Arial" charset="0"/>
              </a:endParaRPr>
            </a:p>
          </p:txBody>
        </p:sp>
        <p:sp>
          <p:nvSpPr>
            <p:cNvPr id="40" name="AutoShape 43"/>
            <p:cNvSpPr>
              <a:spLocks noChangeArrowheads="1"/>
            </p:cNvSpPr>
            <p:nvPr/>
          </p:nvSpPr>
          <p:spPr bwMode="auto">
            <a:xfrm>
              <a:off x="1553797" y="5095063"/>
              <a:ext cx="6947293" cy="1037634"/>
            </a:xfrm>
            <a:prstGeom prst="roundRect">
              <a:avLst>
                <a:gd name="adj" fmla="val 50000"/>
              </a:avLst>
            </a:prstGeom>
            <a:noFill/>
            <a:ln w="38100" algn="ctr">
              <a:solidFill>
                <a:schemeClr val="accent2"/>
              </a:solidFill>
              <a:prstDash val="sysDot"/>
              <a:round/>
              <a:headEnd/>
              <a:tailEnd/>
            </a:ln>
          </p:spPr>
          <p:txBody>
            <a:bodyPr wrap="none" anchor="ctr"/>
            <a:lstStyle/>
            <a:p>
              <a:pPr algn="r">
                <a:spcBef>
                  <a:spcPct val="50000"/>
                </a:spcBef>
              </a:pPr>
              <a:r>
                <a:rPr lang="en-US" altLang="ko-KR" sz="1400" b="1" dirty="0" smtClean="0">
                  <a:latin typeface="Arial" charset="0"/>
                </a:rPr>
                <a:t>Network Type C</a:t>
              </a:r>
              <a:endParaRPr lang="en-US" altLang="ko-KR" sz="1400" b="1" dirty="0">
                <a:latin typeface="Arial" charset="0"/>
              </a:endParaRPr>
            </a:p>
          </p:txBody>
        </p:sp>
        <p:sp>
          <p:nvSpPr>
            <p:cNvPr id="41" name="Text Box 44"/>
            <p:cNvSpPr txBox="1">
              <a:spLocks noChangeArrowheads="1"/>
            </p:cNvSpPr>
            <p:nvPr/>
          </p:nvSpPr>
          <p:spPr bwMode="auto">
            <a:xfrm>
              <a:off x="0" y="1335273"/>
              <a:ext cx="1521656" cy="307777"/>
            </a:xfrm>
            <a:prstGeom prst="rect">
              <a:avLst/>
            </a:prstGeom>
            <a:noFill/>
            <a:ln w="9525" algn="ctr">
              <a:noFill/>
              <a:miter lim="800000"/>
              <a:headEnd/>
              <a:tailEnd/>
            </a:ln>
          </p:spPr>
          <p:txBody>
            <a:bodyPr>
              <a:spAutoFit/>
            </a:bodyPr>
            <a:lstStyle/>
            <a:p>
              <a:pPr algn="ctr">
                <a:spcBef>
                  <a:spcPct val="50000"/>
                </a:spcBef>
              </a:pPr>
              <a:r>
                <a:rPr lang="en-US" altLang="ko-KR" sz="1400" b="1" dirty="0" smtClean="0">
                  <a:latin typeface="Arial" charset="0"/>
                </a:rPr>
                <a:t>CDIS</a:t>
              </a:r>
              <a:endParaRPr lang="en-US" altLang="ko-KR" sz="1400" b="1" dirty="0">
                <a:latin typeface="Arial" charset="0"/>
              </a:endParaRPr>
            </a:p>
          </p:txBody>
        </p:sp>
        <p:sp>
          <p:nvSpPr>
            <p:cNvPr id="42" name="Text Box 47"/>
            <p:cNvSpPr txBox="1">
              <a:spLocks noChangeArrowheads="1"/>
            </p:cNvSpPr>
            <p:nvPr/>
          </p:nvSpPr>
          <p:spPr bwMode="auto">
            <a:xfrm>
              <a:off x="2234748" y="3807446"/>
              <a:ext cx="682947"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3" name="Text Box 48"/>
            <p:cNvSpPr txBox="1">
              <a:spLocks noChangeArrowheads="1"/>
            </p:cNvSpPr>
            <p:nvPr/>
          </p:nvSpPr>
          <p:spPr bwMode="auto">
            <a:xfrm>
              <a:off x="3500430" y="428604"/>
              <a:ext cx="591089" cy="384649"/>
            </a:xfrm>
            <a:prstGeom prst="rect">
              <a:avLst/>
            </a:prstGeom>
            <a:noFill/>
            <a:ln w="9525" algn="ctr">
              <a:noFill/>
              <a:miter lim="800000"/>
              <a:headEnd/>
              <a:tailEnd/>
            </a:ln>
          </p:spPr>
          <p:txBody>
            <a:bodyPr>
              <a:spAutoFit/>
            </a:bodyPr>
            <a:lstStyle/>
            <a:p>
              <a:pPr algn="ctr">
                <a:spcBef>
                  <a:spcPct val="50000"/>
                </a:spcBef>
              </a:pPr>
              <a:r>
                <a:rPr lang="en-US" altLang="ko-KR" sz="1400" dirty="0">
                  <a:latin typeface="Arial" charset="0"/>
                </a:rPr>
                <a:t>CM</a:t>
              </a:r>
            </a:p>
          </p:txBody>
        </p:sp>
        <p:sp>
          <p:nvSpPr>
            <p:cNvPr id="44" name="Text Box 49"/>
            <p:cNvSpPr txBox="1">
              <a:spLocks noChangeArrowheads="1"/>
            </p:cNvSpPr>
            <p:nvPr/>
          </p:nvSpPr>
          <p:spPr bwMode="auto">
            <a:xfrm>
              <a:off x="4097876" y="3289620"/>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5" name="Text Box 50"/>
            <p:cNvSpPr txBox="1">
              <a:spLocks noChangeArrowheads="1"/>
            </p:cNvSpPr>
            <p:nvPr/>
          </p:nvSpPr>
          <p:spPr bwMode="auto">
            <a:xfrm>
              <a:off x="3412932" y="4178454"/>
              <a:ext cx="589091"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6" name="Text Box 51"/>
            <p:cNvSpPr txBox="1">
              <a:spLocks noChangeArrowheads="1"/>
            </p:cNvSpPr>
            <p:nvPr/>
          </p:nvSpPr>
          <p:spPr bwMode="auto">
            <a:xfrm>
              <a:off x="5244109" y="3658645"/>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7" name="Text Box 52"/>
            <p:cNvSpPr txBox="1">
              <a:spLocks noChangeArrowheads="1"/>
            </p:cNvSpPr>
            <p:nvPr/>
          </p:nvSpPr>
          <p:spPr bwMode="auto">
            <a:xfrm>
              <a:off x="6330435" y="4073302"/>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8" name="Text Box 53"/>
            <p:cNvSpPr txBox="1">
              <a:spLocks noChangeArrowheads="1"/>
            </p:cNvSpPr>
            <p:nvPr/>
          </p:nvSpPr>
          <p:spPr bwMode="auto">
            <a:xfrm>
              <a:off x="2080984" y="5608921"/>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49" name="Text Box 54"/>
            <p:cNvSpPr txBox="1">
              <a:spLocks noChangeArrowheads="1"/>
            </p:cNvSpPr>
            <p:nvPr/>
          </p:nvSpPr>
          <p:spPr bwMode="auto">
            <a:xfrm>
              <a:off x="5369916" y="5313303"/>
              <a:ext cx="589091"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50" name="Line 55"/>
            <p:cNvSpPr>
              <a:spLocks noChangeShapeType="1"/>
            </p:cNvSpPr>
            <p:nvPr/>
          </p:nvSpPr>
          <p:spPr bwMode="auto">
            <a:xfrm flipV="1">
              <a:off x="3229215" y="1363153"/>
              <a:ext cx="0" cy="222208"/>
            </a:xfrm>
            <a:prstGeom prst="line">
              <a:avLst/>
            </a:prstGeom>
            <a:noFill/>
            <a:ln w="9525">
              <a:solidFill>
                <a:schemeClr val="tx1"/>
              </a:solidFill>
              <a:round/>
              <a:headEnd/>
              <a:tailEnd/>
            </a:ln>
          </p:spPr>
          <p:txBody>
            <a:bodyPr wrap="none" anchor="ctr"/>
            <a:lstStyle/>
            <a:p>
              <a:endParaRPr lang="ko-KR" altLang="en-US" sz="2000"/>
            </a:p>
          </p:txBody>
        </p:sp>
        <p:sp>
          <p:nvSpPr>
            <p:cNvPr id="51" name="Line 56"/>
            <p:cNvSpPr>
              <a:spLocks noChangeShapeType="1"/>
            </p:cNvSpPr>
            <p:nvPr/>
          </p:nvSpPr>
          <p:spPr bwMode="auto">
            <a:xfrm flipV="1">
              <a:off x="5585583" y="1363153"/>
              <a:ext cx="0" cy="222208"/>
            </a:xfrm>
            <a:prstGeom prst="line">
              <a:avLst/>
            </a:prstGeom>
            <a:noFill/>
            <a:ln w="9525">
              <a:solidFill>
                <a:schemeClr val="tx1"/>
              </a:solidFill>
              <a:round/>
              <a:headEnd/>
              <a:tailEnd/>
            </a:ln>
          </p:spPr>
          <p:txBody>
            <a:bodyPr wrap="none" anchor="ctr"/>
            <a:lstStyle/>
            <a:p>
              <a:endParaRPr lang="ko-KR" altLang="en-US" sz="2000"/>
            </a:p>
          </p:txBody>
        </p:sp>
        <p:sp>
          <p:nvSpPr>
            <p:cNvPr id="52" name="Line 59"/>
            <p:cNvSpPr>
              <a:spLocks noChangeShapeType="1"/>
            </p:cNvSpPr>
            <p:nvPr/>
          </p:nvSpPr>
          <p:spPr bwMode="auto">
            <a:xfrm flipV="1">
              <a:off x="2793886" y="3067412"/>
              <a:ext cx="0" cy="369025"/>
            </a:xfrm>
            <a:prstGeom prst="line">
              <a:avLst/>
            </a:prstGeom>
            <a:noFill/>
            <a:ln w="9525">
              <a:solidFill>
                <a:schemeClr val="tx1"/>
              </a:solidFill>
              <a:round/>
              <a:headEnd/>
              <a:tailEnd/>
            </a:ln>
          </p:spPr>
          <p:txBody>
            <a:bodyPr wrap="none" anchor="ctr"/>
            <a:lstStyle/>
            <a:p>
              <a:endParaRPr lang="ko-KR" altLang="en-US" sz="2000"/>
            </a:p>
          </p:txBody>
        </p:sp>
        <p:sp>
          <p:nvSpPr>
            <p:cNvPr id="53" name="Line 60"/>
            <p:cNvSpPr>
              <a:spLocks noChangeShapeType="1"/>
            </p:cNvSpPr>
            <p:nvPr/>
          </p:nvSpPr>
          <p:spPr bwMode="auto">
            <a:xfrm flipH="1">
              <a:off x="1071538" y="785794"/>
              <a:ext cx="2048842" cy="0"/>
            </a:xfrm>
            <a:prstGeom prst="line">
              <a:avLst/>
            </a:prstGeom>
            <a:noFill/>
            <a:ln w="9525">
              <a:solidFill>
                <a:schemeClr val="tx1"/>
              </a:solidFill>
              <a:round/>
              <a:headEnd/>
              <a:tailEnd/>
            </a:ln>
          </p:spPr>
          <p:txBody>
            <a:bodyPr wrap="none" anchor="ctr"/>
            <a:lstStyle/>
            <a:p>
              <a:endParaRPr lang="ko-KR" altLang="en-US" sz="2000"/>
            </a:p>
          </p:txBody>
        </p:sp>
        <p:sp>
          <p:nvSpPr>
            <p:cNvPr id="54" name="Line 62"/>
            <p:cNvSpPr>
              <a:spLocks noChangeShapeType="1"/>
            </p:cNvSpPr>
            <p:nvPr/>
          </p:nvSpPr>
          <p:spPr bwMode="auto">
            <a:xfrm flipV="1">
              <a:off x="2172842" y="5140696"/>
              <a:ext cx="0" cy="369025"/>
            </a:xfrm>
            <a:prstGeom prst="line">
              <a:avLst/>
            </a:prstGeom>
            <a:noFill/>
            <a:ln w="9525">
              <a:solidFill>
                <a:schemeClr val="tx1"/>
              </a:solidFill>
              <a:round/>
              <a:headEnd/>
              <a:tailEnd/>
            </a:ln>
          </p:spPr>
          <p:txBody>
            <a:bodyPr wrap="none" anchor="ctr"/>
            <a:lstStyle/>
            <a:p>
              <a:endParaRPr lang="ko-KR" altLang="en-US" sz="2000"/>
            </a:p>
          </p:txBody>
        </p:sp>
        <p:sp>
          <p:nvSpPr>
            <p:cNvPr id="55" name="Line 66"/>
            <p:cNvSpPr>
              <a:spLocks noChangeShapeType="1"/>
            </p:cNvSpPr>
            <p:nvPr/>
          </p:nvSpPr>
          <p:spPr bwMode="auto">
            <a:xfrm flipV="1">
              <a:off x="5585583" y="4918487"/>
              <a:ext cx="0" cy="148800"/>
            </a:xfrm>
            <a:prstGeom prst="line">
              <a:avLst/>
            </a:prstGeom>
            <a:noFill/>
            <a:ln w="9525">
              <a:solidFill>
                <a:schemeClr val="tx1"/>
              </a:solidFill>
              <a:round/>
              <a:headEnd/>
              <a:tailEnd/>
            </a:ln>
          </p:spPr>
          <p:txBody>
            <a:bodyPr wrap="none" anchor="ctr"/>
            <a:lstStyle/>
            <a:p>
              <a:endParaRPr lang="ko-KR" altLang="en-US" sz="2000"/>
            </a:p>
          </p:txBody>
        </p:sp>
        <p:sp>
          <p:nvSpPr>
            <p:cNvPr id="56" name="Line 67"/>
            <p:cNvSpPr>
              <a:spLocks noChangeShapeType="1"/>
            </p:cNvSpPr>
            <p:nvPr/>
          </p:nvSpPr>
          <p:spPr bwMode="auto">
            <a:xfrm flipV="1">
              <a:off x="6454244" y="4918487"/>
              <a:ext cx="0" cy="371008"/>
            </a:xfrm>
            <a:prstGeom prst="line">
              <a:avLst/>
            </a:prstGeom>
            <a:noFill/>
            <a:ln w="9525">
              <a:solidFill>
                <a:schemeClr val="tx1"/>
              </a:solidFill>
              <a:round/>
              <a:headEnd/>
              <a:tailEnd/>
            </a:ln>
          </p:spPr>
          <p:txBody>
            <a:bodyPr wrap="none" anchor="ctr"/>
            <a:lstStyle/>
            <a:p>
              <a:endParaRPr lang="ko-KR" altLang="en-US" sz="2000"/>
            </a:p>
          </p:txBody>
        </p:sp>
        <p:sp>
          <p:nvSpPr>
            <p:cNvPr id="57" name="Line 68"/>
            <p:cNvSpPr>
              <a:spLocks noChangeShapeType="1"/>
            </p:cNvSpPr>
            <p:nvPr/>
          </p:nvSpPr>
          <p:spPr bwMode="auto">
            <a:xfrm flipV="1">
              <a:off x="4219688" y="4918487"/>
              <a:ext cx="0" cy="297600"/>
            </a:xfrm>
            <a:prstGeom prst="line">
              <a:avLst/>
            </a:prstGeom>
            <a:noFill/>
            <a:ln w="9525">
              <a:solidFill>
                <a:schemeClr val="tx1"/>
              </a:solidFill>
              <a:round/>
              <a:headEnd/>
              <a:tailEnd/>
            </a:ln>
          </p:spPr>
          <p:txBody>
            <a:bodyPr wrap="none" anchor="ctr"/>
            <a:lstStyle/>
            <a:p>
              <a:endParaRPr lang="ko-KR" altLang="en-US" sz="2000"/>
            </a:p>
          </p:txBody>
        </p:sp>
        <p:sp>
          <p:nvSpPr>
            <p:cNvPr id="58" name="Text Box 69"/>
            <p:cNvSpPr txBox="1">
              <a:spLocks noChangeArrowheads="1"/>
            </p:cNvSpPr>
            <p:nvPr/>
          </p:nvSpPr>
          <p:spPr bwMode="auto">
            <a:xfrm>
              <a:off x="3910165" y="5509720"/>
              <a:ext cx="591089"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59" name="Line 70"/>
            <p:cNvSpPr>
              <a:spLocks noChangeShapeType="1"/>
            </p:cNvSpPr>
            <p:nvPr/>
          </p:nvSpPr>
          <p:spPr bwMode="auto">
            <a:xfrm flipV="1">
              <a:off x="2855790" y="5140696"/>
              <a:ext cx="0" cy="0"/>
            </a:xfrm>
            <a:prstGeom prst="line">
              <a:avLst/>
            </a:prstGeom>
            <a:noFill/>
            <a:ln w="9525">
              <a:solidFill>
                <a:schemeClr val="tx1"/>
              </a:solidFill>
              <a:round/>
              <a:headEnd/>
              <a:tailEnd/>
            </a:ln>
          </p:spPr>
          <p:txBody>
            <a:bodyPr wrap="none" anchor="ctr"/>
            <a:lstStyle/>
            <a:p>
              <a:endParaRPr lang="ko-KR" altLang="en-US" sz="2000"/>
            </a:p>
          </p:txBody>
        </p:sp>
        <p:sp>
          <p:nvSpPr>
            <p:cNvPr id="60" name="Line 71"/>
            <p:cNvSpPr>
              <a:spLocks noChangeShapeType="1"/>
            </p:cNvSpPr>
            <p:nvPr/>
          </p:nvSpPr>
          <p:spPr bwMode="auto">
            <a:xfrm flipV="1">
              <a:off x="3165313" y="5140696"/>
              <a:ext cx="0" cy="517824"/>
            </a:xfrm>
            <a:prstGeom prst="line">
              <a:avLst/>
            </a:prstGeom>
            <a:noFill/>
            <a:ln w="9525">
              <a:solidFill>
                <a:schemeClr val="tx1"/>
              </a:solidFill>
              <a:round/>
              <a:headEnd/>
              <a:tailEnd/>
            </a:ln>
          </p:spPr>
          <p:txBody>
            <a:bodyPr wrap="none" anchor="ctr"/>
            <a:lstStyle/>
            <a:p>
              <a:endParaRPr lang="ko-KR" altLang="en-US" sz="2000"/>
            </a:p>
          </p:txBody>
        </p:sp>
        <p:sp>
          <p:nvSpPr>
            <p:cNvPr id="61" name="Text Box 48"/>
            <p:cNvSpPr txBox="1">
              <a:spLocks noChangeArrowheads="1"/>
            </p:cNvSpPr>
            <p:nvPr/>
          </p:nvSpPr>
          <p:spPr bwMode="auto">
            <a:xfrm>
              <a:off x="6143636" y="428604"/>
              <a:ext cx="591089" cy="384649"/>
            </a:xfrm>
            <a:prstGeom prst="rect">
              <a:avLst/>
            </a:prstGeom>
            <a:noFill/>
            <a:ln w="9525" algn="ctr">
              <a:noFill/>
              <a:miter lim="800000"/>
              <a:headEnd/>
              <a:tailEnd/>
            </a:ln>
          </p:spPr>
          <p:txBody>
            <a:bodyPr>
              <a:spAutoFit/>
            </a:bodyPr>
            <a:lstStyle/>
            <a:p>
              <a:pPr algn="ctr">
                <a:spcBef>
                  <a:spcPct val="50000"/>
                </a:spcBef>
              </a:pPr>
              <a:r>
                <a:rPr lang="en-US" altLang="ko-KR" sz="1400" dirty="0">
                  <a:latin typeface="Arial" charset="0"/>
                </a:rPr>
                <a:t>CM</a:t>
              </a:r>
            </a:p>
          </p:txBody>
        </p:sp>
        <p:pic>
          <p:nvPicPr>
            <p:cNvPr id="62" name="Picture 2" descr="C:\Documents and Settings\user\Local Settings\Temporary Internet Files\Content.IE5\BW6N9G0V\MC900197438[1].wmf"/>
            <p:cNvPicPr>
              <a:picLocks noChangeAspect="1" noChangeArrowheads="1"/>
            </p:cNvPicPr>
            <p:nvPr/>
          </p:nvPicPr>
          <p:blipFill>
            <a:blip r:embed="rId4"/>
            <a:srcRect/>
            <a:stretch>
              <a:fillRect/>
            </a:stretch>
          </p:blipFill>
          <p:spPr bwMode="auto">
            <a:xfrm>
              <a:off x="3023224" y="428604"/>
              <a:ext cx="520037" cy="733606"/>
            </a:xfrm>
            <a:prstGeom prst="rect">
              <a:avLst/>
            </a:prstGeom>
            <a:noFill/>
          </p:spPr>
        </p:pic>
        <p:pic>
          <p:nvPicPr>
            <p:cNvPr id="63" name="Picture 2" descr="C:\Documents and Settings\user\Local Settings\Temporary Internet Files\Content.IE5\BW6N9G0V\MC900197438[1].wmf"/>
            <p:cNvPicPr>
              <a:picLocks noChangeAspect="1" noChangeArrowheads="1"/>
            </p:cNvPicPr>
            <p:nvPr/>
          </p:nvPicPr>
          <p:blipFill>
            <a:blip r:embed="rId4"/>
            <a:srcRect/>
            <a:stretch>
              <a:fillRect/>
            </a:stretch>
          </p:blipFill>
          <p:spPr bwMode="auto">
            <a:xfrm>
              <a:off x="5572132" y="428604"/>
              <a:ext cx="520037" cy="733606"/>
            </a:xfrm>
            <a:prstGeom prst="rect">
              <a:avLst/>
            </a:prstGeom>
            <a:noFill/>
          </p:spPr>
        </p:pic>
        <p:sp>
          <p:nvSpPr>
            <p:cNvPr id="64" name="Text Box 53"/>
            <p:cNvSpPr txBox="1">
              <a:spLocks noChangeArrowheads="1"/>
            </p:cNvSpPr>
            <p:nvPr/>
          </p:nvSpPr>
          <p:spPr bwMode="auto">
            <a:xfrm>
              <a:off x="2500298" y="5500702"/>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65" name="Text Box 53"/>
            <p:cNvSpPr txBox="1">
              <a:spLocks noChangeArrowheads="1"/>
            </p:cNvSpPr>
            <p:nvPr/>
          </p:nvSpPr>
          <p:spPr bwMode="auto">
            <a:xfrm>
              <a:off x="2928926" y="6000768"/>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66" name="Text Box 53"/>
            <p:cNvSpPr txBox="1">
              <a:spLocks noChangeArrowheads="1"/>
            </p:cNvSpPr>
            <p:nvPr/>
          </p:nvSpPr>
          <p:spPr bwMode="auto">
            <a:xfrm>
              <a:off x="6215074" y="5643578"/>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67" name="Text Box 53"/>
            <p:cNvSpPr txBox="1">
              <a:spLocks noChangeArrowheads="1"/>
            </p:cNvSpPr>
            <p:nvPr/>
          </p:nvSpPr>
          <p:spPr bwMode="auto">
            <a:xfrm>
              <a:off x="3000364" y="2214554"/>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68" name="Text Box 53"/>
            <p:cNvSpPr txBox="1">
              <a:spLocks noChangeArrowheads="1"/>
            </p:cNvSpPr>
            <p:nvPr/>
          </p:nvSpPr>
          <p:spPr bwMode="auto">
            <a:xfrm>
              <a:off x="5197353" y="2000240"/>
              <a:ext cx="589093" cy="307777"/>
            </a:xfrm>
            <a:prstGeom prst="rect">
              <a:avLst/>
            </a:prstGeom>
            <a:noFill/>
            <a:ln w="9525" algn="ctr">
              <a:noFill/>
              <a:miter lim="800000"/>
              <a:headEnd/>
              <a:tailEnd/>
            </a:ln>
          </p:spPr>
          <p:txBody>
            <a:bodyPr>
              <a:spAutoFit/>
            </a:bodyPr>
            <a:lstStyle/>
            <a:p>
              <a:pPr algn="ctr">
                <a:spcBef>
                  <a:spcPct val="50000"/>
                </a:spcBef>
              </a:pPr>
              <a:r>
                <a:rPr lang="en-US" altLang="ko-KR" sz="1400" dirty="0" smtClean="0">
                  <a:latin typeface="Arial" charset="0"/>
                </a:rPr>
                <a:t>CE</a:t>
              </a:r>
              <a:endParaRPr lang="en-US" altLang="ko-KR" sz="1400" dirty="0">
                <a:latin typeface="Arial" charset="0"/>
              </a:endParaRPr>
            </a:p>
          </p:txBody>
        </p:sp>
        <p:sp>
          <p:nvSpPr>
            <p:cNvPr id="69" name="Line 60"/>
            <p:cNvSpPr>
              <a:spLocks noChangeShapeType="1"/>
            </p:cNvSpPr>
            <p:nvPr/>
          </p:nvSpPr>
          <p:spPr bwMode="auto">
            <a:xfrm flipH="1">
              <a:off x="3523290" y="785794"/>
              <a:ext cx="2048842" cy="0"/>
            </a:xfrm>
            <a:prstGeom prst="line">
              <a:avLst/>
            </a:prstGeom>
            <a:noFill/>
            <a:ln w="9525">
              <a:solidFill>
                <a:schemeClr val="tx1"/>
              </a:solidFill>
              <a:round/>
              <a:headEnd/>
              <a:tailEnd/>
            </a:ln>
          </p:spPr>
          <p:txBody>
            <a:bodyPr wrap="none" anchor="ctr"/>
            <a:lstStyle/>
            <a:p>
              <a:endParaRPr lang="ko-KR" altLang="en-US" sz="2000"/>
            </a:p>
          </p:txBody>
        </p:sp>
        <p:sp>
          <p:nvSpPr>
            <p:cNvPr id="70" name="Text Box 48"/>
            <p:cNvSpPr txBox="1">
              <a:spLocks noChangeArrowheads="1"/>
            </p:cNvSpPr>
            <p:nvPr/>
          </p:nvSpPr>
          <p:spPr bwMode="auto">
            <a:xfrm>
              <a:off x="2071670" y="3143248"/>
              <a:ext cx="591089" cy="384649"/>
            </a:xfrm>
            <a:prstGeom prst="rect">
              <a:avLst/>
            </a:prstGeom>
            <a:noFill/>
            <a:ln w="9525" algn="ctr">
              <a:noFill/>
              <a:miter lim="800000"/>
              <a:headEnd/>
              <a:tailEnd/>
            </a:ln>
          </p:spPr>
          <p:txBody>
            <a:bodyPr>
              <a:spAutoFit/>
            </a:bodyPr>
            <a:lstStyle/>
            <a:p>
              <a:pPr algn="ctr">
                <a:spcBef>
                  <a:spcPct val="50000"/>
                </a:spcBef>
              </a:pPr>
              <a:r>
                <a:rPr lang="en-US" altLang="ko-KR" sz="1400" dirty="0">
                  <a:latin typeface="Arial" charset="0"/>
                </a:rPr>
                <a:t>CM</a:t>
              </a:r>
            </a:p>
          </p:txBody>
        </p:sp>
        <p:pic>
          <p:nvPicPr>
            <p:cNvPr id="71" name="Picture 2" descr="C:\Documents and Settings\user\Local Settings\Temporary Internet Files\Content.IE5\BW6N9G0V\MC900197438[1].wmf"/>
            <p:cNvPicPr>
              <a:picLocks noChangeAspect="1" noChangeArrowheads="1"/>
            </p:cNvPicPr>
            <p:nvPr/>
          </p:nvPicPr>
          <p:blipFill>
            <a:blip r:embed="rId4"/>
            <a:srcRect/>
            <a:stretch>
              <a:fillRect/>
            </a:stretch>
          </p:blipFill>
          <p:spPr bwMode="auto">
            <a:xfrm>
              <a:off x="1714480" y="2928934"/>
              <a:ext cx="539119" cy="760525"/>
            </a:xfrm>
            <a:prstGeom prst="rect">
              <a:avLst/>
            </a:prstGeom>
            <a:noFill/>
          </p:spPr>
        </p:pic>
        <p:cxnSp>
          <p:nvCxnSpPr>
            <p:cNvPr id="72" name="Shape 71"/>
            <p:cNvCxnSpPr>
              <a:endCxn id="71" idx="1"/>
            </p:cNvCxnSpPr>
            <p:nvPr/>
          </p:nvCxnSpPr>
          <p:spPr>
            <a:xfrm rot="16200000" flipH="1">
              <a:off x="167027" y="1761743"/>
              <a:ext cx="2094775" cy="100013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꺾인 연결선 72"/>
            <p:cNvCxnSpPr>
              <a:stCxn id="62" idx="2"/>
              <a:endCxn id="50" idx="0"/>
            </p:cNvCxnSpPr>
            <p:nvPr/>
          </p:nvCxnSpPr>
          <p:spPr>
            <a:xfrm rot="5400000">
              <a:off x="3044654" y="1346771"/>
              <a:ext cx="423151" cy="5402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꺾인 연결선 73"/>
            <p:cNvCxnSpPr>
              <a:stCxn id="63" idx="2"/>
              <a:endCxn id="51" idx="0"/>
            </p:cNvCxnSpPr>
            <p:nvPr/>
          </p:nvCxnSpPr>
          <p:spPr>
            <a:xfrm rot="5400000">
              <a:off x="5497292" y="1250501"/>
              <a:ext cx="423151" cy="24656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꺾인 연결선 74"/>
            <p:cNvCxnSpPr>
              <a:stCxn id="71" idx="3"/>
              <a:endCxn id="25" idx="1"/>
            </p:cNvCxnSpPr>
            <p:nvPr/>
          </p:nvCxnSpPr>
          <p:spPr>
            <a:xfrm>
              <a:off x="2253599" y="3309197"/>
              <a:ext cx="478382" cy="33456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꺾인 연결선 75"/>
            <p:cNvCxnSpPr>
              <a:stCxn id="71" idx="3"/>
              <a:endCxn id="44" idx="1"/>
            </p:cNvCxnSpPr>
            <p:nvPr/>
          </p:nvCxnSpPr>
          <p:spPr>
            <a:xfrm>
              <a:off x="2253599" y="3309197"/>
              <a:ext cx="1844277" cy="134312"/>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꺾인 연결선 76"/>
            <p:cNvCxnSpPr>
              <a:stCxn id="71" idx="3"/>
              <a:endCxn id="26" idx="1"/>
            </p:cNvCxnSpPr>
            <p:nvPr/>
          </p:nvCxnSpPr>
          <p:spPr>
            <a:xfrm>
              <a:off x="2253599" y="3309197"/>
              <a:ext cx="1594662" cy="778985"/>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꺾인 연결선 77"/>
            <p:cNvCxnSpPr>
              <a:stCxn id="63" idx="2"/>
              <a:endCxn id="29" idx="0"/>
            </p:cNvCxnSpPr>
            <p:nvPr/>
          </p:nvCxnSpPr>
          <p:spPr>
            <a:xfrm rot="16200000" flipH="1">
              <a:off x="5004073" y="1990288"/>
              <a:ext cx="2423027" cy="76687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꺾인 연결선 78"/>
            <p:cNvCxnSpPr>
              <a:stCxn id="63" idx="2"/>
              <a:endCxn id="28" idx="0"/>
            </p:cNvCxnSpPr>
            <p:nvPr/>
          </p:nvCxnSpPr>
          <p:spPr>
            <a:xfrm rot="5400000">
              <a:off x="4463182" y="1994059"/>
              <a:ext cx="2200819" cy="53712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꺾인 연결선 79"/>
            <p:cNvCxnSpPr/>
            <p:nvPr/>
          </p:nvCxnSpPr>
          <p:spPr>
            <a:xfrm rot="16200000" flipH="1">
              <a:off x="1035821" y="4393412"/>
              <a:ext cx="1500195" cy="1"/>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꺾인 연결선 80"/>
            <p:cNvCxnSpPr/>
            <p:nvPr/>
          </p:nvCxnSpPr>
          <p:spPr>
            <a:xfrm>
              <a:off x="1785918" y="5143512"/>
              <a:ext cx="1357322" cy="15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hape 81"/>
            <p:cNvCxnSpPr>
              <a:stCxn id="71" idx="2"/>
            </p:cNvCxnSpPr>
            <p:nvPr/>
          </p:nvCxnSpPr>
          <p:spPr>
            <a:xfrm rot="16200000" flipH="1">
              <a:off x="2479556" y="3193942"/>
              <a:ext cx="1239738" cy="2230771"/>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꺾인 연결선 82"/>
            <p:cNvCxnSpPr>
              <a:stCxn id="63" idx="2"/>
            </p:cNvCxnSpPr>
            <p:nvPr/>
          </p:nvCxnSpPr>
          <p:spPr>
            <a:xfrm rot="5400000">
              <a:off x="3854367" y="2879976"/>
              <a:ext cx="3695550" cy="26001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꺾인 연결선 83"/>
            <p:cNvCxnSpPr>
              <a:stCxn id="63" idx="2"/>
            </p:cNvCxnSpPr>
            <p:nvPr/>
          </p:nvCxnSpPr>
          <p:spPr>
            <a:xfrm rot="16200000" flipH="1">
              <a:off x="4247275" y="2747085"/>
              <a:ext cx="3766988" cy="597237"/>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Assumptions</a:t>
            </a:r>
            <a:endParaRPr lang="ko-KR" altLang="en-US" dirty="0"/>
          </a:p>
        </p:txBody>
      </p:sp>
      <p:sp>
        <p:nvSpPr>
          <p:cNvPr id="3" name="내용 개체 틀 2"/>
          <p:cNvSpPr>
            <a:spLocks noGrp="1"/>
          </p:cNvSpPr>
          <p:nvPr>
            <p:ph idx="1"/>
          </p:nvPr>
        </p:nvSpPr>
        <p:spPr/>
        <p:txBody>
          <a:bodyPr/>
          <a:lstStyle/>
          <a:p>
            <a:r>
              <a:rPr lang="en-US" altLang="ko-KR" dirty="0" smtClean="0"/>
              <a:t>1 to 1 mapping between CE and TVBD network or device</a:t>
            </a:r>
          </a:p>
          <a:p>
            <a:r>
              <a:rPr lang="en-US" altLang="ko-KR" dirty="0" smtClean="0"/>
              <a:t>The address of a CE is pre-configured for a TVBD network or device</a:t>
            </a:r>
          </a:p>
          <a:p>
            <a:r>
              <a:rPr lang="en-US" altLang="ko-KR" dirty="0" smtClean="0"/>
              <a:t>A CE or TVBD network/device knows the address of CDIS upon start-up </a:t>
            </a:r>
          </a:p>
          <a:p>
            <a:pPr lvl="1"/>
            <a:r>
              <a:rPr lang="en-US" altLang="ko-KR" dirty="0" smtClean="0"/>
              <a:t>E.g., CDIS address may come from TVWS DB</a:t>
            </a:r>
          </a:p>
          <a:p>
            <a:r>
              <a:rPr lang="en-US" altLang="ko-KR" dirty="0" smtClean="0"/>
              <a:t>A CM knows the address of CDIS upon start-up</a:t>
            </a:r>
          </a:p>
          <a:p>
            <a:r>
              <a:rPr lang="en-US" altLang="ko-KR" dirty="0" smtClean="0"/>
              <a:t>Inter-CM neighbors are calculated by CDIS upon a request from a CM </a:t>
            </a:r>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lstStyle/>
          <a:p>
            <a:r>
              <a:rPr lang="en-US" altLang="ko-KR" dirty="0" smtClean="0"/>
              <a:t>Coexistence </a:t>
            </a:r>
            <a:r>
              <a:rPr lang="en-US" altLang="ko-KR" dirty="0" smtClean="0"/>
              <a:t>Interference Channel Map (CICM)</a:t>
            </a:r>
            <a:endParaRPr lang="ko-KR" altLang="en-US" dirty="0"/>
          </a:p>
        </p:txBody>
      </p:sp>
      <p:sp>
        <p:nvSpPr>
          <p:cNvPr id="6" name="내용 개체 틀 5"/>
          <p:cNvSpPr>
            <a:spLocks noGrp="1"/>
          </p:cNvSpPr>
          <p:nvPr>
            <p:ph idx="1"/>
          </p:nvPr>
        </p:nvSpPr>
        <p:spPr>
          <a:xfrm>
            <a:off x="685800" y="1981200"/>
            <a:ext cx="7772400" cy="4448196"/>
          </a:xfrm>
        </p:spPr>
        <p:txBody>
          <a:bodyPr/>
          <a:lstStyle/>
          <a:p>
            <a:r>
              <a:rPr lang="en-US" altLang="ko-KR" sz="2000" dirty="0" smtClean="0"/>
              <a:t>Internal to a CM</a:t>
            </a:r>
          </a:p>
          <a:p>
            <a:r>
              <a:rPr lang="en-US" altLang="ko-KR" sz="2000" dirty="0" smtClean="0"/>
              <a:t>For </a:t>
            </a:r>
            <a:r>
              <a:rPr lang="en-US" altLang="ko-KR" sz="2000" dirty="0" smtClean="0"/>
              <a:t>each management serviced </a:t>
            </a:r>
            <a:r>
              <a:rPr lang="en-US" altLang="ko-KR" sz="2000" dirty="0" smtClean="0"/>
              <a:t>TVBD network/device, </a:t>
            </a:r>
            <a:r>
              <a:rPr lang="en-US" altLang="ko-KR" sz="2000" dirty="0" smtClean="0"/>
              <a:t>we define the following </a:t>
            </a:r>
            <a:r>
              <a:rPr lang="en-US" altLang="ko-KR" sz="2000" dirty="0" smtClean="0"/>
              <a:t>C-WSM </a:t>
            </a:r>
            <a:r>
              <a:rPr lang="en-US" altLang="ko-KR" sz="2000" dirty="0" smtClean="0"/>
              <a:t>to represent the list of available channel and occupancy of the channel</a:t>
            </a:r>
          </a:p>
          <a:p>
            <a:endParaRPr lang="en-US" altLang="ko-KR" sz="2000" dirty="0" smtClean="0"/>
          </a:p>
          <a:p>
            <a:endParaRPr lang="en-US" altLang="ko-KR" sz="2000" dirty="0" smtClean="0"/>
          </a:p>
          <a:p>
            <a:endParaRPr lang="en-US" altLang="ko-KR" sz="2000" dirty="0" smtClean="0"/>
          </a:p>
          <a:p>
            <a:endParaRPr lang="en-US" altLang="ko-KR" sz="2000" dirty="0" smtClean="0"/>
          </a:p>
          <a:p>
            <a:r>
              <a:rPr lang="en-US" altLang="ko-KR" sz="2000" dirty="0" smtClean="0"/>
              <a:t>How </a:t>
            </a:r>
            <a:r>
              <a:rPr lang="en-US" altLang="ko-KR" sz="2000" dirty="0" smtClean="0"/>
              <a:t>to calculate Occupancy</a:t>
            </a:r>
          </a:p>
          <a:p>
            <a:pPr lvl="1"/>
            <a:r>
              <a:rPr lang="en-US" altLang="ko-KR" sz="1800" dirty="0" smtClean="0"/>
              <a:t>Estimated channel busy time due to intra-CM information serviced neighboring </a:t>
            </a:r>
            <a:r>
              <a:rPr lang="en-US" altLang="ko-KR" sz="1800" dirty="0" smtClean="0"/>
              <a:t>TVBD N/Ds, </a:t>
            </a:r>
            <a:r>
              <a:rPr lang="en-US" altLang="ko-KR" sz="1800" dirty="0" smtClean="0"/>
              <a:t>inter-CM information serviced neighboring </a:t>
            </a:r>
            <a:r>
              <a:rPr lang="en-US" altLang="ko-KR" sz="1800" dirty="0" smtClean="0"/>
              <a:t>TVBD N/Ds, </a:t>
            </a:r>
            <a:r>
              <a:rPr lang="en-US" altLang="ko-KR" sz="1800" dirty="0" smtClean="0"/>
              <a:t>and unregistered </a:t>
            </a:r>
            <a:r>
              <a:rPr lang="en-US" altLang="ko-KR" sz="1800" dirty="0" smtClean="0"/>
              <a:t>TVBD N/Ds</a:t>
            </a:r>
            <a:endParaRPr lang="en-US" altLang="ko-KR" sz="1800" dirty="0" smtClean="0"/>
          </a:p>
          <a:p>
            <a:endParaRPr lang="ko-KR" altLang="en-US" sz="2000" dirty="0"/>
          </a:p>
        </p:txBody>
      </p:sp>
      <p:sp>
        <p:nvSpPr>
          <p:cNvPr id="2" name="날짜 개체 틀 1"/>
          <p:cNvSpPr>
            <a:spLocks noGrp="1"/>
          </p:cNvSpPr>
          <p:nvPr>
            <p:ph type="dt" sz="half" idx="10"/>
          </p:nvPr>
        </p:nvSpPr>
        <p:spPr/>
        <p:txBody>
          <a:bodyPr/>
          <a:lstStyle/>
          <a:p>
            <a:r>
              <a:rPr lang="en-US" altLang="ko-KR" smtClean="0"/>
              <a:t>November 2011</a:t>
            </a:r>
            <a:endParaRPr lang="en-US" dirty="0"/>
          </a:p>
        </p:txBody>
      </p:sp>
      <p:sp>
        <p:nvSpPr>
          <p:cNvPr id="3" name="바닥글 개체 틀 2"/>
          <p:cNvSpPr>
            <a:spLocks noGrp="1"/>
          </p:cNvSpPr>
          <p:nvPr>
            <p:ph type="ftr" sz="quarter" idx="11"/>
          </p:nvPr>
        </p:nvSpPr>
        <p:spPr/>
        <p:txBody>
          <a:bodyPr/>
          <a:lstStyle/>
          <a:p>
            <a:r>
              <a:rPr lang="en-US" smtClean="0"/>
              <a:t>Yunjung Yi, LGE</a:t>
            </a:r>
            <a:endParaRPr lang="en-US" dirty="0"/>
          </a:p>
        </p:txBody>
      </p:sp>
      <p:sp>
        <p:nvSpPr>
          <p:cNvPr id="4" name="슬라이드 번호 개체 틀 3"/>
          <p:cNvSpPr>
            <a:spLocks noGrp="1"/>
          </p:cNvSpPr>
          <p:nvPr>
            <p:ph type="sldNum" sz="quarter" idx="12"/>
          </p:nvPr>
        </p:nvSpPr>
        <p:spPr/>
        <p:txBody>
          <a:bodyPr/>
          <a:lstStyle/>
          <a:p>
            <a:r>
              <a:rPr lang="en-US" smtClean="0"/>
              <a:t>Slide </a:t>
            </a:r>
            <a:fld id="{CB937DDF-3549-484E-9F32-B7347AD75161}" type="slidenum">
              <a:rPr lang="en-US" smtClean="0"/>
              <a:pPr/>
              <a:t>5</a:t>
            </a:fld>
            <a:endParaRPr lang="en-US" dirty="0"/>
          </a:p>
        </p:txBody>
      </p:sp>
      <p:graphicFrame>
        <p:nvGraphicFramePr>
          <p:cNvPr id="7" name="표 6"/>
          <p:cNvGraphicFramePr>
            <a:graphicFrameLocks noGrp="1"/>
          </p:cNvGraphicFramePr>
          <p:nvPr/>
        </p:nvGraphicFramePr>
        <p:xfrm>
          <a:off x="2214546" y="3357562"/>
          <a:ext cx="4429156" cy="1381760"/>
        </p:xfrm>
        <a:graphic>
          <a:graphicData uri="http://schemas.openxmlformats.org/drawingml/2006/table">
            <a:tbl>
              <a:tblPr firstRow="1" bandRow="1">
                <a:tableStyleId>{5940675A-B579-460E-94D1-54222C63F5DA}</a:tableStyleId>
              </a:tblPr>
              <a:tblGrid>
                <a:gridCol w="2214578"/>
                <a:gridCol w="2214578"/>
              </a:tblGrid>
              <a:tr h="370840">
                <a:tc>
                  <a:txBody>
                    <a:bodyPr/>
                    <a:lstStyle/>
                    <a:p>
                      <a:pPr latinLnBrk="1"/>
                      <a:r>
                        <a:rPr lang="en-US" altLang="ko-KR" dirty="0" smtClean="0"/>
                        <a:t>Channel Number</a:t>
                      </a:r>
                      <a:endParaRPr lang="ko-KR" altLang="en-US" dirty="0"/>
                    </a:p>
                  </a:txBody>
                  <a:tcPr/>
                </a:tc>
                <a:tc>
                  <a:txBody>
                    <a:bodyPr/>
                    <a:lstStyle/>
                    <a:p>
                      <a:pPr latinLnBrk="1"/>
                      <a:r>
                        <a:rPr lang="en-US" altLang="ko-KR" u="sng" dirty="0" smtClean="0"/>
                        <a:t>Occupancy (100%</a:t>
                      </a:r>
                      <a:r>
                        <a:rPr lang="en-US" altLang="ko-KR" u="sng" baseline="0" dirty="0" smtClean="0"/>
                        <a:t> = 255)</a:t>
                      </a:r>
                      <a:endParaRPr lang="ko-KR" altLang="en-US" u="sng" dirty="0"/>
                    </a:p>
                  </a:txBody>
                  <a:tcPr/>
                </a:tc>
              </a:tr>
              <a:tr h="370840">
                <a:tc>
                  <a:txBody>
                    <a:bodyPr/>
                    <a:lstStyle/>
                    <a:p>
                      <a:pPr latinLnBrk="1"/>
                      <a:r>
                        <a:rPr lang="en-US" altLang="ko-KR" dirty="0" smtClean="0"/>
                        <a:t>21</a:t>
                      </a:r>
                      <a:endParaRPr lang="ko-KR" altLang="en-US" dirty="0"/>
                    </a:p>
                  </a:txBody>
                  <a:tcPr/>
                </a:tc>
                <a:tc>
                  <a:txBody>
                    <a:bodyPr/>
                    <a:lstStyle/>
                    <a:p>
                      <a:pPr latinLnBrk="1"/>
                      <a:r>
                        <a:rPr lang="en-US" altLang="ko-KR" u="sng" dirty="0" smtClean="0"/>
                        <a:t>100</a:t>
                      </a:r>
                      <a:endParaRPr lang="ko-KR" altLang="en-US" u="sng" dirty="0"/>
                    </a:p>
                  </a:txBody>
                  <a:tcPr/>
                </a:tc>
              </a:tr>
              <a:tr h="370840">
                <a:tc>
                  <a:txBody>
                    <a:bodyPr/>
                    <a:lstStyle/>
                    <a:p>
                      <a:pPr latinLnBrk="1"/>
                      <a:r>
                        <a:rPr lang="en-US" altLang="ko-KR" dirty="0" smtClean="0"/>
                        <a:t>22</a:t>
                      </a:r>
                      <a:endParaRPr lang="ko-KR" altLang="en-US" dirty="0"/>
                    </a:p>
                  </a:txBody>
                  <a:tcPr/>
                </a:tc>
                <a:tc>
                  <a:txBody>
                    <a:bodyPr/>
                    <a:lstStyle/>
                    <a:p>
                      <a:pPr latinLnBrk="1"/>
                      <a:r>
                        <a:rPr lang="en-US" altLang="ko-KR" u="sng" dirty="0" smtClean="0"/>
                        <a:t>200</a:t>
                      </a:r>
                      <a:endParaRPr lang="ko-KR" altLang="en-US" u="sng"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타원 3"/>
          <p:cNvSpPr/>
          <p:nvPr/>
        </p:nvSpPr>
        <p:spPr>
          <a:xfrm>
            <a:off x="642910" y="1857364"/>
            <a:ext cx="4857784" cy="3857652"/>
          </a:xfrm>
          <a:prstGeom prst="ellipse">
            <a:avLst/>
          </a:prstGeom>
          <a:noFill/>
          <a:ln w="6350">
            <a:solidFill>
              <a:srgbClr val="92D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타원 4"/>
          <p:cNvSpPr/>
          <p:nvPr/>
        </p:nvSpPr>
        <p:spPr>
          <a:xfrm>
            <a:off x="3643306" y="1928802"/>
            <a:ext cx="4857784" cy="3071834"/>
          </a:xfrm>
          <a:prstGeom prst="ellipse">
            <a:avLst/>
          </a:prstGeom>
          <a:noFill/>
          <a:ln w="6350">
            <a:solidFill>
              <a:srgbClr val="92D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2714612" y="3571876"/>
            <a:ext cx="668773" cy="369332"/>
          </a:xfrm>
          <a:prstGeom prst="rect">
            <a:avLst/>
          </a:prstGeom>
          <a:noFill/>
        </p:spPr>
        <p:txBody>
          <a:bodyPr wrap="none" rtlCol="0">
            <a:spAutoFit/>
          </a:bodyPr>
          <a:lstStyle/>
          <a:p>
            <a:r>
              <a:rPr lang="en-US" altLang="ko-KR" dirty="0" smtClean="0"/>
              <a:t>CM1</a:t>
            </a:r>
            <a:endParaRPr lang="ko-KR" altLang="en-US" dirty="0"/>
          </a:p>
        </p:txBody>
      </p:sp>
      <p:sp>
        <p:nvSpPr>
          <p:cNvPr id="7" name="TextBox 6"/>
          <p:cNvSpPr txBox="1"/>
          <p:nvPr/>
        </p:nvSpPr>
        <p:spPr>
          <a:xfrm>
            <a:off x="5929322" y="3429000"/>
            <a:ext cx="668773" cy="369332"/>
          </a:xfrm>
          <a:prstGeom prst="rect">
            <a:avLst/>
          </a:prstGeom>
          <a:noFill/>
        </p:spPr>
        <p:txBody>
          <a:bodyPr wrap="none" rtlCol="0">
            <a:spAutoFit/>
          </a:bodyPr>
          <a:lstStyle/>
          <a:p>
            <a:r>
              <a:rPr lang="en-US" altLang="ko-KR" dirty="0" smtClean="0"/>
              <a:t>CM2</a:t>
            </a:r>
            <a:endParaRPr lang="ko-KR" altLang="en-US" dirty="0"/>
          </a:p>
        </p:txBody>
      </p:sp>
      <p:sp>
        <p:nvSpPr>
          <p:cNvPr id="8" name="타원 7"/>
          <p:cNvSpPr/>
          <p:nvPr/>
        </p:nvSpPr>
        <p:spPr>
          <a:xfrm>
            <a:off x="3643306" y="4643446"/>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타원 8"/>
          <p:cNvSpPr/>
          <p:nvPr/>
        </p:nvSpPr>
        <p:spPr>
          <a:xfrm>
            <a:off x="285720" y="142852"/>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Box 9"/>
          <p:cNvSpPr txBox="1"/>
          <p:nvPr/>
        </p:nvSpPr>
        <p:spPr>
          <a:xfrm>
            <a:off x="571472" y="71414"/>
            <a:ext cx="5136406" cy="369332"/>
          </a:xfrm>
          <a:prstGeom prst="rect">
            <a:avLst/>
          </a:prstGeom>
          <a:noFill/>
        </p:spPr>
        <p:txBody>
          <a:bodyPr wrap="none" rtlCol="0">
            <a:spAutoFit/>
          </a:bodyPr>
          <a:lstStyle/>
          <a:p>
            <a:r>
              <a:rPr lang="en-US" altLang="ko-KR" dirty="0" smtClean="0"/>
              <a:t>Management serviced TVBD network or device</a:t>
            </a:r>
            <a:endParaRPr lang="ko-KR" altLang="en-US" dirty="0"/>
          </a:p>
        </p:txBody>
      </p:sp>
      <p:sp>
        <p:nvSpPr>
          <p:cNvPr id="11" name="타원 10"/>
          <p:cNvSpPr/>
          <p:nvPr/>
        </p:nvSpPr>
        <p:spPr>
          <a:xfrm>
            <a:off x="2357422" y="4643446"/>
            <a:ext cx="214314" cy="21431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타원 11"/>
          <p:cNvSpPr/>
          <p:nvPr/>
        </p:nvSpPr>
        <p:spPr>
          <a:xfrm>
            <a:off x="285720" y="500042"/>
            <a:ext cx="214314" cy="21431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TextBox 12"/>
          <p:cNvSpPr txBox="1"/>
          <p:nvPr/>
        </p:nvSpPr>
        <p:spPr>
          <a:xfrm>
            <a:off x="571472" y="428604"/>
            <a:ext cx="4967642" cy="369332"/>
          </a:xfrm>
          <a:prstGeom prst="rect">
            <a:avLst/>
          </a:prstGeom>
          <a:noFill/>
        </p:spPr>
        <p:txBody>
          <a:bodyPr wrap="none" rtlCol="0">
            <a:spAutoFit/>
          </a:bodyPr>
          <a:lstStyle/>
          <a:p>
            <a:r>
              <a:rPr lang="en-US" altLang="ko-KR" dirty="0" smtClean="0"/>
              <a:t>Information serviced TVBD network or device</a:t>
            </a:r>
            <a:endParaRPr lang="ko-KR" altLang="en-US" dirty="0"/>
          </a:p>
        </p:txBody>
      </p:sp>
      <p:sp>
        <p:nvSpPr>
          <p:cNvPr id="14" name="타원 13"/>
          <p:cNvSpPr/>
          <p:nvPr/>
        </p:nvSpPr>
        <p:spPr>
          <a:xfrm>
            <a:off x="4643438" y="3571876"/>
            <a:ext cx="214314" cy="214314"/>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타원 14"/>
          <p:cNvSpPr/>
          <p:nvPr/>
        </p:nvSpPr>
        <p:spPr>
          <a:xfrm>
            <a:off x="1285852" y="4000504"/>
            <a:ext cx="2714644" cy="1714512"/>
          </a:xfrm>
          <a:prstGeom prst="ellipse">
            <a:avLst/>
          </a:prstGeom>
          <a:noFill/>
          <a:ln w="6350">
            <a:solidFill>
              <a:srgbClr val="00B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타원 15"/>
          <p:cNvSpPr/>
          <p:nvPr/>
        </p:nvSpPr>
        <p:spPr>
          <a:xfrm>
            <a:off x="2285984" y="4000504"/>
            <a:ext cx="2714644" cy="1714512"/>
          </a:xfrm>
          <a:prstGeom prst="ellipse">
            <a:avLst/>
          </a:prstGeom>
          <a:noFill/>
          <a:ln w="6350">
            <a:solidFill>
              <a:srgbClr val="00B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타원 16"/>
          <p:cNvSpPr/>
          <p:nvPr/>
        </p:nvSpPr>
        <p:spPr>
          <a:xfrm rot="20026926">
            <a:off x="3143240" y="3286124"/>
            <a:ext cx="2714644" cy="1714512"/>
          </a:xfrm>
          <a:prstGeom prst="ellipse">
            <a:avLst/>
          </a:prstGeom>
          <a:noFill/>
          <a:ln w="6350">
            <a:solidFill>
              <a:srgbClr val="00B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8" name="타원 17"/>
          <p:cNvSpPr/>
          <p:nvPr/>
        </p:nvSpPr>
        <p:spPr>
          <a:xfrm>
            <a:off x="2928926" y="4143380"/>
            <a:ext cx="214314" cy="21431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타원 18"/>
          <p:cNvSpPr/>
          <p:nvPr/>
        </p:nvSpPr>
        <p:spPr>
          <a:xfrm>
            <a:off x="285720" y="857232"/>
            <a:ext cx="214314" cy="21431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TextBox 19"/>
          <p:cNvSpPr txBox="1"/>
          <p:nvPr/>
        </p:nvSpPr>
        <p:spPr>
          <a:xfrm>
            <a:off x="571472" y="785794"/>
            <a:ext cx="4146520" cy="369332"/>
          </a:xfrm>
          <a:prstGeom prst="rect">
            <a:avLst/>
          </a:prstGeom>
          <a:noFill/>
        </p:spPr>
        <p:txBody>
          <a:bodyPr wrap="none" rtlCol="0">
            <a:spAutoFit/>
          </a:bodyPr>
          <a:lstStyle/>
          <a:p>
            <a:r>
              <a:rPr lang="en-US" altLang="ko-KR" dirty="0" smtClean="0"/>
              <a:t>Unregistered TVBD network or device</a:t>
            </a:r>
            <a:endParaRPr lang="ko-KR" altLang="en-US" dirty="0"/>
          </a:p>
        </p:txBody>
      </p:sp>
      <p:cxnSp>
        <p:nvCxnSpPr>
          <p:cNvPr id="22" name="직선 연결선 21"/>
          <p:cNvCxnSpPr>
            <a:stCxn id="11" idx="0"/>
            <a:endCxn id="23" idx="2"/>
          </p:cNvCxnSpPr>
          <p:nvPr/>
        </p:nvCxnSpPr>
        <p:spPr>
          <a:xfrm rot="5400000" flipH="1" flipV="1">
            <a:off x="2211663" y="3870938"/>
            <a:ext cx="1025425" cy="519593"/>
          </a:xfrm>
          <a:prstGeom prst="line">
            <a:avLst/>
          </a:prstGeom>
        </p:spPr>
        <p:style>
          <a:lnRef idx="1">
            <a:schemeClr val="accent1"/>
          </a:lnRef>
          <a:fillRef idx="0">
            <a:schemeClr val="accent1"/>
          </a:fillRef>
          <a:effectRef idx="0">
            <a:schemeClr val="accent1"/>
          </a:effectRef>
          <a:fontRef idx="minor">
            <a:schemeClr val="tx1"/>
          </a:fontRef>
        </p:style>
      </p:cxnSp>
      <p:pic>
        <p:nvPicPr>
          <p:cNvPr id="23" name="Picture 2" descr="C:\Documents and Settings\user\Local Settings\Temporary Internet Files\Content.IE5\BW6N9G0V\MC900197438[1].wmf"/>
          <p:cNvPicPr>
            <a:picLocks noChangeAspect="1" noChangeArrowheads="1"/>
          </p:cNvPicPr>
          <p:nvPr/>
        </p:nvPicPr>
        <p:blipFill>
          <a:blip r:embed="rId2"/>
          <a:srcRect/>
          <a:stretch>
            <a:fillRect/>
          </a:stretch>
        </p:blipFill>
        <p:spPr bwMode="auto">
          <a:xfrm>
            <a:off x="2714612" y="2857496"/>
            <a:ext cx="539119" cy="760525"/>
          </a:xfrm>
          <a:prstGeom prst="rect">
            <a:avLst/>
          </a:prstGeom>
          <a:noFill/>
        </p:spPr>
      </p:pic>
      <p:pic>
        <p:nvPicPr>
          <p:cNvPr id="24" name="Picture 2" descr="C:\Documents and Settings\user\Local Settings\Temporary Internet Files\Content.IE5\BW6N9G0V\MC900197438[1].wmf"/>
          <p:cNvPicPr>
            <a:picLocks noChangeAspect="1" noChangeArrowheads="1"/>
          </p:cNvPicPr>
          <p:nvPr/>
        </p:nvPicPr>
        <p:blipFill>
          <a:blip r:embed="rId2"/>
          <a:srcRect/>
          <a:stretch>
            <a:fillRect/>
          </a:stretch>
        </p:blipFill>
        <p:spPr bwMode="auto">
          <a:xfrm>
            <a:off x="6000760" y="2714620"/>
            <a:ext cx="539119" cy="760525"/>
          </a:xfrm>
          <a:prstGeom prst="rect">
            <a:avLst/>
          </a:prstGeom>
          <a:noFill/>
        </p:spPr>
      </p:pic>
      <p:cxnSp>
        <p:nvCxnSpPr>
          <p:cNvPr id="27" name="직선 연결선 26"/>
          <p:cNvCxnSpPr>
            <a:stCxn id="8" idx="1"/>
          </p:cNvCxnSpPr>
          <p:nvPr/>
        </p:nvCxnSpPr>
        <p:spPr>
          <a:xfrm rot="16200000" flipV="1">
            <a:off x="2857488" y="3857628"/>
            <a:ext cx="1102956" cy="5314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직선 연결선 29"/>
          <p:cNvCxnSpPr>
            <a:stCxn id="14" idx="6"/>
            <a:endCxn id="24" idx="1"/>
          </p:cNvCxnSpPr>
          <p:nvPr/>
        </p:nvCxnSpPr>
        <p:spPr>
          <a:xfrm flipV="1">
            <a:off x="4857752" y="3094883"/>
            <a:ext cx="1143008" cy="584150"/>
          </a:xfrm>
          <a:prstGeom prst="line">
            <a:avLst/>
          </a:prstGeom>
        </p:spPr>
        <p:style>
          <a:lnRef idx="1">
            <a:schemeClr val="accent1"/>
          </a:lnRef>
          <a:fillRef idx="0">
            <a:schemeClr val="accent1"/>
          </a:fillRef>
          <a:effectRef idx="0">
            <a:schemeClr val="accent1"/>
          </a:effectRef>
          <a:fontRef idx="minor">
            <a:schemeClr val="tx1"/>
          </a:fontRef>
        </p:style>
      </p:cxnSp>
      <p:sp>
        <p:nvSpPr>
          <p:cNvPr id="34" name="타원 33"/>
          <p:cNvSpPr/>
          <p:nvPr/>
        </p:nvSpPr>
        <p:spPr>
          <a:xfrm>
            <a:off x="285720" y="1214422"/>
            <a:ext cx="214314" cy="214314"/>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TextBox 34"/>
          <p:cNvSpPr txBox="1"/>
          <p:nvPr/>
        </p:nvSpPr>
        <p:spPr>
          <a:xfrm>
            <a:off x="642910" y="1142984"/>
            <a:ext cx="7311297" cy="369332"/>
          </a:xfrm>
          <a:prstGeom prst="rect">
            <a:avLst/>
          </a:prstGeom>
          <a:noFill/>
        </p:spPr>
        <p:txBody>
          <a:bodyPr wrap="none" rtlCol="0">
            <a:spAutoFit/>
          </a:bodyPr>
          <a:lstStyle/>
          <a:p>
            <a:r>
              <a:rPr lang="en-US" altLang="ko-KR" dirty="0" smtClean="0"/>
              <a:t>Information serviced inter-CM neighboring TVBD network or device</a:t>
            </a:r>
            <a:endParaRPr lang="ko-KR" altLang="en-US" dirty="0"/>
          </a:p>
        </p:txBody>
      </p:sp>
      <p:sp>
        <p:nvSpPr>
          <p:cNvPr id="36" name="TextBox 35"/>
          <p:cNvSpPr txBox="1"/>
          <p:nvPr/>
        </p:nvSpPr>
        <p:spPr>
          <a:xfrm>
            <a:off x="3143240" y="5000636"/>
            <a:ext cx="1495538" cy="369332"/>
          </a:xfrm>
          <a:prstGeom prst="rect">
            <a:avLst/>
          </a:prstGeom>
          <a:noFill/>
        </p:spPr>
        <p:txBody>
          <a:bodyPr wrap="none" rtlCol="0">
            <a:spAutoFit/>
          </a:bodyPr>
          <a:lstStyle/>
          <a:p>
            <a:r>
              <a:rPr lang="en-US" altLang="ko-KR" dirty="0" err="1" smtClean="0"/>
              <a:t>Target_TVBD</a:t>
            </a:r>
            <a:endParaRPr lang="ko-KR" altLang="en-US" dirty="0"/>
          </a:p>
        </p:txBody>
      </p:sp>
      <p:cxnSp>
        <p:nvCxnSpPr>
          <p:cNvPr id="38" name="직선 화살표 연결선 37"/>
          <p:cNvCxnSpPr>
            <a:endCxn id="11" idx="3"/>
          </p:cNvCxnSpPr>
          <p:nvPr/>
        </p:nvCxnSpPr>
        <p:spPr>
          <a:xfrm flipV="1">
            <a:off x="857224" y="4826374"/>
            <a:ext cx="1531584" cy="8172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42844" y="5572140"/>
            <a:ext cx="2648417" cy="646331"/>
          </a:xfrm>
          <a:prstGeom prst="rect">
            <a:avLst/>
          </a:prstGeom>
          <a:noFill/>
        </p:spPr>
        <p:txBody>
          <a:bodyPr wrap="none" rtlCol="0">
            <a:spAutoFit/>
          </a:bodyPr>
          <a:lstStyle/>
          <a:p>
            <a:r>
              <a:rPr lang="en-US" altLang="ko-KR" dirty="0" smtClean="0"/>
              <a:t>Occupancy </a:t>
            </a:r>
            <a:r>
              <a:rPr lang="en-US" altLang="ko-KR" b="1" u="sng" dirty="0" smtClean="0">
                <a:solidFill>
                  <a:srgbClr val="FF0000"/>
                </a:solidFill>
              </a:rPr>
              <a:t>estimation</a:t>
            </a:r>
            <a:r>
              <a:rPr lang="en-US" altLang="ko-KR" dirty="0" smtClean="0"/>
              <a:t> </a:t>
            </a:r>
          </a:p>
          <a:p>
            <a:r>
              <a:rPr lang="en-US" altLang="ko-KR" dirty="0" smtClean="0"/>
              <a:t>through Query process</a:t>
            </a:r>
            <a:endParaRPr lang="ko-KR" altLang="en-US" dirty="0"/>
          </a:p>
        </p:txBody>
      </p:sp>
      <p:cxnSp>
        <p:nvCxnSpPr>
          <p:cNvPr id="40" name="직선 화살표 연결선 39"/>
          <p:cNvCxnSpPr/>
          <p:nvPr/>
        </p:nvCxnSpPr>
        <p:spPr>
          <a:xfrm rot="16200000" flipV="1">
            <a:off x="2750331" y="4607727"/>
            <a:ext cx="1785950" cy="1143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571868" y="5929330"/>
            <a:ext cx="3390480" cy="646331"/>
          </a:xfrm>
          <a:prstGeom prst="rect">
            <a:avLst/>
          </a:prstGeom>
          <a:noFill/>
        </p:spPr>
        <p:txBody>
          <a:bodyPr wrap="none" rtlCol="0">
            <a:spAutoFit/>
          </a:bodyPr>
          <a:lstStyle/>
          <a:p>
            <a:r>
              <a:rPr lang="en-US" altLang="ko-KR" dirty="0" smtClean="0"/>
              <a:t>Occupancy </a:t>
            </a:r>
            <a:r>
              <a:rPr lang="en-US" altLang="ko-KR" b="1" u="sng" dirty="0" smtClean="0">
                <a:solidFill>
                  <a:srgbClr val="FF0000"/>
                </a:solidFill>
              </a:rPr>
              <a:t>measurement</a:t>
            </a:r>
            <a:endParaRPr lang="en-US" altLang="ko-KR" dirty="0" smtClean="0"/>
          </a:p>
          <a:p>
            <a:r>
              <a:rPr lang="en-US" altLang="ko-KR" dirty="0" smtClean="0"/>
              <a:t>through measurement process</a:t>
            </a:r>
            <a:endParaRPr lang="ko-KR" altLang="en-US" dirty="0"/>
          </a:p>
        </p:txBody>
      </p:sp>
      <p:cxnSp>
        <p:nvCxnSpPr>
          <p:cNvPr id="44" name="직선 화살표 연결선 43"/>
          <p:cNvCxnSpPr/>
          <p:nvPr/>
        </p:nvCxnSpPr>
        <p:spPr>
          <a:xfrm rot="10800000">
            <a:off x="4857752" y="3714752"/>
            <a:ext cx="1571636" cy="14287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544617" y="5072074"/>
            <a:ext cx="3599383" cy="646331"/>
          </a:xfrm>
          <a:prstGeom prst="rect">
            <a:avLst/>
          </a:prstGeom>
          <a:noFill/>
        </p:spPr>
        <p:txBody>
          <a:bodyPr wrap="none" rtlCol="0">
            <a:spAutoFit/>
          </a:bodyPr>
          <a:lstStyle/>
          <a:p>
            <a:r>
              <a:rPr lang="en-US" altLang="ko-KR" dirty="0" smtClean="0"/>
              <a:t>Occupancy </a:t>
            </a:r>
            <a:r>
              <a:rPr lang="en-US" altLang="ko-KR" b="1" u="sng" dirty="0" smtClean="0">
                <a:solidFill>
                  <a:srgbClr val="FF0000"/>
                </a:solidFill>
              </a:rPr>
              <a:t>estimation</a:t>
            </a:r>
            <a:endParaRPr lang="en-US" altLang="ko-KR" dirty="0" smtClean="0"/>
          </a:p>
          <a:p>
            <a:r>
              <a:rPr lang="en-US" altLang="ko-KR" dirty="0" smtClean="0"/>
              <a:t>through inter-CM Query process</a:t>
            </a:r>
            <a:endParaRPr lang="ko-KR" altLang="en-US" dirty="0"/>
          </a:p>
        </p:txBody>
      </p:sp>
      <p:pic>
        <p:nvPicPr>
          <p:cNvPr id="37" name="Picture 17" descr="MainframeApr99"/>
          <p:cNvPicPr>
            <a:picLocks noChangeAspect="1" noChangeArrowheads="1"/>
          </p:cNvPicPr>
          <p:nvPr/>
        </p:nvPicPr>
        <p:blipFill>
          <a:blip r:embed="rId3">
            <a:lum bright="-16000" contrast="50000"/>
          </a:blip>
          <a:srcRect/>
          <a:stretch>
            <a:fillRect/>
          </a:stretch>
        </p:blipFill>
        <p:spPr bwMode="auto">
          <a:xfrm>
            <a:off x="7979502" y="1428736"/>
            <a:ext cx="714380" cy="1073621"/>
          </a:xfrm>
          <a:prstGeom prst="rect">
            <a:avLst/>
          </a:prstGeom>
          <a:noFill/>
          <a:ln w="9525">
            <a:noFill/>
            <a:miter lim="800000"/>
            <a:headEnd/>
            <a:tailEnd/>
          </a:ln>
        </p:spPr>
      </p:pic>
      <p:sp>
        <p:nvSpPr>
          <p:cNvPr id="41" name="Text Box 44"/>
          <p:cNvSpPr txBox="1">
            <a:spLocks noChangeArrowheads="1"/>
          </p:cNvSpPr>
          <p:nvPr/>
        </p:nvSpPr>
        <p:spPr bwMode="auto">
          <a:xfrm>
            <a:off x="8358214" y="2357431"/>
            <a:ext cx="785786" cy="307777"/>
          </a:xfrm>
          <a:prstGeom prst="rect">
            <a:avLst/>
          </a:prstGeom>
          <a:noFill/>
          <a:ln w="9525" algn="ctr">
            <a:noFill/>
            <a:miter lim="800000"/>
            <a:headEnd/>
            <a:tailEnd/>
          </a:ln>
        </p:spPr>
        <p:txBody>
          <a:bodyPr wrap="square">
            <a:spAutoFit/>
          </a:bodyPr>
          <a:lstStyle/>
          <a:p>
            <a:pPr algn="ctr">
              <a:spcBef>
                <a:spcPct val="50000"/>
              </a:spcBef>
            </a:pPr>
            <a:r>
              <a:rPr lang="en-US" altLang="ko-KR" sz="1400" b="1" dirty="0" smtClean="0">
                <a:latin typeface="Arial" charset="0"/>
              </a:rPr>
              <a:t>CDIS</a:t>
            </a:r>
            <a:endParaRPr lang="en-US" altLang="ko-KR" sz="1400" b="1" dirty="0">
              <a:latin typeface="Arial" charset="0"/>
            </a:endParaRPr>
          </a:p>
        </p:txBody>
      </p:sp>
      <p:cxnSp>
        <p:nvCxnSpPr>
          <p:cNvPr id="46" name="Shape 45"/>
          <p:cNvCxnSpPr>
            <a:stCxn id="23" idx="0"/>
            <a:endCxn id="37" idx="1"/>
          </p:cNvCxnSpPr>
          <p:nvPr/>
        </p:nvCxnSpPr>
        <p:spPr>
          <a:xfrm rot="5400000" flipH="1" flipV="1">
            <a:off x="5035863" y="-86143"/>
            <a:ext cx="891949" cy="499533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hape 47"/>
          <p:cNvCxnSpPr>
            <a:stCxn id="24" idx="3"/>
            <a:endCxn id="37" idx="2"/>
          </p:cNvCxnSpPr>
          <p:nvPr/>
        </p:nvCxnSpPr>
        <p:spPr>
          <a:xfrm flipV="1">
            <a:off x="6539879" y="2502357"/>
            <a:ext cx="1796813" cy="592526"/>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타원 49"/>
          <p:cNvSpPr/>
          <p:nvPr/>
        </p:nvSpPr>
        <p:spPr>
          <a:xfrm>
            <a:off x="1285852" y="3571876"/>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타원 50"/>
          <p:cNvSpPr/>
          <p:nvPr/>
        </p:nvSpPr>
        <p:spPr>
          <a:xfrm>
            <a:off x="5000628" y="4143380"/>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타원 51"/>
          <p:cNvSpPr/>
          <p:nvPr/>
        </p:nvSpPr>
        <p:spPr>
          <a:xfrm>
            <a:off x="7500958" y="3857628"/>
            <a:ext cx="214314"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제목 15"/>
          <p:cNvSpPr>
            <a:spLocks noGrp="1"/>
          </p:cNvSpPr>
          <p:nvPr>
            <p:ph type="title"/>
          </p:nvPr>
        </p:nvSpPr>
        <p:spPr/>
        <p:txBody>
          <a:bodyPr/>
          <a:lstStyle/>
          <a:p>
            <a:r>
              <a:rPr lang="en-US" altLang="ko-KR" dirty="0" smtClean="0"/>
              <a:t>An Example</a:t>
            </a:r>
            <a:endParaRPr lang="ko-KR" altLang="en-US" dirty="0"/>
          </a:p>
        </p:txBody>
      </p:sp>
      <p:sp>
        <p:nvSpPr>
          <p:cNvPr id="2" name="날짜 개체 틀 1"/>
          <p:cNvSpPr>
            <a:spLocks noGrp="1"/>
          </p:cNvSpPr>
          <p:nvPr>
            <p:ph type="dt" sz="half" idx="10"/>
          </p:nvPr>
        </p:nvSpPr>
        <p:spPr/>
        <p:txBody>
          <a:bodyPr/>
          <a:lstStyle/>
          <a:p>
            <a:r>
              <a:rPr lang="en-US" altLang="ko-KR" smtClean="0"/>
              <a:t>November 2011</a:t>
            </a:r>
            <a:endParaRPr lang="en-US" dirty="0"/>
          </a:p>
        </p:txBody>
      </p:sp>
      <p:sp>
        <p:nvSpPr>
          <p:cNvPr id="3" name="바닥글 개체 틀 2"/>
          <p:cNvSpPr>
            <a:spLocks noGrp="1"/>
          </p:cNvSpPr>
          <p:nvPr>
            <p:ph type="ftr" sz="quarter" idx="11"/>
          </p:nvPr>
        </p:nvSpPr>
        <p:spPr/>
        <p:txBody>
          <a:bodyPr/>
          <a:lstStyle/>
          <a:p>
            <a:r>
              <a:rPr lang="en-US" smtClean="0"/>
              <a:t>Yunjung Yi, LGE</a:t>
            </a:r>
            <a:endParaRPr lang="en-US" dirty="0"/>
          </a:p>
        </p:txBody>
      </p:sp>
      <p:sp>
        <p:nvSpPr>
          <p:cNvPr id="4" name="슬라이드 번호 개체 틀 3"/>
          <p:cNvSpPr>
            <a:spLocks noGrp="1"/>
          </p:cNvSpPr>
          <p:nvPr>
            <p:ph type="sldNum" sz="quarter" idx="12"/>
          </p:nvPr>
        </p:nvSpPr>
        <p:spPr/>
        <p:txBody>
          <a:bodyPr/>
          <a:lstStyle/>
          <a:p>
            <a:r>
              <a:rPr lang="en-US" smtClean="0"/>
              <a:t>Slide </a:t>
            </a:r>
            <a:fld id="{CB937DDF-3549-484E-9F32-B7347AD75161}" type="slidenum">
              <a:rPr lang="en-US" smtClean="0"/>
              <a:pPr/>
              <a:t>7</a:t>
            </a:fld>
            <a:endParaRPr lang="en-US" dirty="0"/>
          </a:p>
        </p:txBody>
      </p:sp>
      <p:sp>
        <p:nvSpPr>
          <p:cNvPr id="5" name="직사각형 4"/>
          <p:cNvSpPr/>
          <p:nvPr/>
        </p:nvSpPr>
        <p:spPr bwMode="auto">
          <a:xfrm>
            <a:off x="3071802" y="3071810"/>
            <a:ext cx="2725492" cy="2143140"/>
          </a:xfrm>
          <a:prstGeom prst="rect">
            <a:avLst/>
          </a:prstGeom>
          <a:solidFill>
            <a:srgbClr val="92D050"/>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3200" dirty="0" smtClean="0"/>
              <a:t>Coexistence Decision Algorithm (BLACKBOX)</a:t>
            </a:r>
            <a:endParaRPr kumimoji="0" lang="ko-KR" altLang="en-US" sz="3200" b="0" i="0" u="none" strike="noStrike" cap="none" normalizeH="0" baseline="0" dirty="0" smtClean="0">
              <a:ln>
                <a:noFill/>
              </a:ln>
              <a:solidFill>
                <a:schemeClr val="tx1"/>
              </a:solidFill>
              <a:effectLst/>
              <a:latin typeface="Times New Roman" pitchFamily="18" charset="0"/>
            </a:endParaRPr>
          </a:p>
        </p:txBody>
      </p:sp>
      <p:cxnSp>
        <p:nvCxnSpPr>
          <p:cNvPr id="9" name="직선 화살표 연결선 8"/>
          <p:cNvCxnSpPr/>
          <p:nvPr/>
        </p:nvCxnSpPr>
        <p:spPr bwMode="auto">
          <a:xfrm>
            <a:off x="500034" y="3500438"/>
            <a:ext cx="2571768" cy="158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1" name="직선 화살표 연결선 10"/>
          <p:cNvCxnSpPr/>
          <p:nvPr/>
        </p:nvCxnSpPr>
        <p:spPr bwMode="auto">
          <a:xfrm>
            <a:off x="500034" y="4572008"/>
            <a:ext cx="2571768" cy="158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1000100" y="3000372"/>
            <a:ext cx="1633781" cy="461665"/>
          </a:xfrm>
          <a:prstGeom prst="rect">
            <a:avLst/>
          </a:prstGeom>
          <a:noFill/>
        </p:spPr>
        <p:txBody>
          <a:bodyPr wrap="none" rtlCol="0">
            <a:spAutoFit/>
          </a:bodyPr>
          <a:lstStyle/>
          <a:p>
            <a:r>
              <a:rPr lang="en-US" altLang="ko-KR" sz="2400" dirty="0" smtClean="0"/>
              <a:t>{CICM (</a:t>
            </a:r>
            <a:r>
              <a:rPr lang="en-US" altLang="ko-KR" sz="2400" dirty="0" err="1" smtClean="0"/>
              <a:t>i</a:t>
            </a:r>
            <a:r>
              <a:rPr lang="en-US" altLang="ko-KR" sz="2400" dirty="0" smtClean="0"/>
              <a:t>)}</a:t>
            </a:r>
            <a:endParaRPr lang="ko-KR" altLang="en-US" sz="2400" dirty="0"/>
          </a:p>
        </p:txBody>
      </p:sp>
      <p:sp>
        <p:nvSpPr>
          <p:cNvPr id="13" name="TextBox 12"/>
          <p:cNvSpPr txBox="1"/>
          <p:nvPr/>
        </p:nvSpPr>
        <p:spPr>
          <a:xfrm>
            <a:off x="939510" y="3462037"/>
            <a:ext cx="2278124" cy="523220"/>
          </a:xfrm>
          <a:prstGeom prst="rect">
            <a:avLst/>
          </a:prstGeom>
          <a:noFill/>
        </p:spPr>
        <p:txBody>
          <a:bodyPr wrap="none" rtlCol="0">
            <a:spAutoFit/>
          </a:bodyPr>
          <a:lstStyle/>
          <a:p>
            <a:r>
              <a:rPr lang="en-US" altLang="ko-KR" sz="1400" dirty="0" smtClean="0"/>
              <a:t>Set of CCIM per each</a:t>
            </a:r>
            <a:br>
              <a:rPr lang="en-US" altLang="ko-KR" sz="1400" dirty="0" smtClean="0"/>
            </a:br>
            <a:r>
              <a:rPr lang="en-US" altLang="ko-KR" sz="1400" dirty="0" smtClean="0"/>
              <a:t>management serviced TVBD</a:t>
            </a:r>
            <a:endParaRPr lang="ko-KR" altLang="en-US" sz="1400" dirty="0"/>
          </a:p>
        </p:txBody>
      </p:sp>
      <p:sp>
        <p:nvSpPr>
          <p:cNvPr id="14" name="직사각형 13"/>
          <p:cNvSpPr/>
          <p:nvPr/>
        </p:nvSpPr>
        <p:spPr bwMode="auto">
          <a:xfrm>
            <a:off x="510882" y="2285992"/>
            <a:ext cx="8061646" cy="3533499"/>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4154220" y="5319425"/>
            <a:ext cx="663964" cy="461665"/>
          </a:xfrm>
          <a:prstGeom prst="rect">
            <a:avLst/>
          </a:prstGeom>
          <a:noFill/>
        </p:spPr>
        <p:txBody>
          <a:bodyPr wrap="none" rtlCol="0">
            <a:spAutoFit/>
          </a:bodyPr>
          <a:lstStyle/>
          <a:p>
            <a:r>
              <a:rPr lang="en-US" altLang="ko-KR" sz="2400" dirty="0" smtClean="0"/>
              <a:t>CM</a:t>
            </a:r>
            <a:endParaRPr lang="ko-KR" altLang="en-US" sz="2400" dirty="0"/>
          </a:p>
        </p:txBody>
      </p:sp>
      <p:sp>
        <p:nvSpPr>
          <p:cNvPr id="18" name="TextBox 17"/>
          <p:cNvSpPr txBox="1"/>
          <p:nvPr/>
        </p:nvSpPr>
        <p:spPr>
          <a:xfrm>
            <a:off x="510882" y="4104979"/>
            <a:ext cx="2892138" cy="830997"/>
          </a:xfrm>
          <a:prstGeom prst="rect">
            <a:avLst/>
          </a:prstGeom>
          <a:noFill/>
        </p:spPr>
        <p:txBody>
          <a:bodyPr wrap="none" rtlCol="0">
            <a:spAutoFit/>
          </a:bodyPr>
          <a:lstStyle/>
          <a:p>
            <a:r>
              <a:rPr lang="en-US" altLang="ko-KR" sz="2400" dirty="0" smtClean="0"/>
              <a:t>Intra-CM neighbors</a:t>
            </a:r>
          </a:p>
          <a:p>
            <a:r>
              <a:rPr lang="en-US" altLang="ko-KR" sz="2400" dirty="0" smtClean="0"/>
              <a:t>(e.g., neighbor report)</a:t>
            </a:r>
            <a:endParaRPr lang="ko-KR" altLang="en-US" sz="2400" dirty="0"/>
          </a:p>
        </p:txBody>
      </p:sp>
      <p:cxnSp>
        <p:nvCxnSpPr>
          <p:cNvPr id="20" name="Shape 19"/>
          <p:cNvCxnSpPr>
            <a:endCxn id="5" idx="0"/>
          </p:cNvCxnSpPr>
          <p:nvPr/>
        </p:nvCxnSpPr>
        <p:spPr bwMode="auto">
          <a:xfrm rot="10800000" flipV="1">
            <a:off x="4434548" y="1928802"/>
            <a:ext cx="2148564" cy="1143008"/>
          </a:xfrm>
          <a:prstGeom prst="bentConnector2">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439972" y="2247591"/>
            <a:ext cx="2892138" cy="830997"/>
          </a:xfrm>
          <a:prstGeom prst="rect">
            <a:avLst/>
          </a:prstGeom>
          <a:noFill/>
        </p:spPr>
        <p:txBody>
          <a:bodyPr wrap="none" rtlCol="0">
            <a:spAutoFit/>
          </a:bodyPr>
          <a:lstStyle/>
          <a:p>
            <a:r>
              <a:rPr lang="en-US" altLang="ko-KR" sz="2400" dirty="0" smtClean="0"/>
              <a:t>Inter-CM neighbors</a:t>
            </a:r>
          </a:p>
          <a:p>
            <a:r>
              <a:rPr lang="en-US" altLang="ko-KR" sz="2400" dirty="0" smtClean="0"/>
              <a:t>(e.g., neighbor report</a:t>
            </a:r>
            <a:r>
              <a:rPr lang="en-US" altLang="ko-KR" sz="2400" dirty="0" smtClean="0"/>
              <a:t>)</a:t>
            </a:r>
            <a:endParaRPr lang="ko-KR" altLang="en-US" sz="2400" dirty="0" smtClean="0"/>
          </a:p>
        </p:txBody>
      </p:sp>
      <p:cxnSp>
        <p:nvCxnSpPr>
          <p:cNvPr id="22" name="직선 화살표 연결선 21"/>
          <p:cNvCxnSpPr/>
          <p:nvPr/>
        </p:nvCxnSpPr>
        <p:spPr bwMode="auto">
          <a:xfrm>
            <a:off x="5797294" y="4247855"/>
            <a:ext cx="2786082" cy="158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5868732" y="3747789"/>
            <a:ext cx="2581156" cy="461665"/>
          </a:xfrm>
          <a:prstGeom prst="rect">
            <a:avLst/>
          </a:prstGeom>
          <a:noFill/>
        </p:spPr>
        <p:txBody>
          <a:bodyPr wrap="none" rtlCol="0">
            <a:spAutoFit/>
          </a:bodyPr>
          <a:lstStyle/>
          <a:p>
            <a:r>
              <a:rPr lang="en-US" altLang="ko-KR" sz="2400" dirty="0" smtClean="0"/>
              <a:t>{Operating CH (</a:t>
            </a:r>
            <a:r>
              <a:rPr lang="en-US" altLang="ko-KR" sz="2400" dirty="0" err="1" smtClean="0"/>
              <a:t>i</a:t>
            </a:r>
            <a:r>
              <a:rPr lang="en-US" altLang="ko-KR" sz="2400" dirty="0" smtClean="0"/>
              <a:t>)}</a:t>
            </a:r>
            <a:endParaRPr lang="ko-KR"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Occupancy Estimation</a:t>
            </a:r>
            <a:endParaRPr lang="ko-KR" altLang="en-US" dirty="0"/>
          </a:p>
        </p:txBody>
      </p:sp>
      <p:sp>
        <p:nvSpPr>
          <p:cNvPr id="3" name="내용 개체 틀 2"/>
          <p:cNvSpPr>
            <a:spLocks noGrp="1"/>
          </p:cNvSpPr>
          <p:nvPr>
            <p:ph idx="1"/>
          </p:nvPr>
        </p:nvSpPr>
        <p:spPr/>
        <p:txBody>
          <a:bodyPr/>
          <a:lstStyle/>
          <a:p>
            <a:r>
              <a:rPr lang="en-US" altLang="ko-KR" dirty="0" smtClean="0"/>
              <a:t>Intra-CM information serviced neighboring </a:t>
            </a:r>
            <a:r>
              <a:rPr lang="en-US" altLang="ko-KR" dirty="0" smtClean="0"/>
              <a:t>TVBD N/D</a:t>
            </a:r>
            <a:endParaRPr lang="en-US" altLang="ko-KR" dirty="0" smtClean="0"/>
          </a:p>
          <a:p>
            <a:pPr lvl="1"/>
            <a:r>
              <a:rPr lang="en-US" altLang="ko-KR" dirty="0" smtClean="0"/>
              <a:t>Obtain occupancy information through “occupied channel query” process</a:t>
            </a:r>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8</a:t>
            </a:fld>
            <a:endParaRPr lang="en-US" dirty="0"/>
          </a:p>
        </p:txBody>
      </p:sp>
      <p:grpSp>
        <p:nvGrpSpPr>
          <p:cNvPr id="7" name="그룹 6"/>
          <p:cNvGrpSpPr/>
          <p:nvPr/>
        </p:nvGrpSpPr>
        <p:grpSpPr>
          <a:xfrm>
            <a:off x="1000100" y="3143248"/>
            <a:ext cx="7159663" cy="3383013"/>
            <a:chOff x="912798" y="1196975"/>
            <a:chExt cx="7159663" cy="3383013"/>
          </a:xfrm>
        </p:grpSpPr>
        <p:sp>
          <p:nvSpPr>
            <p:cNvPr id="8" name="Rectangle 2"/>
            <p:cNvSpPr>
              <a:spLocks noChangeArrowheads="1"/>
            </p:cNvSpPr>
            <p:nvPr/>
          </p:nvSpPr>
          <p:spPr bwMode="auto">
            <a:xfrm>
              <a:off x="5929322" y="1196975"/>
              <a:ext cx="2143139" cy="506413"/>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TVBD </a:t>
              </a:r>
              <a:r>
                <a:rPr lang="en-US" altLang="ko-KR" dirty="0" smtClean="0">
                  <a:latin typeface="Arial" charset="0"/>
                </a:rPr>
                <a:t>N/D</a:t>
              </a:r>
              <a:endParaRPr lang="en-US" altLang="ko-KR" dirty="0">
                <a:latin typeface="Arial" charset="0"/>
              </a:endParaRPr>
            </a:p>
          </p:txBody>
        </p:sp>
        <p:sp>
          <p:nvSpPr>
            <p:cNvPr id="9" name="Rectangle 3"/>
            <p:cNvSpPr>
              <a:spLocks noChangeArrowheads="1"/>
            </p:cNvSpPr>
            <p:nvPr/>
          </p:nvSpPr>
          <p:spPr bwMode="auto">
            <a:xfrm>
              <a:off x="3714744" y="1196975"/>
              <a:ext cx="863600" cy="506413"/>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CE</a:t>
              </a:r>
              <a:endParaRPr lang="en-US" altLang="ko-KR" dirty="0">
                <a:latin typeface="Arial" charset="0"/>
              </a:endParaRPr>
            </a:p>
          </p:txBody>
        </p:sp>
        <p:sp>
          <p:nvSpPr>
            <p:cNvPr id="10" name="Line 7"/>
            <p:cNvSpPr>
              <a:spLocks noChangeShapeType="1"/>
            </p:cNvSpPr>
            <p:nvPr/>
          </p:nvSpPr>
          <p:spPr bwMode="auto">
            <a:xfrm>
              <a:off x="4146544" y="1728788"/>
              <a:ext cx="0" cy="2851200"/>
            </a:xfrm>
            <a:prstGeom prst="line">
              <a:avLst/>
            </a:prstGeom>
            <a:noFill/>
            <a:ln w="9525">
              <a:solidFill>
                <a:schemeClr val="tx1"/>
              </a:solidFill>
              <a:round/>
              <a:headEnd/>
              <a:tailEnd/>
            </a:ln>
          </p:spPr>
          <p:txBody>
            <a:bodyPr wrap="none" anchor="ctr"/>
            <a:lstStyle/>
            <a:p>
              <a:endParaRPr lang="ko-KR" altLang="en-US"/>
            </a:p>
          </p:txBody>
        </p:sp>
        <p:sp>
          <p:nvSpPr>
            <p:cNvPr id="11" name="Line 9"/>
            <p:cNvSpPr>
              <a:spLocks noChangeShapeType="1"/>
            </p:cNvSpPr>
            <p:nvPr/>
          </p:nvSpPr>
          <p:spPr bwMode="auto">
            <a:xfrm>
              <a:off x="6954831" y="1728788"/>
              <a:ext cx="0" cy="2851200"/>
            </a:xfrm>
            <a:prstGeom prst="line">
              <a:avLst/>
            </a:prstGeom>
            <a:noFill/>
            <a:ln w="9525">
              <a:solidFill>
                <a:schemeClr val="tx1"/>
              </a:solidFill>
              <a:round/>
              <a:headEnd/>
              <a:tailEnd/>
            </a:ln>
          </p:spPr>
          <p:txBody>
            <a:bodyPr wrap="none" anchor="ctr"/>
            <a:lstStyle/>
            <a:p>
              <a:endParaRPr lang="ko-KR" altLang="en-US"/>
            </a:p>
          </p:txBody>
        </p:sp>
        <p:sp>
          <p:nvSpPr>
            <p:cNvPr id="12" name="Rectangle 21"/>
            <p:cNvSpPr>
              <a:spLocks noChangeArrowheads="1"/>
            </p:cNvSpPr>
            <p:nvPr/>
          </p:nvSpPr>
          <p:spPr bwMode="auto">
            <a:xfrm>
              <a:off x="912798" y="1196975"/>
              <a:ext cx="863600" cy="506413"/>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CM</a:t>
              </a:r>
              <a:endParaRPr lang="en-US" altLang="ko-KR" dirty="0">
                <a:latin typeface="Arial" charset="0"/>
              </a:endParaRPr>
            </a:p>
          </p:txBody>
        </p:sp>
        <p:sp>
          <p:nvSpPr>
            <p:cNvPr id="13" name="Line 22"/>
            <p:cNvSpPr>
              <a:spLocks noChangeShapeType="1"/>
            </p:cNvSpPr>
            <p:nvPr/>
          </p:nvSpPr>
          <p:spPr bwMode="auto">
            <a:xfrm>
              <a:off x="1344598" y="1728788"/>
              <a:ext cx="0" cy="2851200"/>
            </a:xfrm>
            <a:prstGeom prst="line">
              <a:avLst/>
            </a:prstGeom>
            <a:noFill/>
            <a:ln w="9525">
              <a:solidFill>
                <a:schemeClr val="tx1"/>
              </a:solidFill>
              <a:round/>
              <a:headEnd/>
              <a:tailEnd/>
            </a:ln>
          </p:spPr>
          <p:txBody>
            <a:bodyPr wrap="none" anchor="ctr"/>
            <a:lstStyle/>
            <a:p>
              <a:endParaRPr lang="ko-KR" altLang="en-US"/>
            </a:p>
          </p:txBody>
        </p:sp>
        <p:sp>
          <p:nvSpPr>
            <p:cNvPr id="14" name="Text Box 17"/>
            <p:cNvSpPr txBox="1">
              <a:spLocks noChangeArrowheads="1"/>
            </p:cNvSpPr>
            <p:nvPr/>
          </p:nvSpPr>
          <p:spPr bwMode="auto">
            <a:xfrm>
              <a:off x="1357290" y="2428868"/>
              <a:ext cx="3143272"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Occupied_Channel_Query_Request</a:t>
              </a:r>
              <a:endParaRPr lang="en-US" altLang="ko-KR" sz="1400" dirty="0">
                <a:latin typeface="Arial" charset="0"/>
              </a:endParaRPr>
            </a:p>
          </p:txBody>
        </p:sp>
        <p:cxnSp>
          <p:nvCxnSpPr>
            <p:cNvPr id="15" name="직선 화살표 연결선 57"/>
            <p:cNvCxnSpPr>
              <a:cxnSpLocks noChangeShapeType="1"/>
            </p:cNvCxnSpPr>
            <p:nvPr/>
          </p:nvCxnSpPr>
          <p:spPr bwMode="auto">
            <a:xfrm rot="5400000" flipH="1" flipV="1">
              <a:off x="2760640" y="2717988"/>
              <a:ext cx="1587" cy="2808287"/>
            </a:xfrm>
            <a:prstGeom prst="straightConnector1">
              <a:avLst/>
            </a:prstGeom>
            <a:noFill/>
            <a:ln w="9525" algn="ctr">
              <a:solidFill>
                <a:schemeClr val="tx1"/>
              </a:solidFill>
              <a:round/>
              <a:headEnd type="arrow" w="med" len="med"/>
              <a:tailEnd type="none" w="med" len="med"/>
            </a:ln>
          </p:spPr>
        </p:cxnSp>
        <p:cxnSp>
          <p:nvCxnSpPr>
            <p:cNvPr id="16" name="직선 화살표 연결선 9"/>
            <p:cNvCxnSpPr>
              <a:cxnSpLocks noChangeShapeType="1"/>
            </p:cNvCxnSpPr>
            <p:nvPr/>
          </p:nvCxnSpPr>
          <p:spPr bwMode="auto">
            <a:xfrm rot="10800000">
              <a:off x="1357291" y="2700840"/>
              <a:ext cx="2786082" cy="1588"/>
            </a:xfrm>
            <a:prstGeom prst="straightConnector1">
              <a:avLst/>
            </a:prstGeom>
            <a:noFill/>
            <a:ln w="9525" algn="ctr">
              <a:solidFill>
                <a:schemeClr val="tx1"/>
              </a:solidFill>
              <a:round/>
              <a:headEnd type="arrow" w="med" len="med"/>
              <a:tailEnd type="none" w="med" len="med"/>
            </a:ln>
          </p:spPr>
        </p:cxnSp>
        <p:sp>
          <p:nvSpPr>
            <p:cNvPr id="17" name="Text Box 17"/>
            <p:cNvSpPr txBox="1">
              <a:spLocks noChangeArrowheads="1"/>
            </p:cNvSpPr>
            <p:nvPr/>
          </p:nvSpPr>
          <p:spPr bwMode="auto">
            <a:xfrm>
              <a:off x="1358876" y="3835603"/>
              <a:ext cx="3357586"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Occupied_Channel_Query_Response</a:t>
              </a:r>
              <a:endParaRPr lang="en-US" altLang="ko-KR" sz="1400" dirty="0">
                <a:latin typeface="Arial" charset="0"/>
              </a:endParaRPr>
            </a:p>
          </p:txBody>
        </p:sp>
        <p:sp>
          <p:nvSpPr>
            <p:cNvPr id="18" name="Text Box 17"/>
            <p:cNvSpPr txBox="1">
              <a:spLocks noChangeArrowheads="1"/>
            </p:cNvSpPr>
            <p:nvPr/>
          </p:nvSpPr>
          <p:spPr bwMode="auto">
            <a:xfrm>
              <a:off x="4143372" y="2857496"/>
              <a:ext cx="3143272"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Occupied_Channel_Query.request</a:t>
              </a:r>
              <a:endParaRPr lang="en-US" altLang="ko-KR" sz="1400" dirty="0">
                <a:latin typeface="Arial" charset="0"/>
              </a:endParaRPr>
            </a:p>
          </p:txBody>
        </p:sp>
        <p:cxnSp>
          <p:nvCxnSpPr>
            <p:cNvPr id="19" name="직선 화살표 연결선 9"/>
            <p:cNvCxnSpPr>
              <a:cxnSpLocks noChangeShapeType="1"/>
            </p:cNvCxnSpPr>
            <p:nvPr/>
          </p:nvCxnSpPr>
          <p:spPr bwMode="auto">
            <a:xfrm rot="10800000">
              <a:off x="4214811" y="3129468"/>
              <a:ext cx="2786082" cy="1588"/>
            </a:xfrm>
            <a:prstGeom prst="straightConnector1">
              <a:avLst/>
            </a:prstGeom>
            <a:noFill/>
            <a:ln w="9525" algn="ctr">
              <a:solidFill>
                <a:schemeClr val="tx1"/>
              </a:solidFill>
              <a:round/>
              <a:headEnd type="arrow" w="med" len="med"/>
              <a:tailEnd type="none" w="med" len="med"/>
            </a:ln>
          </p:spPr>
        </p:cxnSp>
        <p:cxnSp>
          <p:nvCxnSpPr>
            <p:cNvPr id="20" name="직선 화살표 연결선 57"/>
            <p:cNvCxnSpPr>
              <a:cxnSpLocks noChangeShapeType="1"/>
            </p:cNvCxnSpPr>
            <p:nvPr/>
          </p:nvCxnSpPr>
          <p:spPr bwMode="auto">
            <a:xfrm rot="5400000" flipH="1" flipV="1">
              <a:off x="5545136" y="2311385"/>
              <a:ext cx="1587" cy="2808287"/>
            </a:xfrm>
            <a:prstGeom prst="straightConnector1">
              <a:avLst/>
            </a:prstGeom>
            <a:noFill/>
            <a:ln w="9525" algn="ctr">
              <a:solidFill>
                <a:schemeClr val="tx1"/>
              </a:solidFill>
              <a:round/>
              <a:headEnd type="arrow" w="med" len="med"/>
              <a:tailEnd type="none" w="med" len="med"/>
            </a:ln>
          </p:spPr>
        </p:cxnSp>
        <p:sp>
          <p:nvSpPr>
            <p:cNvPr id="21" name="Text Box 17"/>
            <p:cNvSpPr txBox="1">
              <a:spLocks noChangeArrowheads="1"/>
            </p:cNvSpPr>
            <p:nvPr/>
          </p:nvSpPr>
          <p:spPr bwMode="auto">
            <a:xfrm>
              <a:off x="4143372" y="3429000"/>
              <a:ext cx="3357586" cy="307777"/>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Occupied_Channel_Query.response</a:t>
              </a:r>
              <a:endParaRPr lang="en-US" altLang="ko-KR" sz="1400" dirty="0">
                <a:latin typeface="Arial"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Occupancy Estimation</a:t>
            </a:r>
            <a:endParaRPr lang="ko-KR" altLang="en-US" dirty="0"/>
          </a:p>
        </p:txBody>
      </p:sp>
      <p:sp>
        <p:nvSpPr>
          <p:cNvPr id="3" name="내용 개체 틀 2"/>
          <p:cNvSpPr>
            <a:spLocks noGrp="1"/>
          </p:cNvSpPr>
          <p:nvPr>
            <p:ph idx="1"/>
          </p:nvPr>
        </p:nvSpPr>
        <p:spPr/>
        <p:txBody>
          <a:bodyPr/>
          <a:lstStyle/>
          <a:p>
            <a:r>
              <a:rPr lang="en-US" altLang="ko-KR" dirty="0" smtClean="0"/>
              <a:t>Inter-CM information serviced neighboring </a:t>
            </a:r>
            <a:r>
              <a:rPr lang="en-US" altLang="ko-KR" dirty="0" smtClean="0"/>
              <a:t>TVBD N/D</a:t>
            </a:r>
            <a:endParaRPr lang="en-US" altLang="ko-KR" dirty="0" smtClean="0"/>
          </a:p>
          <a:p>
            <a:pPr lvl="1"/>
            <a:r>
              <a:rPr lang="en-US" altLang="ko-KR" dirty="0" smtClean="0"/>
              <a:t>Obtain occupancy information through CM to CM exchange process</a:t>
            </a:r>
            <a:endParaRPr lang="ko-KR" altLang="en-US" dirty="0"/>
          </a:p>
        </p:txBody>
      </p:sp>
      <p:sp>
        <p:nvSpPr>
          <p:cNvPr id="4" name="날짜 개체 틀 3"/>
          <p:cNvSpPr>
            <a:spLocks noGrp="1"/>
          </p:cNvSpPr>
          <p:nvPr>
            <p:ph type="dt" sz="half" idx="10"/>
          </p:nvPr>
        </p:nvSpPr>
        <p:spPr/>
        <p:txBody>
          <a:bodyPr/>
          <a:lstStyle/>
          <a:p>
            <a:r>
              <a:rPr lang="en-US" altLang="ko-KR" smtClean="0"/>
              <a:t>November 2011</a:t>
            </a:r>
            <a:endParaRPr lang="en-US" dirty="0"/>
          </a:p>
        </p:txBody>
      </p:sp>
      <p:sp>
        <p:nvSpPr>
          <p:cNvPr id="5" name="바닥글 개체 틀 4"/>
          <p:cNvSpPr>
            <a:spLocks noGrp="1"/>
          </p:cNvSpPr>
          <p:nvPr>
            <p:ph type="ftr" sz="quarter" idx="11"/>
          </p:nvPr>
        </p:nvSpPr>
        <p:spPr/>
        <p:txBody>
          <a:bodyPr/>
          <a:lstStyle/>
          <a:p>
            <a:r>
              <a:rPr lang="en-US" smtClean="0"/>
              <a:t>Yunjung Yi, LGE</a:t>
            </a:r>
            <a:endParaRPr lang="en-US" dirty="0"/>
          </a:p>
        </p:txBody>
      </p:sp>
      <p:sp>
        <p:nvSpPr>
          <p:cNvPr id="6" name="슬라이드 번호 개체 틀 5"/>
          <p:cNvSpPr>
            <a:spLocks noGrp="1"/>
          </p:cNvSpPr>
          <p:nvPr>
            <p:ph type="sldNum" sz="quarter" idx="12"/>
          </p:nvPr>
        </p:nvSpPr>
        <p:spPr/>
        <p:txBody>
          <a:bodyPr/>
          <a:lstStyle/>
          <a:p>
            <a:r>
              <a:rPr lang="en-US" smtClean="0"/>
              <a:t>Slide </a:t>
            </a:r>
            <a:fld id="{4158103A-2303-4CFE-BFFB-B93F7B49C52B}" type="slidenum">
              <a:rPr lang="en-US" smtClean="0"/>
              <a:pPr/>
              <a:t>9</a:t>
            </a:fld>
            <a:endParaRPr lang="en-US" dirty="0"/>
          </a:p>
        </p:txBody>
      </p:sp>
      <p:grpSp>
        <p:nvGrpSpPr>
          <p:cNvPr id="22" name="그룹 21"/>
          <p:cNvGrpSpPr/>
          <p:nvPr/>
        </p:nvGrpSpPr>
        <p:grpSpPr>
          <a:xfrm>
            <a:off x="428596" y="2928934"/>
            <a:ext cx="8231235" cy="3383013"/>
            <a:chOff x="571472" y="1071546"/>
            <a:chExt cx="8231235" cy="3383013"/>
          </a:xfrm>
        </p:grpSpPr>
        <p:sp>
          <p:nvSpPr>
            <p:cNvPr id="23" name="Rectangle 2"/>
            <p:cNvSpPr>
              <a:spLocks noChangeArrowheads="1"/>
            </p:cNvSpPr>
            <p:nvPr/>
          </p:nvSpPr>
          <p:spPr bwMode="auto">
            <a:xfrm>
              <a:off x="7029016" y="1071546"/>
              <a:ext cx="1773691"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TVBD N/D</a:t>
              </a:r>
              <a:endParaRPr lang="en-US" altLang="ko-KR" dirty="0">
                <a:latin typeface="Arial" charset="0"/>
              </a:endParaRPr>
            </a:p>
          </p:txBody>
        </p:sp>
        <p:sp>
          <p:nvSpPr>
            <p:cNvPr id="24" name="Rectangle 3"/>
            <p:cNvSpPr>
              <a:spLocks noChangeArrowheads="1"/>
            </p:cNvSpPr>
            <p:nvPr/>
          </p:nvSpPr>
          <p:spPr bwMode="auto">
            <a:xfrm>
              <a:off x="5196201" y="1071546"/>
              <a:ext cx="714727"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CE</a:t>
              </a:r>
              <a:endParaRPr lang="en-US" altLang="ko-KR" dirty="0">
                <a:latin typeface="Arial" charset="0"/>
              </a:endParaRPr>
            </a:p>
          </p:txBody>
        </p:sp>
        <p:sp>
          <p:nvSpPr>
            <p:cNvPr id="25" name="Line 7"/>
            <p:cNvSpPr>
              <a:spLocks noChangeShapeType="1"/>
            </p:cNvSpPr>
            <p:nvPr/>
          </p:nvSpPr>
          <p:spPr bwMode="auto">
            <a:xfrm>
              <a:off x="5553565" y="1592361"/>
              <a:ext cx="0" cy="2792237"/>
            </a:xfrm>
            <a:prstGeom prst="line">
              <a:avLst/>
            </a:prstGeom>
            <a:noFill/>
            <a:ln w="9525">
              <a:solidFill>
                <a:schemeClr val="tx1"/>
              </a:solidFill>
              <a:round/>
              <a:headEnd/>
              <a:tailEnd/>
            </a:ln>
          </p:spPr>
          <p:txBody>
            <a:bodyPr wrap="none" anchor="ctr"/>
            <a:lstStyle/>
            <a:p>
              <a:endParaRPr lang="ko-KR" altLang="en-US"/>
            </a:p>
          </p:txBody>
        </p:sp>
        <p:sp>
          <p:nvSpPr>
            <p:cNvPr id="26" name="Line 9"/>
            <p:cNvSpPr>
              <a:spLocks noChangeShapeType="1"/>
            </p:cNvSpPr>
            <p:nvPr/>
          </p:nvSpPr>
          <p:spPr bwMode="auto">
            <a:xfrm>
              <a:off x="7877741" y="1592361"/>
              <a:ext cx="0" cy="2792237"/>
            </a:xfrm>
            <a:prstGeom prst="line">
              <a:avLst/>
            </a:prstGeom>
            <a:noFill/>
            <a:ln w="9525">
              <a:solidFill>
                <a:schemeClr val="tx1"/>
              </a:solidFill>
              <a:round/>
              <a:headEnd/>
              <a:tailEnd/>
            </a:ln>
          </p:spPr>
          <p:txBody>
            <a:bodyPr wrap="none" anchor="ctr"/>
            <a:lstStyle/>
            <a:p>
              <a:endParaRPr lang="ko-KR" altLang="en-US"/>
            </a:p>
          </p:txBody>
        </p:sp>
        <p:sp>
          <p:nvSpPr>
            <p:cNvPr id="27" name="Rectangle 21"/>
            <p:cNvSpPr>
              <a:spLocks noChangeArrowheads="1"/>
            </p:cNvSpPr>
            <p:nvPr/>
          </p:nvSpPr>
          <p:spPr bwMode="auto">
            <a:xfrm>
              <a:off x="2877272" y="1071546"/>
              <a:ext cx="714727"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CM2</a:t>
              </a:r>
              <a:endParaRPr lang="en-US" altLang="ko-KR" dirty="0">
                <a:latin typeface="Arial" charset="0"/>
              </a:endParaRPr>
            </a:p>
          </p:txBody>
        </p:sp>
        <p:sp>
          <p:nvSpPr>
            <p:cNvPr id="28" name="Line 22"/>
            <p:cNvSpPr>
              <a:spLocks noChangeShapeType="1"/>
            </p:cNvSpPr>
            <p:nvPr/>
          </p:nvSpPr>
          <p:spPr bwMode="auto">
            <a:xfrm>
              <a:off x="3234636" y="1525992"/>
              <a:ext cx="0" cy="2792237"/>
            </a:xfrm>
            <a:prstGeom prst="line">
              <a:avLst/>
            </a:prstGeom>
            <a:noFill/>
            <a:ln w="9525">
              <a:solidFill>
                <a:schemeClr val="tx1"/>
              </a:solidFill>
              <a:round/>
              <a:headEnd/>
              <a:tailEnd/>
            </a:ln>
          </p:spPr>
          <p:txBody>
            <a:bodyPr wrap="none" anchor="ctr"/>
            <a:lstStyle/>
            <a:p>
              <a:endParaRPr lang="ko-KR" altLang="en-US"/>
            </a:p>
          </p:txBody>
        </p:sp>
        <p:sp>
          <p:nvSpPr>
            <p:cNvPr id="29" name="Text Box 17"/>
            <p:cNvSpPr txBox="1">
              <a:spLocks noChangeArrowheads="1"/>
            </p:cNvSpPr>
            <p:nvPr/>
          </p:nvSpPr>
          <p:spPr bwMode="auto">
            <a:xfrm>
              <a:off x="3245140" y="2277963"/>
              <a:ext cx="2601415" cy="301412"/>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Occupied_Channel_Query_Request</a:t>
              </a:r>
              <a:endParaRPr lang="en-US" altLang="ko-KR" sz="1400" dirty="0">
                <a:latin typeface="Arial" charset="0"/>
              </a:endParaRPr>
            </a:p>
          </p:txBody>
        </p:sp>
        <p:cxnSp>
          <p:nvCxnSpPr>
            <p:cNvPr id="30" name="직선 화살표 연결선 57"/>
            <p:cNvCxnSpPr>
              <a:cxnSpLocks noChangeShapeType="1"/>
            </p:cNvCxnSpPr>
            <p:nvPr/>
          </p:nvCxnSpPr>
          <p:spPr bwMode="auto">
            <a:xfrm rot="5400000" flipH="1" flipV="1">
              <a:off x="4406451" y="2774122"/>
              <a:ext cx="1554" cy="2324177"/>
            </a:xfrm>
            <a:prstGeom prst="straightConnector1">
              <a:avLst/>
            </a:prstGeom>
            <a:noFill/>
            <a:ln w="9525" algn="ctr">
              <a:solidFill>
                <a:schemeClr val="tx1"/>
              </a:solidFill>
              <a:round/>
              <a:headEnd type="arrow" w="med" len="med"/>
              <a:tailEnd type="none" w="med" len="med"/>
            </a:ln>
          </p:spPr>
        </p:cxnSp>
        <p:cxnSp>
          <p:nvCxnSpPr>
            <p:cNvPr id="31" name="직선 화살표 연결선 9"/>
            <p:cNvCxnSpPr>
              <a:cxnSpLocks noChangeShapeType="1"/>
            </p:cNvCxnSpPr>
            <p:nvPr/>
          </p:nvCxnSpPr>
          <p:spPr bwMode="auto">
            <a:xfrm rot="10800000">
              <a:off x="3245141" y="2544311"/>
              <a:ext cx="2305799" cy="1555"/>
            </a:xfrm>
            <a:prstGeom prst="straightConnector1">
              <a:avLst/>
            </a:prstGeom>
            <a:noFill/>
            <a:ln w="9525" algn="ctr">
              <a:solidFill>
                <a:schemeClr val="tx1"/>
              </a:solidFill>
              <a:round/>
              <a:headEnd type="arrow" w="med" len="med"/>
              <a:tailEnd type="none" w="med" len="med"/>
            </a:ln>
          </p:spPr>
        </p:cxnSp>
        <p:sp>
          <p:nvSpPr>
            <p:cNvPr id="32" name="Text Box 17"/>
            <p:cNvSpPr txBox="1">
              <a:spLocks noChangeArrowheads="1"/>
            </p:cNvSpPr>
            <p:nvPr/>
          </p:nvSpPr>
          <p:spPr bwMode="auto">
            <a:xfrm>
              <a:off x="3246453" y="3655607"/>
              <a:ext cx="2778784" cy="301412"/>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Occupied_Channel_Query_Response</a:t>
              </a:r>
              <a:endParaRPr lang="en-US" altLang="ko-KR" sz="1400" dirty="0">
                <a:latin typeface="Arial" charset="0"/>
              </a:endParaRPr>
            </a:p>
          </p:txBody>
        </p:sp>
        <p:sp>
          <p:nvSpPr>
            <p:cNvPr id="33" name="Text Box 17"/>
            <p:cNvSpPr txBox="1">
              <a:spLocks noChangeArrowheads="1"/>
            </p:cNvSpPr>
            <p:nvPr/>
          </p:nvSpPr>
          <p:spPr bwMode="auto">
            <a:xfrm>
              <a:off x="5550939" y="2697727"/>
              <a:ext cx="2601415" cy="301412"/>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Occupied_Channel_Query.request</a:t>
              </a:r>
              <a:endParaRPr lang="en-US" altLang="ko-KR" sz="1400" dirty="0">
                <a:latin typeface="Arial" charset="0"/>
              </a:endParaRPr>
            </a:p>
          </p:txBody>
        </p:sp>
        <p:cxnSp>
          <p:nvCxnSpPr>
            <p:cNvPr id="34" name="직선 화살표 연결선 9"/>
            <p:cNvCxnSpPr>
              <a:cxnSpLocks noChangeShapeType="1"/>
            </p:cNvCxnSpPr>
            <p:nvPr/>
          </p:nvCxnSpPr>
          <p:spPr bwMode="auto">
            <a:xfrm rot="10800000">
              <a:off x="5610063" y="2964075"/>
              <a:ext cx="2305799" cy="1555"/>
            </a:xfrm>
            <a:prstGeom prst="straightConnector1">
              <a:avLst/>
            </a:prstGeom>
            <a:noFill/>
            <a:ln w="9525" algn="ctr">
              <a:solidFill>
                <a:schemeClr val="tx1"/>
              </a:solidFill>
              <a:round/>
              <a:headEnd type="arrow" w="med" len="med"/>
              <a:tailEnd type="none" w="med" len="med"/>
            </a:ln>
          </p:spPr>
        </p:cxnSp>
        <p:cxnSp>
          <p:nvCxnSpPr>
            <p:cNvPr id="35" name="직선 화살표 연결선 57"/>
            <p:cNvCxnSpPr>
              <a:cxnSpLocks noChangeShapeType="1"/>
            </p:cNvCxnSpPr>
            <p:nvPr/>
          </p:nvCxnSpPr>
          <p:spPr bwMode="auto">
            <a:xfrm rot="5400000" flipH="1" flipV="1">
              <a:off x="6710938" y="2375928"/>
              <a:ext cx="1554" cy="2324177"/>
            </a:xfrm>
            <a:prstGeom prst="straightConnector1">
              <a:avLst/>
            </a:prstGeom>
            <a:noFill/>
            <a:ln w="9525" algn="ctr">
              <a:solidFill>
                <a:schemeClr val="tx1"/>
              </a:solidFill>
              <a:round/>
              <a:headEnd type="arrow" w="med" len="med"/>
              <a:tailEnd type="none" w="med" len="med"/>
            </a:ln>
          </p:spPr>
        </p:cxnSp>
        <p:sp>
          <p:nvSpPr>
            <p:cNvPr id="36" name="Text Box 17"/>
            <p:cNvSpPr txBox="1">
              <a:spLocks noChangeArrowheads="1"/>
            </p:cNvSpPr>
            <p:nvPr/>
          </p:nvSpPr>
          <p:spPr bwMode="auto">
            <a:xfrm>
              <a:off x="5550939" y="3257413"/>
              <a:ext cx="2778784" cy="301412"/>
            </a:xfrm>
            <a:prstGeom prst="rect">
              <a:avLst/>
            </a:prstGeom>
            <a:noFill/>
            <a:ln w="9525" algn="ctr">
              <a:noFill/>
              <a:miter lim="800000"/>
              <a:headEnd/>
              <a:tailEnd/>
            </a:ln>
          </p:spPr>
          <p:txBody>
            <a:bodyPr wrap="square">
              <a:spAutoFit/>
            </a:bodyPr>
            <a:lstStyle/>
            <a:p>
              <a:r>
                <a:rPr lang="en-US" altLang="ko-KR" sz="1400" dirty="0" err="1" smtClean="0">
                  <a:latin typeface="Arial" charset="0"/>
                </a:rPr>
                <a:t>Occupied_Channel_Query.response</a:t>
              </a:r>
              <a:endParaRPr lang="en-US" altLang="ko-KR" sz="1400" dirty="0">
                <a:latin typeface="Arial" charset="0"/>
              </a:endParaRPr>
            </a:p>
          </p:txBody>
        </p:sp>
        <p:sp>
          <p:nvSpPr>
            <p:cNvPr id="37" name="Rectangle 21"/>
            <p:cNvSpPr>
              <a:spLocks noChangeArrowheads="1"/>
            </p:cNvSpPr>
            <p:nvPr/>
          </p:nvSpPr>
          <p:spPr bwMode="auto">
            <a:xfrm>
              <a:off x="571472" y="1141507"/>
              <a:ext cx="714727" cy="495940"/>
            </a:xfrm>
            <a:prstGeom prst="rect">
              <a:avLst/>
            </a:prstGeom>
            <a:solidFill>
              <a:schemeClr val="bg1"/>
            </a:solidFill>
            <a:ln w="9525" algn="ctr">
              <a:solidFill>
                <a:schemeClr val="tx1"/>
              </a:solidFill>
              <a:miter lim="800000"/>
              <a:headEnd/>
              <a:tailEnd/>
            </a:ln>
          </p:spPr>
          <p:txBody>
            <a:bodyPr wrap="none" anchor="ctr"/>
            <a:lstStyle/>
            <a:p>
              <a:pPr algn="ctr"/>
              <a:r>
                <a:rPr lang="en-US" altLang="ko-KR" dirty="0" smtClean="0">
                  <a:latin typeface="Arial" charset="0"/>
                </a:rPr>
                <a:t>CM1</a:t>
              </a:r>
              <a:endParaRPr lang="en-US" altLang="ko-KR" dirty="0">
                <a:latin typeface="Arial" charset="0"/>
              </a:endParaRPr>
            </a:p>
          </p:txBody>
        </p:sp>
        <p:sp>
          <p:nvSpPr>
            <p:cNvPr id="38" name="Line 22"/>
            <p:cNvSpPr>
              <a:spLocks noChangeShapeType="1"/>
            </p:cNvSpPr>
            <p:nvPr/>
          </p:nvSpPr>
          <p:spPr bwMode="auto">
            <a:xfrm>
              <a:off x="928836" y="1662322"/>
              <a:ext cx="0" cy="2792237"/>
            </a:xfrm>
            <a:prstGeom prst="line">
              <a:avLst/>
            </a:prstGeom>
            <a:noFill/>
            <a:ln w="9525">
              <a:solidFill>
                <a:schemeClr val="tx1"/>
              </a:solidFill>
              <a:round/>
              <a:headEnd/>
              <a:tailEnd/>
            </a:ln>
          </p:spPr>
          <p:txBody>
            <a:bodyPr wrap="none" anchor="ctr"/>
            <a:lstStyle/>
            <a:p>
              <a:endParaRPr lang="ko-KR" altLang="en-US"/>
            </a:p>
          </p:txBody>
        </p:sp>
        <p:cxnSp>
          <p:nvCxnSpPr>
            <p:cNvPr id="39" name="직선 화살표 연결선 57"/>
            <p:cNvCxnSpPr>
              <a:cxnSpLocks noChangeShapeType="1"/>
            </p:cNvCxnSpPr>
            <p:nvPr/>
          </p:nvCxnSpPr>
          <p:spPr bwMode="auto">
            <a:xfrm rot="5400000" flipH="1" flipV="1">
              <a:off x="2100652" y="3058465"/>
              <a:ext cx="1554" cy="2324177"/>
            </a:xfrm>
            <a:prstGeom prst="straightConnector1">
              <a:avLst/>
            </a:prstGeom>
            <a:noFill/>
            <a:ln w="9525" algn="ctr">
              <a:solidFill>
                <a:schemeClr val="tx1"/>
              </a:solidFill>
              <a:round/>
              <a:headEnd type="arrow" w="med" len="med"/>
              <a:tailEnd type="none" w="med" len="med"/>
            </a:ln>
          </p:spPr>
        </p:cxnSp>
        <p:cxnSp>
          <p:nvCxnSpPr>
            <p:cNvPr id="40" name="직선 화살표 연결선 9"/>
            <p:cNvCxnSpPr>
              <a:cxnSpLocks noChangeShapeType="1"/>
            </p:cNvCxnSpPr>
            <p:nvPr/>
          </p:nvCxnSpPr>
          <p:spPr bwMode="auto">
            <a:xfrm rot="10800000">
              <a:off x="939340" y="2190917"/>
              <a:ext cx="2305799" cy="1555"/>
            </a:xfrm>
            <a:prstGeom prst="straightConnector1">
              <a:avLst/>
            </a:prstGeom>
            <a:noFill/>
            <a:ln w="9525" algn="ctr">
              <a:solidFill>
                <a:schemeClr val="tx1"/>
              </a:solidFill>
              <a:round/>
              <a:headEnd type="arrow" w="med" len="med"/>
              <a:tailEnd type="none" w="med" len="med"/>
            </a:ln>
          </p:spPr>
        </p:cxnSp>
        <p:sp>
          <p:nvSpPr>
            <p:cNvPr id="41" name="Text Box 17"/>
            <p:cNvSpPr txBox="1">
              <a:spLocks noChangeArrowheads="1"/>
            </p:cNvSpPr>
            <p:nvPr/>
          </p:nvSpPr>
          <p:spPr bwMode="auto">
            <a:xfrm>
              <a:off x="821094" y="1841113"/>
              <a:ext cx="2601415" cy="512400"/>
            </a:xfrm>
            <a:prstGeom prst="rect">
              <a:avLst/>
            </a:prstGeom>
            <a:noFill/>
            <a:ln w="9525" algn="ctr">
              <a:noFill/>
              <a:miter lim="800000"/>
              <a:headEnd/>
              <a:tailEnd/>
            </a:ln>
          </p:spPr>
          <p:txBody>
            <a:bodyPr wrap="square">
              <a:spAutoFit/>
            </a:bodyPr>
            <a:lstStyle/>
            <a:p>
              <a:r>
                <a:rPr lang="en-US" altLang="ko-KR" sz="1400" dirty="0" err="1" smtClean="0">
                  <a:latin typeface="Arial" charset="0"/>
                </a:rPr>
                <a:t>CM_Occupied_Channel_Query_Request</a:t>
              </a:r>
              <a:endParaRPr lang="en-US" altLang="ko-KR" sz="1400" dirty="0">
                <a:latin typeface="Arial" charset="0"/>
              </a:endParaRPr>
            </a:p>
          </p:txBody>
        </p:sp>
        <p:sp>
          <p:nvSpPr>
            <p:cNvPr id="42" name="Text Box 17"/>
            <p:cNvSpPr txBox="1">
              <a:spLocks noChangeArrowheads="1"/>
            </p:cNvSpPr>
            <p:nvPr/>
          </p:nvSpPr>
          <p:spPr bwMode="auto">
            <a:xfrm>
              <a:off x="761971" y="3939933"/>
              <a:ext cx="2778784" cy="512400"/>
            </a:xfrm>
            <a:prstGeom prst="rect">
              <a:avLst/>
            </a:prstGeom>
            <a:noFill/>
            <a:ln w="9525" algn="ctr">
              <a:noFill/>
              <a:miter lim="800000"/>
              <a:headEnd/>
              <a:tailEnd/>
            </a:ln>
          </p:spPr>
          <p:txBody>
            <a:bodyPr wrap="square">
              <a:spAutoFit/>
            </a:bodyPr>
            <a:lstStyle/>
            <a:p>
              <a:r>
                <a:rPr lang="en-US" altLang="ko-KR" sz="1400" dirty="0" err="1" smtClean="0">
                  <a:latin typeface="Arial" charset="0"/>
                </a:rPr>
                <a:t>CM_Occupied_Channel_Query_Response</a:t>
              </a:r>
              <a:endParaRPr lang="en-US" altLang="ko-KR" sz="1400" dirty="0">
                <a:latin typeface="Arial" charset="0"/>
              </a:endParaRPr>
            </a:p>
          </p:txBody>
        </p:sp>
      </p:gr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1222</TotalTime>
  <Words>729</Words>
  <Application>Microsoft Office PowerPoint</Application>
  <PresentationFormat>화면 슬라이드 쇼(4:3)</PresentationFormat>
  <Paragraphs>197</Paragraphs>
  <Slides>13</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802-19-Submission</vt:lpstr>
      <vt:lpstr>Document</vt:lpstr>
      <vt:lpstr>Comment Resolutions (CID 40, 43, 44)</vt:lpstr>
      <vt:lpstr>Abstract</vt:lpstr>
      <vt:lpstr>System Overview</vt:lpstr>
      <vt:lpstr>Assumptions</vt:lpstr>
      <vt:lpstr>Coexistence Interference Channel Map (CICM)</vt:lpstr>
      <vt:lpstr>슬라이드 6</vt:lpstr>
      <vt:lpstr>An Example</vt:lpstr>
      <vt:lpstr>Occupancy Estimation</vt:lpstr>
      <vt:lpstr>Occupancy Estimation</vt:lpstr>
      <vt:lpstr>Occupancy Estimation</vt:lpstr>
      <vt:lpstr>Message Format Change</vt:lpstr>
      <vt:lpstr>Master CM Selection</vt:lpstr>
      <vt:lpstr>Example</vt:lpstr>
    </vt:vector>
  </TitlesOfParts>
  <Company>Nokia Oyj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dc:title>
  <dc:creator>Kasslin (Nokia)</dc:creator>
  <cp:lastModifiedBy>ser</cp:lastModifiedBy>
  <cp:revision>106</cp:revision>
  <cp:lastPrinted>1998-02-10T13:28:06Z</cp:lastPrinted>
  <dcterms:created xsi:type="dcterms:W3CDTF">2011-11-06T14:43:12Z</dcterms:created>
  <dcterms:modified xsi:type="dcterms:W3CDTF">2011-11-09T10:43:33Z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cfbb54a6-e771-4046-902e-d7ce52049efb</vt:lpwstr>
  </property>
  <property fmtid="{D5CDD505-2E9C-101B-9397-08002B2CF9AE}" pid="3" name="NokiaConfidentiality">
    <vt:lpwstr>Public</vt:lpwstr>
  </property>
</Properties>
</file>