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257" r:id="rId3"/>
    <p:sldId id="275" r:id="rId4"/>
    <p:sldId id="277" r:id="rId5"/>
    <p:sldId id="270" r:id="rId6"/>
    <p:sldId id="271" r:id="rId7"/>
    <p:sldId id="272" r:id="rId8"/>
    <p:sldId id="276" r:id="rId9"/>
    <p:sldId id="273" r:id="rId10"/>
    <p:sldId id="279" r:id="rId11"/>
    <p:sldId id="278"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ferSingleView="1">
    <p:restoredLeft sz="15620"/>
    <p:restoredTop sz="94660"/>
  </p:normalViewPr>
  <p:slideViewPr>
    <p:cSldViewPr>
      <p:cViewPr varScale="1">
        <p:scale>
          <a:sx n="79" d="100"/>
          <a:sy n="79" d="100"/>
        </p:scale>
        <p:origin x="-1500" y="-90"/>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dirty="0"/>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dirty="0"/>
              <a:t>Page </a:t>
            </a:r>
            <a:fld id="{BE6AA95F-8B1C-4DE8-A9AB-F8CB320C8A78}" type="slidenum">
              <a:rPr lang="en-US"/>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dirty="0">
              <a:solidFill>
                <a:srgbClr val="3E8430"/>
              </a:solidFill>
              <a:latin typeface="arial"/>
            </a:endParaRPr>
          </a:p>
        </p:txBody>
      </p:sp>
    </p:spTree>
    <p:extLst>
      <p:ext uri="{BB962C8B-B14F-4D97-AF65-F5344CB8AC3E}">
        <p14:creationId xmlns:p14="http://schemas.microsoft.com/office/powerpoint/2010/main" val="323200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dirty="0"/>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dirty="0"/>
              <a:t>Page </a:t>
            </a:r>
            <a:fld id="{F5566A6E-2A3F-4271-8213-EF866F632CCB}" type="slidenum">
              <a:rPr lang="en-US"/>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dirty="0">
              <a:solidFill>
                <a:srgbClr val="3E8430"/>
              </a:solidFill>
              <a:latin typeface="arial"/>
            </a:endParaRPr>
          </a:p>
        </p:txBody>
      </p:sp>
    </p:spTree>
    <p:extLst>
      <p:ext uri="{BB962C8B-B14F-4D97-AF65-F5344CB8AC3E}">
        <p14:creationId xmlns:p14="http://schemas.microsoft.com/office/powerpoint/2010/main" val="127864787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802.11-yy/xxxxr0</a:t>
            </a:r>
          </a:p>
        </p:txBody>
      </p:sp>
      <p:sp>
        <p:nvSpPr>
          <p:cNvPr id="5" name="Rectangle 3"/>
          <p:cNvSpPr>
            <a:spLocks noGrp="1" noChangeArrowheads="1"/>
          </p:cNvSpPr>
          <p:nvPr>
            <p:ph type="dt" idx="1"/>
          </p:nvPr>
        </p:nvSpPr>
        <p:spPr>
          <a:ln/>
        </p:spPr>
        <p:txBody>
          <a:bodyPr/>
          <a:lstStyle/>
          <a:p>
            <a:r>
              <a:rPr lang="en-US" dirty="0"/>
              <a:t>Month Year</a:t>
            </a:r>
          </a:p>
        </p:txBody>
      </p:sp>
      <p:sp>
        <p:nvSpPr>
          <p:cNvPr id="6" name="Rectangle 6"/>
          <p:cNvSpPr>
            <a:spLocks noGrp="1" noChangeArrowheads="1"/>
          </p:cNvSpPr>
          <p:nvPr>
            <p:ph type="ftr" sz="quarter" idx="4"/>
          </p:nvPr>
        </p:nvSpPr>
        <p:spPr>
          <a:ln/>
        </p:spPr>
        <p:txBody>
          <a:bodyPr/>
          <a:lstStyle/>
          <a:p>
            <a:pPr lvl="4"/>
            <a:r>
              <a:rPr lang="en-US" dirty="0"/>
              <a:t>John Doe, Some Company</a:t>
            </a:r>
          </a:p>
        </p:txBody>
      </p:sp>
      <p:sp>
        <p:nvSpPr>
          <p:cNvPr id="7" name="Rectangle 7"/>
          <p:cNvSpPr>
            <a:spLocks noGrp="1" noChangeArrowheads="1"/>
          </p:cNvSpPr>
          <p:nvPr>
            <p:ph type="sldNum" sz="quarter" idx="5"/>
          </p:nvPr>
        </p:nvSpPr>
        <p:spPr>
          <a:ln/>
        </p:spPr>
        <p:txBody>
          <a:bodyPr/>
          <a:lstStyle/>
          <a:p>
            <a:r>
              <a:rPr lang="en-US" dirty="0"/>
              <a:t>Page </a:t>
            </a:r>
            <a:fld id="{59388C97-2A63-45BE-99B9-FD72DC378238}" type="slidenum">
              <a:rPr lang="en-US"/>
              <a:pPr/>
              <a:t>1</a:t>
            </a:fld>
            <a:endParaRPr lang="en-US" dirty="0"/>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802.11-yy/xxxxr0</a:t>
            </a:r>
          </a:p>
        </p:txBody>
      </p:sp>
      <p:sp>
        <p:nvSpPr>
          <p:cNvPr id="5" name="Rectangle 3"/>
          <p:cNvSpPr>
            <a:spLocks noGrp="1" noChangeArrowheads="1"/>
          </p:cNvSpPr>
          <p:nvPr>
            <p:ph type="dt" idx="1"/>
          </p:nvPr>
        </p:nvSpPr>
        <p:spPr>
          <a:ln/>
        </p:spPr>
        <p:txBody>
          <a:bodyPr/>
          <a:lstStyle/>
          <a:p>
            <a:r>
              <a:rPr lang="en-US" dirty="0"/>
              <a:t>Month Year</a:t>
            </a:r>
          </a:p>
        </p:txBody>
      </p:sp>
      <p:sp>
        <p:nvSpPr>
          <p:cNvPr id="6" name="Rectangle 6"/>
          <p:cNvSpPr>
            <a:spLocks noGrp="1" noChangeArrowheads="1"/>
          </p:cNvSpPr>
          <p:nvPr>
            <p:ph type="ftr" sz="quarter" idx="4"/>
          </p:nvPr>
        </p:nvSpPr>
        <p:spPr>
          <a:ln/>
        </p:spPr>
        <p:txBody>
          <a:bodyPr/>
          <a:lstStyle/>
          <a:p>
            <a:pPr lvl="4"/>
            <a:r>
              <a:rPr lang="en-US" dirty="0"/>
              <a:t>John Doe, Some Company</a:t>
            </a:r>
          </a:p>
        </p:txBody>
      </p:sp>
      <p:sp>
        <p:nvSpPr>
          <p:cNvPr id="7" name="Rectangle 7"/>
          <p:cNvSpPr>
            <a:spLocks noGrp="1" noChangeArrowheads="1"/>
          </p:cNvSpPr>
          <p:nvPr>
            <p:ph type="sldNum" sz="quarter" idx="5"/>
          </p:nvPr>
        </p:nvSpPr>
        <p:spPr>
          <a:ln/>
        </p:spPr>
        <p:txBody>
          <a:bodyPr/>
          <a:lstStyle/>
          <a:p>
            <a:r>
              <a:rPr lang="en-US" dirty="0"/>
              <a:t>Page </a:t>
            </a:r>
            <a:fld id="{A24E710C-B11A-412D-953A-BB934C6899B1}" type="slidenum">
              <a:rPr lang="en-US"/>
              <a:pPr/>
              <a:t>2</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dirty="0" smtClean="0"/>
              <a:t>November 2011</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Mika Kasslin, Nokia</a:t>
            </a:r>
            <a:endParaRPr lang="en-US" dirty="0"/>
          </a:p>
        </p:txBody>
      </p:sp>
      <p:sp>
        <p:nvSpPr>
          <p:cNvPr id="6" name="Slide Number Placeholder 5"/>
          <p:cNvSpPr>
            <a:spLocks noGrp="1"/>
          </p:cNvSpPr>
          <p:nvPr>
            <p:ph type="sldNum" sz="quarter" idx="12"/>
          </p:nvPr>
        </p:nvSpPr>
        <p:spPr/>
        <p:txBody>
          <a:bodyPr/>
          <a:lstStyle>
            <a:lvl1pPr>
              <a:defRPr/>
            </a:lvl1pPr>
          </a:lstStyle>
          <a:p>
            <a:r>
              <a:rPr lang="en-US" dirty="0"/>
              <a:t>Slide </a:t>
            </a:r>
            <a:fld id="{7769B624-CCBC-4E88-B5DF-52F4FEF40B2E}" type="slidenum">
              <a:rPr lang="en-US"/>
              <a:pPr/>
              <a:t>‹#›</a:t>
            </a:fld>
            <a:endParaRPr lang="en-US" dirty="0"/>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dirty="0">
              <a:solidFill>
                <a:srgbClr val="3E8430"/>
              </a:solidFill>
              <a:latin typeface="arial"/>
            </a:endParaRPr>
          </a:p>
        </p:txBody>
      </p:sp>
    </p:spTree>
    <p:extLst>
      <p:ext uri="{BB962C8B-B14F-4D97-AF65-F5344CB8AC3E}">
        <p14:creationId xmlns:p14="http://schemas.microsoft.com/office/powerpoint/2010/main" val="1517831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November 2011</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Mika Kasslin, Nokia</a:t>
            </a:r>
            <a:endParaRPr lang="en-US" dirty="0"/>
          </a:p>
        </p:txBody>
      </p:sp>
      <p:sp>
        <p:nvSpPr>
          <p:cNvPr id="6" name="Slide Number Placeholder 5"/>
          <p:cNvSpPr>
            <a:spLocks noGrp="1"/>
          </p:cNvSpPr>
          <p:nvPr>
            <p:ph type="sldNum" sz="quarter" idx="12"/>
          </p:nvPr>
        </p:nvSpPr>
        <p:spPr/>
        <p:txBody>
          <a:bodyPr/>
          <a:lstStyle>
            <a:lvl1pPr>
              <a:defRPr/>
            </a:lvl1pPr>
          </a:lstStyle>
          <a:p>
            <a:r>
              <a:rPr lang="en-US" dirty="0"/>
              <a:t>Slide </a:t>
            </a:r>
            <a:fld id="{320AB2E6-F0F3-4A5B-8A6A-B67449C9FDC4}" type="slidenum">
              <a:rPr lang="en-US"/>
              <a:pPr/>
              <a:t>‹#›</a:t>
            </a:fld>
            <a:endParaRPr lang="en-US" dirty="0"/>
          </a:p>
        </p:txBody>
      </p:sp>
    </p:spTree>
    <p:extLst>
      <p:ext uri="{BB962C8B-B14F-4D97-AF65-F5344CB8AC3E}">
        <p14:creationId xmlns:p14="http://schemas.microsoft.com/office/powerpoint/2010/main" val="1488745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November 2011</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Mika Kasslin, Nokia</a:t>
            </a:r>
            <a:endParaRPr lang="en-US" dirty="0"/>
          </a:p>
        </p:txBody>
      </p:sp>
      <p:sp>
        <p:nvSpPr>
          <p:cNvPr id="6" name="Slide Number Placeholder 5"/>
          <p:cNvSpPr>
            <a:spLocks noGrp="1"/>
          </p:cNvSpPr>
          <p:nvPr>
            <p:ph type="sldNum" sz="quarter" idx="12"/>
          </p:nvPr>
        </p:nvSpPr>
        <p:spPr/>
        <p:txBody>
          <a:bodyPr/>
          <a:lstStyle>
            <a:lvl1pPr>
              <a:defRPr/>
            </a:lvl1pPr>
          </a:lstStyle>
          <a:p>
            <a:r>
              <a:rPr lang="en-US" dirty="0"/>
              <a:t>Slide </a:t>
            </a:r>
            <a:fld id="{6F11D62B-87F7-4F33-B880-BB08C18D5B46}" type="slidenum">
              <a:rPr lang="en-US"/>
              <a:pPr/>
              <a:t>‹#›</a:t>
            </a:fld>
            <a:endParaRPr lang="en-US" dirty="0"/>
          </a:p>
        </p:txBody>
      </p:sp>
    </p:spTree>
    <p:extLst>
      <p:ext uri="{BB962C8B-B14F-4D97-AF65-F5344CB8AC3E}">
        <p14:creationId xmlns:p14="http://schemas.microsoft.com/office/powerpoint/2010/main" val="649661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November 2011</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Mika Kasslin, Nokia</a:t>
            </a:r>
            <a:endParaRPr lang="en-US" dirty="0"/>
          </a:p>
        </p:txBody>
      </p:sp>
      <p:sp>
        <p:nvSpPr>
          <p:cNvPr id="6" name="Slide Number Placeholder 5"/>
          <p:cNvSpPr>
            <a:spLocks noGrp="1"/>
          </p:cNvSpPr>
          <p:nvPr>
            <p:ph type="sldNum" sz="quarter" idx="12"/>
          </p:nvPr>
        </p:nvSpPr>
        <p:spPr/>
        <p:txBody>
          <a:bodyPr/>
          <a:lstStyle>
            <a:lvl1pPr>
              <a:defRPr/>
            </a:lvl1pPr>
          </a:lstStyle>
          <a:p>
            <a:r>
              <a:rPr lang="en-US" dirty="0"/>
              <a:t>Slide </a:t>
            </a:r>
            <a:fld id="{4158103A-2303-4CFE-BFFB-B93F7B49C52B}" type="slidenum">
              <a:rPr lang="en-US"/>
              <a:pPr/>
              <a:t>‹#›</a:t>
            </a:fld>
            <a:endParaRPr lang="en-US" dirty="0"/>
          </a:p>
        </p:txBody>
      </p:sp>
    </p:spTree>
    <p:extLst>
      <p:ext uri="{BB962C8B-B14F-4D97-AF65-F5344CB8AC3E}">
        <p14:creationId xmlns:p14="http://schemas.microsoft.com/office/powerpoint/2010/main" val="3398976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dirty="0" smtClean="0"/>
              <a:t>November 2011</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Mika Kasslin, Nokia</a:t>
            </a:r>
            <a:endParaRPr lang="en-US" dirty="0"/>
          </a:p>
        </p:txBody>
      </p:sp>
      <p:sp>
        <p:nvSpPr>
          <p:cNvPr id="6" name="Slide Number Placeholder 5"/>
          <p:cNvSpPr>
            <a:spLocks noGrp="1"/>
          </p:cNvSpPr>
          <p:nvPr>
            <p:ph type="sldNum" sz="quarter" idx="12"/>
          </p:nvPr>
        </p:nvSpPr>
        <p:spPr/>
        <p:txBody>
          <a:bodyPr/>
          <a:lstStyle>
            <a:lvl1pPr>
              <a:defRPr/>
            </a:lvl1pPr>
          </a:lstStyle>
          <a:p>
            <a:r>
              <a:rPr lang="en-US" dirty="0"/>
              <a:t>Slide </a:t>
            </a:r>
            <a:fld id="{7EB0A173-2795-4EFB-B33F-F5668EB8B0B2}" type="slidenum">
              <a:rPr lang="en-US"/>
              <a:pPr/>
              <a:t>‹#›</a:t>
            </a:fld>
            <a:endParaRPr lang="en-US" dirty="0"/>
          </a:p>
        </p:txBody>
      </p:sp>
    </p:spTree>
    <p:extLst>
      <p:ext uri="{BB962C8B-B14F-4D97-AF65-F5344CB8AC3E}">
        <p14:creationId xmlns:p14="http://schemas.microsoft.com/office/powerpoint/2010/main" val="3803824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dirty="0" smtClean="0"/>
              <a:t>November 2011</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Mika Kasslin, Nokia</a:t>
            </a:r>
            <a:endParaRPr lang="en-US" dirty="0"/>
          </a:p>
        </p:txBody>
      </p:sp>
      <p:sp>
        <p:nvSpPr>
          <p:cNvPr id="7" name="Slide Number Placeholder 6"/>
          <p:cNvSpPr>
            <a:spLocks noGrp="1"/>
          </p:cNvSpPr>
          <p:nvPr>
            <p:ph type="sldNum" sz="quarter" idx="12"/>
          </p:nvPr>
        </p:nvSpPr>
        <p:spPr/>
        <p:txBody>
          <a:bodyPr/>
          <a:lstStyle>
            <a:lvl1pPr>
              <a:defRPr/>
            </a:lvl1pPr>
          </a:lstStyle>
          <a:p>
            <a:r>
              <a:rPr lang="en-US" dirty="0"/>
              <a:t>Slide </a:t>
            </a:r>
            <a:fld id="{A763719A-9DC3-49DD-999A-CE1E62AA6DE1}" type="slidenum">
              <a:rPr lang="en-US"/>
              <a:pPr/>
              <a:t>‹#›</a:t>
            </a:fld>
            <a:endParaRPr lang="en-US" dirty="0"/>
          </a:p>
        </p:txBody>
      </p:sp>
    </p:spTree>
    <p:extLst>
      <p:ext uri="{BB962C8B-B14F-4D97-AF65-F5344CB8AC3E}">
        <p14:creationId xmlns:p14="http://schemas.microsoft.com/office/powerpoint/2010/main" val="3718818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dirty="0" smtClean="0"/>
              <a:t>November 2011</a:t>
            </a:r>
            <a:endParaRPr lang="en-US" dirty="0"/>
          </a:p>
        </p:txBody>
      </p:sp>
      <p:sp>
        <p:nvSpPr>
          <p:cNvPr id="8" name="Footer Placeholder 7"/>
          <p:cNvSpPr>
            <a:spLocks noGrp="1"/>
          </p:cNvSpPr>
          <p:nvPr>
            <p:ph type="ftr" sz="quarter" idx="11"/>
          </p:nvPr>
        </p:nvSpPr>
        <p:spPr/>
        <p:txBody>
          <a:bodyPr/>
          <a:lstStyle>
            <a:lvl1pPr>
              <a:defRPr/>
            </a:lvl1pPr>
          </a:lstStyle>
          <a:p>
            <a:r>
              <a:rPr lang="en-US" dirty="0" smtClean="0"/>
              <a:t>Mika Kasslin, Nokia</a:t>
            </a:r>
            <a:endParaRPr lang="en-US" dirty="0"/>
          </a:p>
        </p:txBody>
      </p:sp>
      <p:sp>
        <p:nvSpPr>
          <p:cNvPr id="9" name="Slide Number Placeholder 8"/>
          <p:cNvSpPr>
            <a:spLocks noGrp="1"/>
          </p:cNvSpPr>
          <p:nvPr>
            <p:ph type="sldNum" sz="quarter" idx="12"/>
          </p:nvPr>
        </p:nvSpPr>
        <p:spPr/>
        <p:txBody>
          <a:bodyPr/>
          <a:lstStyle>
            <a:lvl1pPr>
              <a:defRPr/>
            </a:lvl1pPr>
          </a:lstStyle>
          <a:p>
            <a:r>
              <a:rPr lang="en-US" dirty="0"/>
              <a:t>Slide </a:t>
            </a:r>
            <a:fld id="{415F9B40-B19A-49E0-B426-51AD9632ED68}" type="slidenum">
              <a:rPr lang="en-US"/>
              <a:pPr/>
              <a:t>‹#›</a:t>
            </a:fld>
            <a:endParaRPr lang="en-US" dirty="0"/>
          </a:p>
        </p:txBody>
      </p:sp>
    </p:spTree>
    <p:extLst>
      <p:ext uri="{BB962C8B-B14F-4D97-AF65-F5344CB8AC3E}">
        <p14:creationId xmlns:p14="http://schemas.microsoft.com/office/powerpoint/2010/main" val="2718626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dirty="0" smtClean="0"/>
              <a:t>November 2011</a:t>
            </a:r>
            <a:endParaRPr lang="en-US" dirty="0"/>
          </a:p>
        </p:txBody>
      </p:sp>
      <p:sp>
        <p:nvSpPr>
          <p:cNvPr id="4" name="Footer Placeholder 3"/>
          <p:cNvSpPr>
            <a:spLocks noGrp="1"/>
          </p:cNvSpPr>
          <p:nvPr>
            <p:ph type="ftr" sz="quarter" idx="11"/>
          </p:nvPr>
        </p:nvSpPr>
        <p:spPr/>
        <p:txBody>
          <a:bodyPr/>
          <a:lstStyle>
            <a:lvl1pPr>
              <a:defRPr/>
            </a:lvl1pPr>
          </a:lstStyle>
          <a:p>
            <a:r>
              <a:rPr lang="en-US" dirty="0" smtClean="0"/>
              <a:t>Mika Kasslin, Nokia</a:t>
            </a:r>
            <a:endParaRPr lang="en-US" dirty="0"/>
          </a:p>
        </p:txBody>
      </p:sp>
      <p:sp>
        <p:nvSpPr>
          <p:cNvPr id="5" name="Slide Number Placeholder 4"/>
          <p:cNvSpPr>
            <a:spLocks noGrp="1"/>
          </p:cNvSpPr>
          <p:nvPr>
            <p:ph type="sldNum" sz="quarter" idx="12"/>
          </p:nvPr>
        </p:nvSpPr>
        <p:spPr/>
        <p:txBody>
          <a:bodyPr/>
          <a:lstStyle>
            <a:lvl1pPr>
              <a:defRPr/>
            </a:lvl1pPr>
          </a:lstStyle>
          <a:p>
            <a:r>
              <a:rPr lang="en-US" dirty="0"/>
              <a:t>Slide </a:t>
            </a:r>
            <a:fld id="{F8B269BB-5225-4841-AFE1-2C9AE9411D31}" type="slidenum">
              <a:rPr lang="en-US"/>
              <a:pPr/>
              <a:t>‹#›</a:t>
            </a:fld>
            <a:endParaRPr lang="en-US" dirty="0"/>
          </a:p>
        </p:txBody>
      </p:sp>
    </p:spTree>
    <p:extLst>
      <p:ext uri="{BB962C8B-B14F-4D97-AF65-F5344CB8AC3E}">
        <p14:creationId xmlns:p14="http://schemas.microsoft.com/office/powerpoint/2010/main" val="3905410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smtClean="0"/>
              <a:t>November 2011</a:t>
            </a:r>
            <a:endParaRPr lang="en-US" dirty="0"/>
          </a:p>
        </p:txBody>
      </p:sp>
      <p:sp>
        <p:nvSpPr>
          <p:cNvPr id="3" name="Footer Placeholder 2"/>
          <p:cNvSpPr>
            <a:spLocks noGrp="1"/>
          </p:cNvSpPr>
          <p:nvPr>
            <p:ph type="ftr" sz="quarter" idx="11"/>
          </p:nvPr>
        </p:nvSpPr>
        <p:spPr/>
        <p:txBody>
          <a:bodyPr/>
          <a:lstStyle>
            <a:lvl1pPr>
              <a:defRPr/>
            </a:lvl1pPr>
          </a:lstStyle>
          <a:p>
            <a:r>
              <a:rPr lang="en-US" dirty="0" smtClean="0"/>
              <a:t>Mika Kasslin, Nokia</a:t>
            </a:r>
            <a:endParaRPr lang="en-US" dirty="0"/>
          </a:p>
        </p:txBody>
      </p:sp>
      <p:sp>
        <p:nvSpPr>
          <p:cNvPr id="4" name="Slide Number Placeholder 3"/>
          <p:cNvSpPr>
            <a:spLocks noGrp="1"/>
          </p:cNvSpPr>
          <p:nvPr>
            <p:ph type="sldNum" sz="quarter" idx="12"/>
          </p:nvPr>
        </p:nvSpPr>
        <p:spPr/>
        <p:txBody>
          <a:bodyPr/>
          <a:lstStyle>
            <a:lvl1pPr>
              <a:defRPr/>
            </a:lvl1pPr>
          </a:lstStyle>
          <a:p>
            <a:r>
              <a:rPr lang="en-US" dirty="0"/>
              <a:t>Slide </a:t>
            </a:r>
            <a:fld id="{CB937DDF-3549-484E-9F32-B7347AD75161}" type="slidenum">
              <a:rPr lang="en-US"/>
              <a:pPr/>
              <a:t>‹#›</a:t>
            </a:fld>
            <a:endParaRPr lang="en-US" dirty="0"/>
          </a:p>
        </p:txBody>
      </p:sp>
    </p:spTree>
    <p:extLst>
      <p:ext uri="{BB962C8B-B14F-4D97-AF65-F5344CB8AC3E}">
        <p14:creationId xmlns:p14="http://schemas.microsoft.com/office/powerpoint/2010/main" val="1124318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November 2011</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Mika Kasslin, Nokia</a:t>
            </a:r>
            <a:endParaRPr lang="en-US" dirty="0"/>
          </a:p>
        </p:txBody>
      </p:sp>
      <p:sp>
        <p:nvSpPr>
          <p:cNvPr id="7" name="Slide Number Placeholder 6"/>
          <p:cNvSpPr>
            <a:spLocks noGrp="1"/>
          </p:cNvSpPr>
          <p:nvPr>
            <p:ph type="sldNum" sz="quarter" idx="12"/>
          </p:nvPr>
        </p:nvSpPr>
        <p:spPr/>
        <p:txBody>
          <a:bodyPr/>
          <a:lstStyle>
            <a:lvl1pPr>
              <a:defRPr/>
            </a:lvl1pPr>
          </a:lstStyle>
          <a:p>
            <a:r>
              <a:rPr lang="en-US" dirty="0"/>
              <a:t>Slide </a:t>
            </a:r>
            <a:fld id="{983802FA-9D54-4E94-A96A-804B9EE8FD4D}" type="slidenum">
              <a:rPr lang="en-US"/>
              <a:pPr/>
              <a:t>‹#›</a:t>
            </a:fld>
            <a:endParaRPr lang="en-US" dirty="0"/>
          </a:p>
        </p:txBody>
      </p:sp>
    </p:spTree>
    <p:extLst>
      <p:ext uri="{BB962C8B-B14F-4D97-AF65-F5344CB8AC3E}">
        <p14:creationId xmlns:p14="http://schemas.microsoft.com/office/powerpoint/2010/main" val="3017171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November 2011</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Mika Kasslin, Nokia</a:t>
            </a:r>
            <a:endParaRPr lang="en-US" dirty="0"/>
          </a:p>
        </p:txBody>
      </p:sp>
      <p:sp>
        <p:nvSpPr>
          <p:cNvPr id="7" name="Slide Number Placeholder 6"/>
          <p:cNvSpPr>
            <a:spLocks noGrp="1"/>
          </p:cNvSpPr>
          <p:nvPr>
            <p:ph type="sldNum" sz="quarter" idx="12"/>
          </p:nvPr>
        </p:nvSpPr>
        <p:spPr/>
        <p:txBody>
          <a:bodyPr/>
          <a:lstStyle>
            <a:lvl1pPr>
              <a:defRPr/>
            </a:lvl1pPr>
          </a:lstStyle>
          <a:p>
            <a:r>
              <a:rPr lang="en-US" dirty="0"/>
              <a:t>Slide </a:t>
            </a:r>
            <a:fld id="{EEC2A7D0-1729-4810-916E-A31CFBCCD3D1}" type="slidenum">
              <a:rPr lang="en-US"/>
              <a:pPr/>
              <a:t>‹#›</a:t>
            </a:fld>
            <a:endParaRPr lang="en-US" dirty="0"/>
          </a:p>
        </p:txBody>
      </p:sp>
    </p:spTree>
    <p:extLst>
      <p:ext uri="{BB962C8B-B14F-4D97-AF65-F5344CB8AC3E}">
        <p14:creationId xmlns:p14="http://schemas.microsoft.com/office/powerpoint/2010/main" val="2721917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dirty="0" smtClean="0"/>
              <a:t>November 2011</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dirty="0" smtClean="0"/>
              <a:t>Mika Kasslin, Nokia</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dirty="0"/>
              <a:t>Slide </a:t>
            </a:r>
            <a:fld id="{5F02F33E-19A3-4B45-BE8C-1BB43B780D21}" type="slidenum">
              <a:rPr lang="en-US"/>
              <a:pPr/>
              <a:t>‹#›</a:t>
            </a:fld>
            <a:endParaRPr lang="en-US" dirty="0"/>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802.19-11/0129r0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dirty="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dirty="0" smtClean="0"/>
              <a:t>November 2011</a:t>
            </a:r>
            <a:endParaRPr lang="en-US" dirty="0"/>
          </a:p>
        </p:txBody>
      </p:sp>
      <p:sp>
        <p:nvSpPr>
          <p:cNvPr id="8" name="Footer Placeholder 4"/>
          <p:cNvSpPr>
            <a:spLocks noGrp="1"/>
          </p:cNvSpPr>
          <p:nvPr>
            <p:ph type="ftr" sz="quarter" idx="11"/>
          </p:nvPr>
        </p:nvSpPr>
        <p:spPr/>
        <p:txBody>
          <a:bodyPr/>
          <a:lstStyle/>
          <a:p>
            <a:r>
              <a:rPr lang="en-US" dirty="0" smtClean="0"/>
              <a:t>Mika Kasslin, Nokia</a:t>
            </a:r>
            <a:endParaRPr lang="en-US" dirty="0"/>
          </a:p>
        </p:txBody>
      </p:sp>
      <p:sp>
        <p:nvSpPr>
          <p:cNvPr id="9" name="Slide Number Placeholder 5"/>
          <p:cNvSpPr>
            <a:spLocks noGrp="1"/>
          </p:cNvSpPr>
          <p:nvPr>
            <p:ph type="sldNum" sz="quarter" idx="12"/>
          </p:nvPr>
        </p:nvSpPr>
        <p:spPr/>
        <p:txBody>
          <a:bodyPr/>
          <a:lstStyle/>
          <a:p>
            <a:r>
              <a:rPr lang="en-US" dirty="0"/>
              <a:t>Slide </a:t>
            </a:r>
            <a:fld id="{12EB76BE-A282-4634-A9E0-751CC077082E}" type="slidenum">
              <a:rPr lang="en-US"/>
              <a:pPr/>
              <a:t>1</a:t>
            </a:fld>
            <a:endParaRPr lang="en-US" dirty="0"/>
          </a:p>
        </p:txBody>
      </p:sp>
      <p:sp>
        <p:nvSpPr>
          <p:cNvPr id="30722" name="Rectangle 2"/>
          <p:cNvSpPr>
            <a:spLocks noGrp="1" noChangeArrowheads="1"/>
          </p:cNvSpPr>
          <p:nvPr>
            <p:ph type="title"/>
          </p:nvPr>
        </p:nvSpPr>
        <p:spPr>
          <a:noFill/>
          <a:ln/>
        </p:spPr>
        <p:txBody>
          <a:bodyPr/>
          <a:lstStyle/>
          <a:p>
            <a:r>
              <a:rPr lang="en-US" dirty="0" smtClean="0"/>
              <a:t>Some Open Issues for Discussion</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dirty="0"/>
              <a:t>Notice:</a:t>
            </a:r>
            <a:r>
              <a:rPr lang="en-US" sz="900" dirty="0"/>
              <a:t> </a:t>
            </a:r>
            <a:r>
              <a:rPr lang="en-US" sz="800" dirty="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a:t> </a:t>
            </a:r>
            <a:r>
              <a:rPr lang="en-US" sz="2000" b="0" dirty="0" smtClean="0"/>
              <a:t>2011-11-07</a:t>
            </a:r>
            <a:endParaRPr lang="en-US" sz="2000" b="0" dirty="0"/>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dirty="0"/>
              <a:t>Authors:</a:t>
            </a:r>
            <a:endParaRPr lang="en-US" sz="2000" dirty="0"/>
          </a:p>
        </p:txBody>
      </p:sp>
      <p:graphicFrame>
        <p:nvGraphicFramePr>
          <p:cNvPr id="11" name="Object 10"/>
          <p:cNvGraphicFramePr>
            <a:graphicFrameLocks noChangeAspect="1"/>
          </p:cNvGraphicFramePr>
          <p:nvPr>
            <p:extLst>
              <p:ext uri="{D42A27DB-BD31-4B8C-83A1-F6EECF244321}">
                <p14:modId xmlns:p14="http://schemas.microsoft.com/office/powerpoint/2010/main" val="877927868"/>
              </p:ext>
            </p:extLst>
          </p:nvPr>
        </p:nvGraphicFramePr>
        <p:xfrm>
          <a:off x="517525" y="2292350"/>
          <a:ext cx="7910513" cy="2425700"/>
        </p:xfrm>
        <a:graphic>
          <a:graphicData uri="http://schemas.openxmlformats.org/presentationml/2006/ole">
            <mc:AlternateContent xmlns:mc="http://schemas.openxmlformats.org/markup-compatibility/2006">
              <mc:Choice xmlns:v="urn:schemas-microsoft-com:vml" Requires="v">
                <p:oleObj spid="_x0000_s30771" name="Document" r:id="rId4" imgW="8250056" imgH="2533614" progId="Word.Document.8">
                  <p:embed/>
                </p:oleObj>
              </mc:Choice>
              <mc:Fallback>
                <p:oleObj name="Document" r:id="rId4" imgW="8250056" imgH="2533614" progId="Word.Documen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7525" y="2292350"/>
                        <a:ext cx="7910513" cy="2425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Summary</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fi-FI" sz="2000" dirty="0"/>
              <a:t>Interconnections between </a:t>
            </a:r>
            <a:r>
              <a:rPr lang="fi-FI" sz="2000" dirty="0" smtClean="0"/>
              <a:t>CMs</a:t>
            </a:r>
          </a:p>
          <a:p>
            <a:pPr marL="857250" lvl="1" indent="-457200">
              <a:buFont typeface="+mj-lt"/>
              <a:buAutoNum type="alphaLcParenR"/>
            </a:pPr>
            <a:r>
              <a:rPr lang="fi-FI" sz="1800" dirty="0" smtClean="0"/>
              <a:t>Should the spec have some rules on CM interconnections?</a:t>
            </a:r>
            <a:endParaRPr lang="fi-FI" sz="1800" dirty="0"/>
          </a:p>
          <a:p>
            <a:pPr marL="457200" indent="-457200">
              <a:buFont typeface="+mj-lt"/>
              <a:buAutoNum type="arabicPeriod"/>
            </a:pPr>
            <a:r>
              <a:rPr lang="fi-FI" sz="2000" dirty="0"/>
              <a:t>Information exchange between </a:t>
            </a:r>
            <a:r>
              <a:rPr lang="fi-FI" sz="2000" dirty="0" smtClean="0"/>
              <a:t>CMs</a:t>
            </a:r>
          </a:p>
          <a:p>
            <a:pPr marL="857250" lvl="1" indent="-457200">
              <a:buFont typeface="+mj-lt"/>
              <a:buAutoNum type="alphaLcParenR"/>
            </a:pPr>
            <a:r>
              <a:rPr lang="fi-FI" sz="1800" dirty="0" smtClean="0"/>
              <a:t>Should the spec provide means for information exchange between CMs?</a:t>
            </a:r>
          </a:p>
          <a:p>
            <a:pPr marL="857250" lvl="1" indent="-457200">
              <a:buFont typeface="+mj-lt"/>
              <a:buAutoNum type="alphaLcParenR"/>
            </a:pPr>
            <a:r>
              <a:rPr lang="fi-FI" sz="1800" dirty="0" smtClean="0"/>
              <a:t>Should the spec set rules for the information exchange between CMs?</a:t>
            </a:r>
            <a:endParaRPr lang="fi-FI" sz="1800" dirty="0"/>
          </a:p>
          <a:p>
            <a:pPr marL="457200" indent="-457200">
              <a:buFont typeface="+mj-lt"/>
              <a:buAutoNum type="arabicPeriod"/>
            </a:pPr>
            <a:r>
              <a:rPr lang="fi-FI" sz="2000" dirty="0" smtClean="0"/>
              <a:t>CMs with different coexistence decision algorithms</a:t>
            </a:r>
          </a:p>
          <a:p>
            <a:pPr marL="857250" lvl="1" indent="-457200">
              <a:buFont typeface="+mj-lt"/>
              <a:buAutoNum type="alphaLcParenR"/>
            </a:pPr>
            <a:r>
              <a:rPr lang="fi-FI" sz="1800" dirty="0" smtClean="0"/>
              <a:t>How do CMs with different coexistence decision algorithms interact? Do they interact?</a:t>
            </a:r>
          </a:p>
          <a:p>
            <a:pPr marL="457200" indent="-457200">
              <a:buFont typeface="+mj-lt"/>
              <a:buAutoNum type="arabicPeriod"/>
            </a:pPr>
            <a:r>
              <a:rPr lang="fi-FI" sz="2000" dirty="0" smtClean="0"/>
              <a:t>Information </a:t>
            </a:r>
            <a:r>
              <a:rPr lang="fi-FI" sz="2000" dirty="0"/>
              <a:t>from a coexistence system user to a </a:t>
            </a:r>
            <a:r>
              <a:rPr lang="fi-FI" sz="2000" dirty="0" smtClean="0"/>
              <a:t>CM</a:t>
            </a:r>
          </a:p>
          <a:p>
            <a:pPr marL="857250" lvl="1" indent="-457200">
              <a:buFont typeface="+mj-lt"/>
              <a:buAutoNum type="alphaLcParenR"/>
            </a:pPr>
            <a:r>
              <a:rPr lang="fi-FI" sz="1800" dirty="0" smtClean="0"/>
              <a:t>How to ensure that a CM has required information from a coexistence system user so that it can serve it?</a:t>
            </a:r>
            <a:endParaRPr lang="fi-FI" sz="1800" dirty="0"/>
          </a:p>
        </p:txBody>
      </p:sp>
      <p:sp>
        <p:nvSpPr>
          <p:cNvPr id="4" name="Date Placeholder 3"/>
          <p:cNvSpPr>
            <a:spLocks noGrp="1"/>
          </p:cNvSpPr>
          <p:nvPr>
            <p:ph type="dt" sz="half" idx="10"/>
          </p:nvPr>
        </p:nvSpPr>
        <p:spPr/>
        <p:txBody>
          <a:bodyPr/>
          <a:lstStyle/>
          <a:p>
            <a:r>
              <a:rPr lang="en-US" smtClean="0"/>
              <a:t>November 2011</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dirty="0"/>
          </a:p>
        </p:txBody>
      </p:sp>
      <p:sp>
        <p:nvSpPr>
          <p:cNvPr id="6" name="Slide Number Placeholder 5"/>
          <p:cNvSpPr>
            <a:spLocks noGrp="1"/>
          </p:cNvSpPr>
          <p:nvPr>
            <p:ph type="sldNum" sz="quarter" idx="12"/>
          </p:nvPr>
        </p:nvSpPr>
        <p:spPr/>
        <p:txBody>
          <a:bodyPr/>
          <a:lstStyle/>
          <a:p>
            <a:r>
              <a:rPr lang="en-US" smtClean="0"/>
              <a:t>Slide </a:t>
            </a:r>
            <a:fld id="{4158103A-2303-4CFE-BFFB-B93F7B49C52B}" type="slidenum">
              <a:rPr lang="en-US" smtClean="0"/>
              <a:pPr/>
              <a:t>10</a:t>
            </a:fld>
            <a:endParaRPr lang="en-US" dirty="0"/>
          </a:p>
        </p:txBody>
      </p:sp>
    </p:spTree>
    <p:extLst>
      <p:ext uri="{BB962C8B-B14F-4D97-AF65-F5344CB8AC3E}">
        <p14:creationId xmlns:p14="http://schemas.microsoft.com/office/powerpoint/2010/main" val="41866108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Why to bother?</a:t>
            </a:r>
            <a:endParaRPr lang="en-US" dirty="0"/>
          </a:p>
        </p:txBody>
      </p:sp>
      <p:sp>
        <p:nvSpPr>
          <p:cNvPr id="3" name="Content Placeholder 2"/>
          <p:cNvSpPr>
            <a:spLocks noGrp="1"/>
          </p:cNvSpPr>
          <p:nvPr>
            <p:ph idx="1"/>
          </p:nvPr>
        </p:nvSpPr>
        <p:spPr/>
        <p:txBody>
          <a:bodyPr/>
          <a:lstStyle/>
          <a:p>
            <a:r>
              <a:rPr lang="fi-FI" dirty="0" smtClean="0"/>
              <a:t>We are concerned about quite a lot of issues in the current 802.19.1 draft and especially on what the group expects from the final spec</a:t>
            </a:r>
          </a:p>
          <a:p>
            <a:r>
              <a:rPr lang="fi-FI" dirty="0" smtClean="0"/>
              <a:t>This presentation covered only a few of those issues that we want to discuss in the TG in order to figure out whether the issues are real and whether we can find out an easy and common solution for them</a:t>
            </a:r>
            <a:endParaRPr lang="en-US" dirty="0"/>
          </a:p>
        </p:txBody>
      </p:sp>
      <p:sp>
        <p:nvSpPr>
          <p:cNvPr id="4" name="Date Placeholder 3"/>
          <p:cNvSpPr>
            <a:spLocks noGrp="1"/>
          </p:cNvSpPr>
          <p:nvPr>
            <p:ph type="dt" sz="half" idx="10"/>
          </p:nvPr>
        </p:nvSpPr>
        <p:spPr/>
        <p:txBody>
          <a:bodyPr/>
          <a:lstStyle/>
          <a:p>
            <a:r>
              <a:rPr lang="en-US" smtClean="0"/>
              <a:t>November 2011</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dirty="0"/>
          </a:p>
        </p:txBody>
      </p:sp>
      <p:sp>
        <p:nvSpPr>
          <p:cNvPr id="6" name="Slide Number Placeholder 5"/>
          <p:cNvSpPr>
            <a:spLocks noGrp="1"/>
          </p:cNvSpPr>
          <p:nvPr>
            <p:ph type="sldNum" sz="quarter" idx="12"/>
          </p:nvPr>
        </p:nvSpPr>
        <p:spPr/>
        <p:txBody>
          <a:bodyPr/>
          <a:lstStyle/>
          <a:p>
            <a:r>
              <a:rPr lang="en-US" smtClean="0"/>
              <a:t>Slide </a:t>
            </a:r>
            <a:fld id="{4158103A-2303-4CFE-BFFB-B93F7B49C52B}" type="slidenum">
              <a:rPr lang="en-US" smtClean="0"/>
              <a:pPr/>
              <a:t>11</a:t>
            </a:fld>
            <a:endParaRPr lang="en-US" dirty="0"/>
          </a:p>
        </p:txBody>
      </p:sp>
    </p:spTree>
    <p:extLst>
      <p:ext uri="{BB962C8B-B14F-4D97-AF65-F5344CB8AC3E}">
        <p14:creationId xmlns:p14="http://schemas.microsoft.com/office/powerpoint/2010/main" val="3965418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November 2011</a:t>
            </a:r>
            <a:endParaRPr lang="en-US" dirty="0"/>
          </a:p>
        </p:txBody>
      </p:sp>
      <p:sp>
        <p:nvSpPr>
          <p:cNvPr id="5" name="Footer Placeholder 4"/>
          <p:cNvSpPr>
            <a:spLocks noGrp="1"/>
          </p:cNvSpPr>
          <p:nvPr>
            <p:ph type="ftr" sz="quarter" idx="11"/>
          </p:nvPr>
        </p:nvSpPr>
        <p:spPr/>
        <p:txBody>
          <a:bodyPr/>
          <a:lstStyle/>
          <a:p>
            <a:r>
              <a:rPr lang="en-US" dirty="0" smtClean="0"/>
              <a:t>Mika Kasslin, Nokia</a:t>
            </a:r>
            <a:endParaRPr lang="en-US" dirty="0"/>
          </a:p>
        </p:txBody>
      </p:sp>
      <p:sp>
        <p:nvSpPr>
          <p:cNvPr id="6" name="Slide Number Placeholder 5"/>
          <p:cNvSpPr>
            <a:spLocks noGrp="1"/>
          </p:cNvSpPr>
          <p:nvPr>
            <p:ph type="sldNum" sz="quarter" idx="12"/>
          </p:nvPr>
        </p:nvSpPr>
        <p:spPr/>
        <p:txBody>
          <a:bodyPr/>
          <a:lstStyle/>
          <a:p>
            <a:r>
              <a:rPr lang="en-US" dirty="0"/>
              <a:t>Slide </a:t>
            </a:r>
            <a:fld id="{1710F680-39A0-4B12-B6FF-F83F267FEF9F}" type="slidenum">
              <a:rPr lang="en-US"/>
              <a:pPr/>
              <a:t>2</a:t>
            </a:fld>
            <a:endParaRPr lang="en-US" dirty="0"/>
          </a:p>
        </p:txBody>
      </p:sp>
      <p:sp>
        <p:nvSpPr>
          <p:cNvPr id="5122" name="Rectangle 2"/>
          <p:cNvSpPr>
            <a:spLocks noGrp="1" noChangeArrowheads="1"/>
          </p:cNvSpPr>
          <p:nvPr>
            <p:ph type="title"/>
          </p:nvPr>
        </p:nvSpPr>
        <p:spPr>
          <a:noFill/>
          <a:ln/>
        </p:spPr>
        <p:txBody>
          <a:bodyPr/>
          <a:lstStyle/>
          <a:p>
            <a:r>
              <a:rPr lang="en-US" dirty="0"/>
              <a:t>Abstract</a:t>
            </a:r>
          </a:p>
        </p:txBody>
      </p:sp>
      <p:sp>
        <p:nvSpPr>
          <p:cNvPr id="5123" name="Rectangle 3"/>
          <p:cNvSpPr>
            <a:spLocks noGrp="1" noChangeArrowheads="1"/>
          </p:cNvSpPr>
          <p:nvPr>
            <p:ph type="body" idx="1"/>
          </p:nvPr>
        </p:nvSpPr>
        <p:spPr>
          <a:noFill/>
          <a:ln/>
        </p:spPr>
        <p:txBody>
          <a:bodyPr/>
          <a:lstStyle/>
          <a:p>
            <a:pPr>
              <a:buFontTx/>
              <a:buNone/>
            </a:pPr>
            <a:r>
              <a:rPr lang="en-US" dirty="0" smtClean="0"/>
              <a:t>	This presentation contains some open issues in the candidate draft spotted by the authors during the task group review</a:t>
            </a:r>
          </a:p>
          <a:p>
            <a:pPr>
              <a:buFontTx/>
              <a:buNone/>
            </a:pPr>
            <a:r>
              <a:rPr lang="fi-FI" dirty="0"/>
              <a:t>	</a:t>
            </a:r>
            <a:r>
              <a:rPr lang="fi-FI" dirty="0" smtClean="0"/>
              <a:t>We would like to discuss the issues in the task group in order to get feeling on what’s the group’s opinion on the issues and whether they should be resolved in the draft and whether the 802.19.1 specification should provide a solution for them</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Vocabulary</a:t>
            </a:r>
            <a:endParaRPr lang="en-US" dirty="0"/>
          </a:p>
        </p:txBody>
      </p:sp>
      <p:sp>
        <p:nvSpPr>
          <p:cNvPr id="3" name="Content Placeholder 2"/>
          <p:cNvSpPr>
            <a:spLocks noGrp="1"/>
          </p:cNvSpPr>
          <p:nvPr>
            <p:ph idx="1"/>
          </p:nvPr>
        </p:nvSpPr>
        <p:spPr/>
        <p:txBody>
          <a:bodyPr/>
          <a:lstStyle/>
          <a:p>
            <a:r>
              <a:rPr lang="fi-FI" dirty="0" smtClean="0"/>
              <a:t>CE = Coexistence enabler</a:t>
            </a:r>
          </a:p>
          <a:p>
            <a:r>
              <a:rPr lang="fi-FI" dirty="0" smtClean="0"/>
              <a:t>CM = Coexistence manager</a:t>
            </a:r>
          </a:p>
          <a:p>
            <a:endParaRPr lang="fi-FI" dirty="0" smtClean="0"/>
          </a:p>
        </p:txBody>
      </p:sp>
      <p:sp>
        <p:nvSpPr>
          <p:cNvPr id="4" name="Date Placeholder 3"/>
          <p:cNvSpPr>
            <a:spLocks noGrp="1"/>
          </p:cNvSpPr>
          <p:nvPr>
            <p:ph type="dt" sz="half" idx="10"/>
          </p:nvPr>
        </p:nvSpPr>
        <p:spPr/>
        <p:txBody>
          <a:bodyPr/>
          <a:lstStyle/>
          <a:p>
            <a:r>
              <a:rPr lang="en-US" dirty="0" smtClean="0"/>
              <a:t>November 2011</a:t>
            </a:r>
            <a:endParaRPr lang="en-US" dirty="0"/>
          </a:p>
        </p:txBody>
      </p:sp>
      <p:sp>
        <p:nvSpPr>
          <p:cNvPr id="5" name="Footer Placeholder 4"/>
          <p:cNvSpPr>
            <a:spLocks noGrp="1"/>
          </p:cNvSpPr>
          <p:nvPr>
            <p:ph type="ftr" sz="quarter" idx="11"/>
          </p:nvPr>
        </p:nvSpPr>
        <p:spPr/>
        <p:txBody>
          <a:bodyPr/>
          <a:lstStyle/>
          <a:p>
            <a:r>
              <a:rPr lang="en-US" dirty="0" smtClean="0"/>
              <a:t>Mika Kasslin, Nokia</a:t>
            </a:r>
            <a:endParaRPr lang="en-US" dirty="0"/>
          </a:p>
        </p:txBody>
      </p:sp>
      <p:sp>
        <p:nvSpPr>
          <p:cNvPr id="6" name="Slide Number Placeholder 5"/>
          <p:cNvSpPr>
            <a:spLocks noGrp="1"/>
          </p:cNvSpPr>
          <p:nvPr>
            <p:ph type="sldNum" sz="quarter" idx="12"/>
          </p:nvPr>
        </p:nvSpPr>
        <p:spPr/>
        <p:txBody>
          <a:bodyPr/>
          <a:lstStyle/>
          <a:p>
            <a:r>
              <a:rPr lang="en-US" dirty="0" smtClean="0"/>
              <a:t>Slide </a:t>
            </a:r>
            <a:fld id="{4158103A-2303-4CFE-BFFB-B93F7B49C52B}" type="slidenum">
              <a:rPr lang="en-US" smtClean="0"/>
              <a:pPr/>
              <a:t>3</a:t>
            </a:fld>
            <a:endParaRPr lang="en-US" dirty="0"/>
          </a:p>
        </p:txBody>
      </p:sp>
    </p:spTree>
    <p:extLst>
      <p:ext uri="{BB962C8B-B14F-4D97-AF65-F5344CB8AC3E}">
        <p14:creationId xmlns:p14="http://schemas.microsoft.com/office/powerpoint/2010/main" val="1225770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Some definitions</a:t>
            </a:r>
            <a:endParaRPr lang="en-US" dirty="0"/>
          </a:p>
        </p:txBody>
      </p:sp>
      <p:sp>
        <p:nvSpPr>
          <p:cNvPr id="3" name="Content Placeholder 2"/>
          <p:cNvSpPr>
            <a:spLocks noGrp="1"/>
          </p:cNvSpPr>
          <p:nvPr>
            <p:ph idx="1"/>
          </p:nvPr>
        </p:nvSpPr>
        <p:spPr/>
        <p:txBody>
          <a:bodyPr/>
          <a:lstStyle/>
          <a:p>
            <a:r>
              <a:rPr lang="fi-FI" dirty="0" smtClean="0"/>
              <a:t>Coexistence system user = A logical entity that is using services of the coexistence system via a CE. A coexistence system user may be associated to a device with a wireless transceiver (Rx+Tx) or with a wireless transmitter (Tx</a:t>
            </a:r>
            <a:r>
              <a:rPr lang="fi-FI" dirty="0" smtClean="0"/>
              <a:t>) only</a:t>
            </a:r>
            <a:r>
              <a:rPr lang="fi-FI" dirty="0" smtClean="0"/>
              <a:t>. </a:t>
            </a:r>
          </a:p>
          <a:p>
            <a:r>
              <a:rPr lang="fi-FI" dirty="0" smtClean="0"/>
              <a:t>Coexistence set = A CM determines a coexistence set for each coexistence system user that is registered to it. It contains those other coexistence system users with which the coexistence system user needs to coexist. </a:t>
            </a:r>
            <a:endParaRPr lang="en-US" dirty="0" smtClean="0"/>
          </a:p>
        </p:txBody>
      </p:sp>
      <p:sp>
        <p:nvSpPr>
          <p:cNvPr id="4" name="Date Placeholder 3"/>
          <p:cNvSpPr>
            <a:spLocks noGrp="1"/>
          </p:cNvSpPr>
          <p:nvPr>
            <p:ph type="dt" sz="half" idx="10"/>
          </p:nvPr>
        </p:nvSpPr>
        <p:spPr/>
        <p:txBody>
          <a:bodyPr/>
          <a:lstStyle/>
          <a:p>
            <a:r>
              <a:rPr lang="en-US" smtClean="0"/>
              <a:t>November 2011</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dirty="0"/>
          </a:p>
        </p:txBody>
      </p:sp>
      <p:sp>
        <p:nvSpPr>
          <p:cNvPr id="6" name="Slide Number Placeholder 5"/>
          <p:cNvSpPr>
            <a:spLocks noGrp="1"/>
          </p:cNvSpPr>
          <p:nvPr>
            <p:ph type="sldNum" sz="quarter" idx="12"/>
          </p:nvPr>
        </p:nvSpPr>
        <p:spPr/>
        <p:txBody>
          <a:bodyPr/>
          <a:lstStyle/>
          <a:p>
            <a:r>
              <a:rPr lang="en-US" smtClean="0"/>
              <a:t>Slide </a:t>
            </a:r>
            <a:fld id="{4158103A-2303-4CFE-BFFB-B93F7B49C52B}" type="slidenum">
              <a:rPr lang="en-US" smtClean="0"/>
              <a:pPr/>
              <a:t>4</a:t>
            </a:fld>
            <a:endParaRPr lang="en-US" dirty="0"/>
          </a:p>
        </p:txBody>
      </p:sp>
    </p:spTree>
    <p:extLst>
      <p:ext uri="{BB962C8B-B14F-4D97-AF65-F5344CB8AC3E}">
        <p14:creationId xmlns:p14="http://schemas.microsoft.com/office/powerpoint/2010/main" val="2864293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An issue list</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fi-FI" dirty="0" smtClean="0"/>
              <a:t>Interconnections between CMs</a:t>
            </a:r>
          </a:p>
          <a:p>
            <a:pPr marL="457200" indent="-457200">
              <a:buFont typeface="+mj-lt"/>
              <a:buAutoNum type="arabicPeriod"/>
            </a:pPr>
            <a:r>
              <a:rPr lang="fi-FI" dirty="0" smtClean="0"/>
              <a:t>Information exchange between CMs</a:t>
            </a:r>
          </a:p>
          <a:p>
            <a:pPr marL="457200" indent="-457200">
              <a:buFont typeface="+mj-lt"/>
              <a:buAutoNum type="arabicPeriod"/>
            </a:pPr>
            <a:r>
              <a:rPr lang="fi-FI" dirty="0" smtClean="0"/>
              <a:t>CMs with different coexistence decision algorithms</a:t>
            </a:r>
          </a:p>
          <a:p>
            <a:pPr marL="457200" indent="-457200">
              <a:buFont typeface="+mj-lt"/>
              <a:buAutoNum type="arabicPeriod"/>
            </a:pPr>
            <a:r>
              <a:rPr lang="fi-FI" dirty="0" smtClean="0"/>
              <a:t>Information from a coexistence system user to a </a:t>
            </a:r>
            <a:r>
              <a:rPr lang="fi-FI" dirty="0" smtClean="0"/>
              <a:t>CM</a:t>
            </a:r>
            <a:endParaRPr lang="fi-FI" dirty="0" smtClean="0"/>
          </a:p>
        </p:txBody>
      </p:sp>
      <p:sp>
        <p:nvSpPr>
          <p:cNvPr id="4" name="Date Placeholder 3"/>
          <p:cNvSpPr>
            <a:spLocks noGrp="1"/>
          </p:cNvSpPr>
          <p:nvPr>
            <p:ph type="dt" sz="half" idx="10"/>
          </p:nvPr>
        </p:nvSpPr>
        <p:spPr/>
        <p:txBody>
          <a:bodyPr/>
          <a:lstStyle/>
          <a:p>
            <a:r>
              <a:rPr lang="en-US" dirty="0" smtClean="0"/>
              <a:t>November 2011</a:t>
            </a:r>
            <a:endParaRPr lang="en-US" dirty="0"/>
          </a:p>
        </p:txBody>
      </p:sp>
      <p:sp>
        <p:nvSpPr>
          <p:cNvPr id="5" name="Footer Placeholder 4"/>
          <p:cNvSpPr>
            <a:spLocks noGrp="1"/>
          </p:cNvSpPr>
          <p:nvPr>
            <p:ph type="ftr" sz="quarter" idx="11"/>
          </p:nvPr>
        </p:nvSpPr>
        <p:spPr/>
        <p:txBody>
          <a:bodyPr/>
          <a:lstStyle/>
          <a:p>
            <a:r>
              <a:rPr lang="en-US" dirty="0" smtClean="0"/>
              <a:t>Mika Kasslin, Nokia</a:t>
            </a:r>
            <a:endParaRPr lang="en-US" dirty="0"/>
          </a:p>
        </p:txBody>
      </p:sp>
      <p:sp>
        <p:nvSpPr>
          <p:cNvPr id="6" name="Slide Number Placeholder 5"/>
          <p:cNvSpPr>
            <a:spLocks noGrp="1"/>
          </p:cNvSpPr>
          <p:nvPr>
            <p:ph type="sldNum" sz="quarter" idx="12"/>
          </p:nvPr>
        </p:nvSpPr>
        <p:spPr/>
        <p:txBody>
          <a:bodyPr/>
          <a:lstStyle/>
          <a:p>
            <a:r>
              <a:rPr lang="en-US" dirty="0" smtClean="0"/>
              <a:t>Slide </a:t>
            </a:r>
            <a:fld id="{4158103A-2303-4CFE-BFFB-B93F7B49C52B}" type="slidenum">
              <a:rPr lang="en-US" smtClean="0"/>
              <a:pPr/>
              <a:t>5</a:t>
            </a:fld>
            <a:endParaRPr lang="en-US" dirty="0"/>
          </a:p>
        </p:txBody>
      </p:sp>
    </p:spTree>
    <p:extLst>
      <p:ext uri="{BB962C8B-B14F-4D97-AF65-F5344CB8AC3E}">
        <p14:creationId xmlns:p14="http://schemas.microsoft.com/office/powerpoint/2010/main" val="3713714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Interconnections between CMs</a:t>
            </a:r>
            <a:endParaRPr lang="en-US" dirty="0"/>
          </a:p>
        </p:txBody>
      </p:sp>
      <p:sp>
        <p:nvSpPr>
          <p:cNvPr id="3" name="Content Placeholder 2"/>
          <p:cNvSpPr>
            <a:spLocks noGrp="1"/>
          </p:cNvSpPr>
          <p:nvPr>
            <p:ph idx="1"/>
          </p:nvPr>
        </p:nvSpPr>
        <p:spPr>
          <a:xfrm>
            <a:off x="685800" y="1690464"/>
            <a:ext cx="7772400" cy="4114800"/>
          </a:xfrm>
        </p:spPr>
        <p:txBody>
          <a:bodyPr/>
          <a:lstStyle/>
          <a:p>
            <a:r>
              <a:rPr lang="fi-FI" dirty="0" smtClean="0"/>
              <a:t>Currently the candidate draft provides some basic means for </a:t>
            </a:r>
            <a:r>
              <a:rPr lang="fi-FI" dirty="0" smtClean="0"/>
              <a:t>CMs to get connected. There are no rules, however, when the CMs needs to become connected and whether coexistence decision algorithm support has any implications to the interconnections. </a:t>
            </a:r>
          </a:p>
          <a:p>
            <a:r>
              <a:rPr lang="fi-FI" dirty="0" smtClean="0"/>
              <a:t>The authors believe the 802.19.1 specification needs to set firm requirements for CM interconnections</a:t>
            </a:r>
          </a:p>
          <a:p>
            <a:pPr lvl="1"/>
            <a:r>
              <a:rPr lang="fi-FI" dirty="0" smtClean="0"/>
              <a:t>CM interconnections are determined based on coexistence sets</a:t>
            </a:r>
          </a:p>
          <a:p>
            <a:pPr lvl="1"/>
            <a:r>
              <a:rPr lang="fi-FI" dirty="0" smtClean="0"/>
              <a:t>A CM needs to get connected to another CM whenever the other CM serves a coexistence system user in one of the CM’s coexistence sets</a:t>
            </a:r>
          </a:p>
          <a:p>
            <a:pPr lvl="1"/>
            <a:r>
              <a:rPr lang="fi-FI" dirty="0" smtClean="0"/>
              <a:t>So, each interconnection is driven by a coexistence need originating from a coexistence system user</a:t>
            </a:r>
            <a:endParaRPr lang="en-US" dirty="0"/>
          </a:p>
        </p:txBody>
      </p:sp>
      <p:sp>
        <p:nvSpPr>
          <p:cNvPr id="4" name="Date Placeholder 3"/>
          <p:cNvSpPr>
            <a:spLocks noGrp="1"/>
          </p:cNvSpPr>
          <p:nvPr>
            <p:ph type="dt" sz="half" idx="10"/>
          </p:nvPr>
        </p:nvSpPr>
        <p:spPr/>
        <p:txBody>
          <a:bodyPr/>
          <a:lstStyle/>
          <a:p>
            <a:r>
              <a:rPr lang="en-US" dirty="0" smtClean="0"/>
              <a:t>November 2011</a:t>
            </a:r>
            <a:endParaRPr lang="en-US" dirty="0"/>
          </a:p>
        </p:txBody>
      </p:sp>
      <p:sp>
        <p:nvSpPr>
          <p:cNvPr id="5" name="Footer Placeholder 4"/>
          <p:cNvSpPr>
            <a:spLocks noGrp="1"/>
          </p:cNvSpPr>
          <p:nvPr>
            <p:ph type="ftr" sz="quarter" idx="11"/>
          </p:nvPr>
        </p:nvSpPr>
        <p:spPr/>
        <p:txBody>
          <a:bodyPr/>
          <a:lstStyle/>
          <a:p>
            <a:r>
              <a:rPr lang="en-US" dirty="0" smtClean="0"/>
              <a:t>Mika Kasslin, Nokia</a:t>
            </a:r>
            <a:endParaRPr lang="en-US" dirty="0"/>
          </a:p>
        </p:txBody>
      </p:sp>
      <p:sp>
        <p:nvSpPr>
          <p:cNvPr id="6" name="Slide Number Placeholder 5"/>
          <p:cNvSpPr>
            <a:spLocks noGrp="1"/>
          </p:cNvSpPr>
          <p:nvPr>
            <p:ph type="sldNum" sz="quarter" idx="12"/>
          </p:nvPr>
        </p:nvSpPr>
        <p:spPr/>
        <p:txBody>
          <a:bodyPr/>
          <a:lstStyle/>
          <a:p>
            <a:r>
              <a:rPr lang="en-US" dirty="0" smtClean="0"/>
              <a:t>Slide </a:t>
            </a:r>
            <a:fld id="{4158103A-2303-4CFE-BFFB-B93F7B49C52B}" type="slidenum">
              <a:rPr lang="en-US" smtClean="0"/>
              <a:pPr/>
              <a:t>6</a:t>
            </a:fld>
            <a:endParaRPr lang="en-US" dirty="0"/>
          </a:p>
        </p:txBody>
      </p:sp>
    </p:spTree>
    <p:extLst>
      <p:ext uri="{BB962C8B-B14F-4D97-AF65-F5344CB8AC3E}">
        <p14:creationId xmlns:p14="http://schemas.microsoft.com/office/powerpoint/2010/main" val="1102611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Information exchange between CMs</a:t>
            </a:r>
            <a:endParaRPr lang="en-US" dirty="0"/>
          </a:p>
        </p:txBody>
      </p:sp>
      <p:sp>
        <p:nvSpPr>
          <p:cNvPr id="3" name="Content Placeholder 2"/>
          <p:cNvSpPr>
            <a:spLocks noGrp="1"/>
          </p:cNvSpPr>
          <p:nvPr>
            <p:ph idx="1"/>
          </p:nvPr>
        </p:nvSpPr>
        <p:spPr>
          <a:xfrm>
            <a:off x="685800" y="1772816"/>
            <a:ext cx="7772400" cy="4114800"/>
          </a:xfrm>
        </p:spPr>
        <p:txBody>
          <a:bodyPr/>
          <a:lstStyle/>
          <a:p>
            <a:r>
              <a:rPr lang="fi-FI" dirty="0" smtClean="0"/>
              <a:t>Interconnections between CMs is not enough but we believe the 802.19.1 specification should set rules for information exchange between interconnected CMs</a:t>
            </a:r>
          </a:p>
          <a:p>
            <a:pPr lvl="1"/>
            <a:r>
              <a:rPr lang="fi-FI" dirty="0" smtClean="0"/>
              <a:t>A CM that serves a coexistence system user needs to be aware of information related to the other coexistence system users in the coexistence set of the coexistence system user</a:t>
            </a:r>
          </a:p>
          <a:p>
            <a:pPr lvl="1"/>
            <a:r>
              <a:rPr lang="fi-FI" dirty="0" smtClean="0"/>
              <a:t>We believe the 802.19.1 specification needs provide the mechanisms to obtain the information</a:t>
            </a:r>
          </a:p>
          <a:p>
            <a:pPr lvl="1"/>
            <a:r>
              <a:rPr lang="fi-FI" dirty="0" smtClean="0"/>
              <a:t>Actually we believe each CM should be responsible for keeping a peer CM updated on changes in information related to a CM’s coexistence system user when the user is in a peer CM’s coexistence set</a:t>
            </a:r>
          </a:p>
          <a:p>
            <a:pPr lvl="2"/>
            <a:r>
              <a:rPr lang="fi-FI" dirty="0" smtClean="0"/>
              <a:t>With information push we may avoid unnecessary information requests</a:t>
            </a:r>
            <a:endParaRPr lang="en-US" dirty="0"/>
          </a:p>
        </p:txBody>
      </p:sp>
      <p:sp>
        <p:nvSpPr>
          <p:cNvPr id="4" name="Date Placeholder 3"/>
          <p:cNvSpPr>
            <a:spLocks noGrp="1"/>
          </p:cNvSpPr>
          <p:nvPr>
            <p:ph type="dt" sz="half" idx="10"/>
          </p:nvPr>
        </p:nvSpPr>
        <p:spPr/>
        <p:txBody>
          <a:bodyPr/>
          <a:lstStyle/>
          <a:p>
            <a:r>
              <a:rPr lang="en-US" dirty="0" smtClean="0"/>
              <a:t>November 2011</a:t>
            </a:r>
            <a:endParaRPr lang="en-US" dirty="0"/>
          </a:p>
        </p:txBody>
      </p:sp>
      <p:sp>
        <p:nvSpPr>
          <p:cNvPr id="5" name="Footer Placeholder 4"/>
          <p:cNvSpPr>
            <a:spLocks noGrp="1"/>
          </p:cNvSpPr>
          <p:nvPr>
            <p:ph type="ftr" sz="quarter" idx="11"/>
          </p:nvPr>
        </p:nvSpPr>
        <p:spPr/>
        <p:txBody>
          <a:bodyPr/>
          <a:lstStyle/>
          <a:p>
            <a:r>
              <a:rPr lang="en-US" dirty="0" smtClean="0"/>
              <a:t>Mika Kasslin, Nokia</a:t>
            </a:r>
            <a:endParaRPr lang="en-US" dirty="0"/>
          </a:p>
        </p:txBody>
      </p:sp>
      <p:sp>
        <p:nvSpPr>
          <p:cNvPr id="6" name="Slide Number Placeholder 5"/>
          <p:cNvSpPr>
            <a:spLocks noGrp="1"/>
          </p:cNvSpPr>
          <p:nvPr>
            <p:ph type="sldNum" sz="quarter" idx="12"/>
          </p:nvPr>
        </p:nvSpPr>
        <p:spPr/>
        <p:txBody>
          <a:bodyPr/>
          <a:lstStyle/>
          <a:p>
            <a:r>
              <a:rPr lang="en-US" dirty="0" smtClean="0"/>
              <a:t>Slide </a:t>
            </a:r>
            <a:fld id="{4158103A-2303-4CFE-BFFB-B93F7B49C52B}" type="slidenum">
              <a:rPr lang="en-US" smtClean="0"/>
              <a:pPr/>
              <a:t>7</a:t>
            </a:fld>
            <a:endParaRPr lang="en-US" dirty="0"/>
          </a:p>
        </p:txBody>
      </p:sp>
    </p:spTree>
    <p:extLst>
      <p:ext uri="{BB962C8B-B14F-4D97-AF65-F5344CB8AC3E}">
        <p14:creationId xmlns:p14="http://schemas.microsoft.com/office/powerpoint/2010/main" val="1110477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CMs with different coexistence decision algorithms</a:t>
            </a:r>
            <a:endParaRPr lang="en-US" dirty="0"/>
          </a:p>
        </p:txBody>
      </p:sp>
      <p:sp>
        <p:nvSpPr>
          <p:cNvPr id="3" name="Content Placeholder 2"/>
          <p:cNvSpPr>
            <a:spLocks noGrp="1"/>
          </p:cNvSpPr>
          <p:nvPr>
            <p:ph idx="1"/>
          </p:nvPr>
        </p:nvSpPr>
        <p:spPr>
          <a:xfrm>
            <a:off x="685800" y="1844824"/>
            <a:ext cx="7772400" cy="4114800"/>
          </a:xfrm>
        </p:spPr>
        <p:txBody>
          <a:bodyPr/>
          <a:lstStyle/>
          <a:p>
            <a:r>
              <a:rPr lang="fi-FI" sz="2000" dirty="0" smtClean="0"/>
              <a:t>The 802.19.1 specification is expected to allow CMs to implement any type of coexistence decision algorithm</a:t>
            </a:r>
            <a:r>
              <a:rPr lang="en-US" sz="2000" dirty="0"/>
              <a:t> </a:t>
            </a:r>
            <a:r>
              <a:rPr lang="en-US" sz="2000" dirty="0" smtClean="0"/>
              <a:t>and the specification is expected to define some possible algorithms</a:t>
            </a:r>
          </a:p>
          <a:p>
            <a:r>
              <a:rPr lang="fi-FI" sz="2000" dirty="0" smtClean="0"/>
              <a:t>What is expected from CMs that implement and support different algorithms?</a:t>
            </a:r>
          </a:p>
          <a:p>
            <a:pPr lvl="1"/>
            <a:r>
              <a:rPr lang="fi-FI" sz="1800" dirty="0" smtClean="0"/>
              <a:t>What’s expected from the CM interconnections?</a:t>
            </a:r>
          </a:p>
          <a:p>
            <a:pPr lvl="1"/>
            <a:r>
              <a:rPr lang="fi-FI" sz="1800" dirty="0" smtClean="0"/>
              <a:t>What’s expected from information exchange between the CMs?</a:t>
            </a:r>
          </a:p>
          <a:p>
            <a:r>
              <a:rPr lang="fi-FI" sz="2000" dirty="0" smtClean="0"/>
              <a:t>We believe the CM interconnection and information exchange rules should be independent from the coexistence decision algorithm</a:t>
            </a:r>
          </a:p>
          <a:p>
            <a:pPr lvl="1"/>
            <a:r>
              <a:rPr lang="fi-FI" sz="1800" dirty="0" smtClean="0"/>
              <a:t>Interactions and information exchange related to decision making is specific to the algorithm and doesn’t belong to this category</a:t>
            </a:r>
          </a:p>
        </p:txBody>
      </p:sp>
      <p:sp>
        <p:nvSpPr>
          <p:cNvPr id="4" name="Date Placeholder 3"/>
          <p:cNvSpPr>
            <a:spLocks noGrp="1"/>
          </p:cNvSpPr>
          <p:nvPr>
            <p:ph type="dt" sz="half" idx="10"/>
          </p:nvPr>
        </p:nvSpPr>
        <p:spPr/>
        <p:txBody>
          <a:bodyPr/>
          <a:lstStyle/>
          <a:p>
            <a:r>
              <a:rPr lang="en-US" smtClean="0"/>
              <a:t>November 2011</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dirty="0"/>
          </a:p>
        </p:txBody>
      </p:sp>
      <p:sp>
        <p:nvSpPr>
          <p:cNvPr id="6" name="Slide Number Placeholder 5"/>
          <p:cNvSpPr>
            <a:spLocks noGrp="1"/>
          </p:cNvSpPr>
          <p:nvPr>
            <p:ph type="sldNum" sz="quarter" idx="12"/>
          </p:nvPr>
        </p:nvSpPr>
        <p:spPr/>
        <p:txBody>
          <a:bodyPr/>
          <a:lstStyle/>
          <a:p>
            <a:r>
              <a:rPr lang="en-US" smtClean="0"/>
              <a:t>Slide </a:t>
            </a:r>
            <a:fld id="{4158103A-2303-4CFE-BFFB-B93F7B49C52B}" type="slidenum">
              <a:rPr lang="en-US" smtClean="0"/>
              <a:pPr/>
              <a:t>8</a:t>
            </a:fld>
            <a:endParaRPr lang="en-US" dirty="0"/>
          </a:p>
        </p:txBody>
      </p:sp>
    </p:spTree>
    <p:extLst>
      <p:ext uri="{BB962C8B-B14F-4D97-AF65-F5344CB8AC3E}">
        <p14:creationId xmlns:p14="http://schemas.microsoft.com/office/powerpoint/2010/main" val="1472908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Information from a coexistence system user to a CM</a:t>
            </a:r>
            <a:endParaRPr lang="en-US" dirty="0"/>
          </a:p>
        </p:txBody>
      </p:sp>
      <p:sp>
        <p:nvSpPr>
          <p:cNvPr id="3" name="Content Placeholder 2"/>
          <p:cNvSpPr>
            <a:spLocks noGrp="1"/>
          </p:cNvSpPr>
          <p:nvPr>
            <p:ph idx="1"/>
          </p:nvPr>
        </p:nvSpPr>
        <p:spPr/>
        <p:txBody>
          <a:bodyPr/>
          <a:lstStyle/>
          <a:p>
            <a:r>
              <a:rPr lang="fi-FI" sz="2000" dirty="0" smtClean="0"/>
              <a:t>Most of the information from a coexistence system user to the coexistence system comes as part of the user registration (or re-registration)</a:t>
            </a:r>
          </a:p>
          <a:p>
            <a:pPr lvl="1"/>
            <a:r>
              <a:rPr lang="fi-FI" sz="1800" dirty="0" smtClean="0"/>
              <a:t>Quite a lot of information is available in the messages and in the interfaces but many of the parameters are currently optional</a:t>
            </a:r>
          </a:p>
          <a:p>
            <a:pPr lvl="1"/>
            <a:r>
              <a:rPr lang="fi-FI" sz="1800" dirty="0" smtClean="0"/>
              <a:t>The assumption seems to be that the coexistence system user may decide on what information it supports and provides to the system</a:t>
            </a:r>
            <a:endParaRPr lang="fi-FI" sz="1800" dirty="0" smtClean="0"/>
          </a:p>
          <a:p>
            <a:r>
              <a:rPr lang="fi-FI" sz="2000" dirty="0" smtClean="0"/>
              <a:t>CM’s coexistence decision algorithms assume that certain information is available from the coexistence system users</a:t>
            </a:r>
          </a:p>
          <a:p>
            <a:r>
              <a:rPr lang="fi-FI" sz="2000" dirty="0" smtClean="0"/>
              <a:t>There seems to be a clear mismatch between these two approaches and assumptions which is expected to lead to situations in which the coexistence system and especially the CM can’t serve a coexistence system user because that can’t provide expected and required information</a:t>
            </a:r>
            <a:endParaRPr lang="en-US" sz="2000" dirty="0"/>
          </a:p>
        </p:txBody>
      </p:sp>
      <p:sp>
        <p:nvSpPr>
          <p:cNvPr id="4" name="Date Placeholder 3"/>
          <p:cNvSpPr>
            <a:spLocks noGrp="1"/>
          </p:cNvSpPr>
          <p:nvPr>
            <p:ph type="dt" sz="half" idx="10"/>
          </p:nvPr>
        </p:nvSpPr>
        <p:spPr/>
        <p:txBody>
          <a:bodyPr/>
          <a:lstStyle/>
          <a:p>
            <a:r>
              <a:rPr lang="en-US" dirty="0" smtClean="0"/>
              <a:t>November 2011</a:t>
            </a:r>
            <a:endParaRPr lang="en-US" dirty="0"/>
          </a:p>
        </p:txBody>
      </p:sp>
      <p:sp>
        <p:nvSpPr>
          <p:cNvPr id="5" name="Footer Placeholder 4"/>
          <p:cNvSpPr>
            <a:spLocks noGrp="1"/>
          </p:cNvSpPr>
          <p:nvPr>
            <p:ph type="ftr" sz="quarter" idx="11"/>
          </p:nvPr>
        </p:nvSpPr>
        <p:spPr/>
        <p:txBody>
          <a:bodyPr/>
          <a:lstStyle/>
          <a:p>
            <a:r>
              <a:rPr lang="en-US" dirty="0" smtClean="0"/>
              <a:t>Mika Kasslin, Nokia</a:t>
            </a:r>
            <a:endParaRPr lang="en-US" dirty="0"/>
          </a:p>
        </p:txBody>
      </p:sp>
      <p:sp>
        <p:nvSpPr>
          <p:cNvPr id="6" name="Slide Number Placeholder 5"/>
          <p:cNvSpPr>
            <a:spLocks noGrp="1"/>
          </p:cNvSpPr>
          <p:nvPr>
            <p:ph type="sldNum" sz="quarter" idx="12"/>
          </p:nvPr>
        </p:nvSpPr>
        <p:spPr/>
        <p:txBody>
          <a:bodyPr/>
          <a:lstStyle/>
          <a:p>
            <a:r>
              <a:rPr lang="en-US" dirty="0" smtClean="0"/>
              <a:t>Slide </a:t>
            </a:r>
            <a:fld id="{4158103A-2303-4CFE-BFFB-B93F7B49C52B}" type="slidenum">
              <a:rPr lang="en-US" smtClean="0"/>
              <a:pPr/>
              <a:t>9</a:t>
            </a:fld>
            <a:endParaRPr lang="en-US" dirty="0"/>
          </a:p>
        </p:txBody>
      </p:sp>
    </p:spTree>
    <p:extLst>
      <p:ext uri="{BB962C8B-B14F-4D97-AF65-F5344CB8AC3E}">
        <p14:creationId xmlns:p14="http://schemas.microsoft.com/office/powerpoint/2010/main" val="3749719827"/>
      </p:ext>
    </p:extLst>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327</TotalTime>
  <Words>920</Words>
  <Application>Microsoft Office PowerPoint</Application>
  <PresentationFormat>On-screen Show (4:3)</PresentationFormat>
  <Paragraphs>97</Paragraphs>
  <Slides>11</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802-19-Submission</vt:lpstr>
      <vt:lpstr>Document</vt:lpstr>
      <vt:lpstr>Some Open Issues for Discussion</vt:lpstr>
      <vt:lpstr>Abstract</vt:lpstr>
      <vt:lpstr>Vocabulary</vt:lpstr>
      <vt:lpstr>Some definitions</vt:lpstr>
      <vt:lpstr>An issue list</vt:lpstr>
      <vt:lpstr>Interconnections between CMs</vt:lpstr>
      <vt:lpstr>Information exchange between CMs</vt:lpstr>
      <vt:lpstr>CMs with different coexistence decision algorithms</vt:lpstr>
      <vt:lpstr>Information from a coexistence system user to a CM</vt:lpstr>
      <vt:lpstr>Summary</vt:lpstr>
      <vt:lpstr>Why to bother?</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 </dc:title>
  <dc:creator>Kasslin (Nokia)</dc:creator>
  <cp:lastModifiedBy>Kasslin (Nokia)</cp:lastModifiedBy>
  <cp:revision>40</cp:revision>
  <cp:lastPrinted>1998-02-10T13:28:06Z</cp:lastPrinted>
  <dcterms:created xsi:type="dcterms:W3CDTF">2011-11-06T14:43:12Z</dcterms:created>
  <dcterms:modified xsi:type="dcterms:W3CDTF">2011-11-07T15:24:38Z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cfbb54a6-e771-4046-902e-d7ce52049efb</vt:lpwstr>
  </property>
  <property fmtid="{D5CDD505-2E9C-101B-9397-08002B2CF9AE}" pid="3" name="NokiaConfidentiality">
    <vt:lpwstr>Public</vt:lpwstr>
  </property>
</Properties>
</file>