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82" r:id="rId4"/>
    <p:sldId id="273" r:id="rId5"/>
    <p:sldId id="279" r:id="rId6"/>
    <p:sldId id="270" r:id="rId7"/>
    <p:sldId id="275" r:id="rId8"/>
    <p:sldId id="286" r:id="rId9"/>
    <p:sldId id="285" r:id="rId10"/>
    <p:sldId id="283" r:id="rId11"/>
    <p:sldId id="280" r:id="rId12"/>
    <p:sldId id="281" r:id="rId13"/>
    <p:sldId id="28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74"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D767FFF4-BD8B-498C-B8C6-22203858DF25}"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99CC33"/>
              </a:solidFill>
              <a:latin typeface="nokia pure text"/>
            </a:endParaRPr>
          </a:p>
        </p:txBody>
      </p:sp>
    </p:spTree>
    <p:extLst>
      <p:ext uri="{BB962C8B-B14F-4D97-AF65-F5344CB8AC3E}">
        <p14:creationId xmlns:p14="http://schemas.microsoft.com/office/powerpoint/2010/main" val="3076915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DF2E75F0-D314-4776-985A-D6E94F2FC2B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extLst>
      <p:ext uri="{BB962C8B-B14F-4D97-AF65-F5344CB8AC3E}">
        <p14:creationId xmlns:p14="http://schemas.microsoft.com/office/powerpoint/2010/main" val="105888553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C09085BD-7314-433C-8E7F-68B1DAB36716}"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B6B7B29F-3A3D-4200-A6D3-299708C29B5C}"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2ABC68C-FD5E-4DA5-95C4-70E1270DB56D}"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extLst>
      <p:ext uri="{BB962C8B-B14F-4D97-AF65-F5344CB8AC3E}">
        <p14:creationId xmlns:p14="http://schemas.microsoft.com/office/powerpoint/2010/main" val="3033943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49E5232-73B3-4BEF-B1AB-F0C7D36AA341}" type="slidenum">
              <a:rPr lang="en-US"/>
              <a:pPr/>
              <a:t>‹#›</a:t>
            </a:fld>
            <a:endParaRPr lang="en-US"/>
          </a:p>
        </p:txBody>
      </p:sp>
    </p:spTree>
    <p:extLst>
      <p:ext uri="{BB962C8B-B14F-4D97-AF65-F5344CB8AC3E}">
        <p14:creationId xmlns:p14="http://schemas.microsoft.com/office/powerpoint/2010/main" val="2260295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DF81101-8E12-45CE-B572-F27B023CAB2B}" type="slidenum">
              <a:rPr lang="en-US"/>
              <a:pPr/>
              <a:t>‹#›</a:t>
            </a:fld>
            <a:endParaRPr lang="en-US"/>
          </a:p>
        </p:txBody>
      </p:sp>
    </p:spTree>
    <p:extLst>
      <p:ext uri="{BB962C8B-B14F-4D97-AF65-F5344CB8AC3E}">
        <p14:creationId xmlns:p14="http://schemas.microsoft.com/office/powerpoint/2010/main" val="2564004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01EE659-47A3-4822-BE86-5CB283F65F38}" type="slidenum">
              <a:rPr lang="en-US"/>
              <a:pPr/>
              <a:t>‹#›</a:t>
            </a:fld>
            <a:endParaRPr lang="en-US"/>
          </a:p>
        </p:txBody>
      </p:sp>
    </p:spTree>
    <p:extLst>
      <p:ext uri="{BB962C8B-B14F-4D97-AF65-F5344CB8AC3E}">
        <p14:creationId xmlns:p14="http://schemas.microsoft.com/office/powerpoint/2010/main" val="33979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EB733C4-3850-4435-B979-3D7BBCDE83A5}" type="slidenum">
              <a:rPr lang="en-US"/>
              <a:pPr/>
              <a:t>‹#›</a:t>
            </a:fld>
            <a:endParaRPr lang="en-US"/>
          </a:p>
        </p:txBody>
      </p:sp>
    </p:spTree>
    <p:extLst>
      <p:ext uri="{BB962C8B-B14F-4D97-AF65-F5344CB8AC3E}">
        <p14:creationId xmlns:p14="http://schemas.microsoft.com/office/powerpoint/2010/main" val="2333191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79E1719-16DB-45C1-A056-62FF559A82DC}" type="slidenum">
              <a:rPr lang="en-US"/>
              <a:pPr/>
              <a:t>‹#›</a:t>
            </a:fld>
            <a:endParaRPr lang="en-US"/>
          </a:p>
        </p:txBody>
      </p:sp>
    </p:spTree>
    <p:extLst>
      <p:ext uri="{BB962C8B-B14F-4D97-AF65-F5344CB8AC3E}">
        <p14:creationId xmlns:p14="http://schemas.microsoft.com/office/powerpoint/2010/main" val="3407700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2011</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94F37079-3BDA-434C-A417-7EF4FC08EEBB}" type="slidenum">
              <a:rPr lang="en-US"/>
              <a:pPr/>
              <a:t>‹#›</a:t>
            </a:fld>
            <a:endParaRPr lang="en-US"/>
          </a:p>
        </p:txBody>
      </p:sp>
    </p:spTree>
    <p:extLst>
      <p:ext uri="{BB962C8B-B14F-4D97-AF65-F5344CB8AC3E}">
        <p14:creationId xmlns:p14="http://schemas.microsoft.com/office/powerpoint/2010/main" val="1330713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2011</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1225222-A671-47F2-9902-5CBF38812C23}" type="slidenum">
              <a:rPr lang="en-US"/>
              <a:pPr/>
              <a:t>‹#›</a:t>
            </a:fld>
            <a:endParaRPr lang="en-US"/>
          </a:p>
        </p:txBody>
      </p:sp>
    </p:spTree>
    <p:extLst>
      <p:ext uri="{BB962C8B-B14F-4D97-AF65-F5344CB8AC3E}">
        <p14:creationId xmlns:p14="http://schemas.microsoft.com/office/powerpoint/2010/main" val="77905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2011</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FD8BA655-2E92-471B-9075-C5F66EB12DF5}" type="slidenum">
              <a:rPr lang="en-US"/>
              <a:pPr/>
              <a:t>‹#›</a:t>
            </a:fld>
            <a:endParaRPr lang="en-US"/>
          </a:p>
        </p:txBody>
      </p:sp>
    </p:spTree>
    <p:extLst>
      <p:ext uri="{BB962C8B-B14F-4D97-AF65-F5344CB8AC3E}">
        <p14:creationId xmlns:p14="http://schemas.microsoft.com/office/powerpoint/2010/main" val="2823426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D968E87-C9C1-42D2-AF92-7A0EBB4C42CB}" type="slidenum">
              <a:rPr lang="en-US"/>
              <a:pPr/>
              <a:t>‹#›</a:t>
            </a:fld>
            <a:endParaRPr lang="en-US"/>
          </a:p>
        </p:txBody>
      </p:sp>
    </p:spTree>
    <p:extLst>
      <p:ext uri="{BB962C8B-B14F-4D97-AF65-F5344CB8AC3E}">
        <p14:creationId xmlns:p14="http://schemas.microsoft.com/office/powerpoint/2010/main" val="3283417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66E076D-0D6E-4785-91A2-B9B72C329EC8}" type="slidenum">
              <a:rPr lang="en-US"/>
              <a:pPr/>
              <a:t>‹#›</a:t>
            </a:fld>
            <a:endParaRPr lang="en-US"/>
          </a:p>
        </p:txBody>
      </p:sp>
    </p:spTree>
    <p:extLst>
      <p:ext uri="{BB962C8B-B14F-4D97-AF65-F5344CB8AC3E}">
        <p14:creationId xmlns:p14="http://schemas.microsoft.com/office/powerpoint/2010/main" val="3597451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609A11B6-EEF3-4229-B9A6-57796848F315}"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802.19-11/0107r2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November 2011</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121E547B-408A-4066-B92C-9AACEDB3E698}"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Coexistence Discovery Terminology</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2011-11-08</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10" name="Object 9"/>
          <p:cNvGraphicFramePr>
            <a:graphicFrameLocks noChangeAspect="1"/>
          </p:cNvGraphicFramePr>
          <p:nvPr>
            <p:extLst>
              <p:ext uri="{D42A27DB-BD31-4B8C-83A1-F6EECF244321}">
                <p14:modId xmlns:p14="http://schemas.microsoft.com/office/powerpoint/2010/main" val="2597072454"/>
              </p:ext>
            </p:extLst>
          </p:nvPr>
        </p:nvGraphicFramePr>
        <p:xfrm>
          <a:off x="517525" y="2292350"/>
          <a:ext cx="7910513" cy="2425700"/>
        </p:xfrm>
        <a:graphic>
          <a:graphicData uri="http://schemas.openxmlformats.org/presentationml/2006/ole">
            <mc:AlternateContent xmlns:mc="http://schemas.openxmlformats.org/markup-compatibility/2006">
              <mc:Choice xmlns:v="urn:schemas-microsoft-com:vml" Requires="v">
                <p:oleObj spid="_x0000_s30797" name="Document" r:id="rId4" imgW="8250056" imgH="2533614" progId="Word.Document.8">
                  <p:embed/>
                </p:oleObj>
              </mc:Choice>
              <mc:Fallback>
                <p:oleObj name="Document" r:id="rId4" imgW="8250056" imgH="2533614" progId="Word.Document.8">
                  <p:embed/>
                  <p:pic>
                    <p:nvPicPr>
                      <p:cNvPr id="0" name="Object 11"/>
                      <p:cNvPicPr>
                        <a:picLocks noChangeAspect="1" noChangeArrowheads="1"/>
                      </p:cNvPicPr>
                      <p:nvPr/>
                    </p:nvPicPr>
                    <p:blipFill>
                      <a:blip r:embed="rId5"/>
                      <a:srcRect/>
                      <a:stretch>
                        <a:fillRect/>
                      </a:stretch>
                    </p:blipFill>
                    <p:spPr bwMode="auto">
                      <a:xfrm>
                        <a:off x="517525" y="2292350"/>
                        <a:ext cx="7910513" cy="2425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Coexistence list</a:t>
            </a:r>
            <a:endParaRPr lang="en-US" dirty="0"/>
          </a:p>
        </p:txBody>
      </p:sp>
      <p:sp>
        <p:nvSpPr>
          <p:cNvPr id="3" name="Content Placeholder 2"/>
          <p:cNvSpPr>
            <a:spLocks noGrp="1"/>
          </p:cNvSpPr>
          <p:nvPr>
            <p:ph idx="1"/>
          </p:nvPr>
        </p:nvSpPr>
        <p:spPr/>
        <p:txBody>
          <a:bodyPr/>
          <a:lstStyle/>
          <a:p>
            <a:r>
              <a:rPr lang="fi-FI" dirty="0"/>
              <a:t>A CM shall </a:t>
            </a:r>
            <a:r>
              <a:rPr lang="fi-FI" dirty="0" smtClean="0"/>
              <a:t>acquire a </a:t>
            </a:r>
            <a:r>
              <a:rPr lang="fi-FI" dirty="0"/>
              <a:t>coexistence </a:t>
            </a:r>
            <a:r>
              <a:rPr lang="fi-FI" dirty="0" smtClean="0"/>
              <a:t>list for </a:t>
            </a:r>
            <a:r>
              <a:rPr lang="fi-FI" dirty="0"/>
              <a:t>each coexistence system user that is registered to it</a:t>
            </a:r>
          </a:p>
          <a:p>
            <a:r>
              <a:rPr lang="fi-FI" dirty="0" smtClean="0"/>
              <a:t>Coexistence list is the outcome of the coexistence system user discovery </a:t>
            </a:r>
          </a:p>
          <a:p>
            <a:pPr lvl="1"/>
            <a:r>
              <a:rPr lang="fi-FI" dirty="0" smtClean="0"/>
              <a:t>At least a part of that shall come from the CDIS to the CM upon inquiry</a:t>
            </a:r>
          </a:p>
          <a:p>
            <a:pPr lvl="1"/>
            <a:r>
              <a:rPr lang="fi-FI" dirty="0" smtClean="0"/>
              <a:t>A part of the list may be determined by the CM</a:t>
            </a:r>
          </a:p>
        </p:txBody>
      </p:sp>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01EE659-47A3-4822-BE86-5CB283F65F38}" type="slidenum">
              <a:rPr lang="en-US" smtClean="0"/>
              <a:pPr/>
              <a:t>10</a:t>
            </a:fld>
            <a:endParaRPr lang="en-US"/>
          </a:p>
        </p:txBody>
      </p:sp>
    </p:spTree>
    <p:extLst>
      <p:ext uri="{BB962C8B-B14F-4D97-AF65-F5344CB8AC3E}">
        <p14:creationId xmlns:p14="http://schemas.microsoft.com/office/powerpoint/2010/main" val="3863898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Coexistence set</a:t>
            </a:r>
            <a:endParaRPr lang="en-US" dirty="0"/>
          </a:p>
        </p:txBody>
      </p:sp>
      <p:sp>
        <p:nvSpPr>
          <p:cNvPr id="3" name="Content Placeholder 2"/>
          <p:cNvSpPr>
            <a:spLocks noGrp="1"/>
          </p:cNvSpPr>
          <p:nvPr>
            <p:ph idx="1"/>
          </p:nvPr>
        </p:nvSpPr>
        <p:spPr/>
        <p:txBody>
          <a:bodyPr/>
          <a:lstStyle/>
          <a:p>
            <a:r>
              <a:rPr lang="fi-FI" dirty="0"/>
              <a:t>A CM </a:t>
            </a:r>
            <a:r>
              <a:rPr lang="fi-FI" dirty="0" smtClean="0"/>
              <a:t>shall determine </a:t>
            </a:r>
            <a:r>
              <a:rPr lang="fi-FI" dirty="0"/>
              <a:t>a coexistence set for each coexistence system user that is registered to </a:t>
            </a:r>
            <a:r>
              <a:rPr lang="fi-FI" dirty="0" smtClean="0"/>
              <a:t>it</a:t>
            </a:r>
          </a:p>
          <a:p>
            <a:r>
              <a:rPr lang="fi-FI" dirty="0" smtClean="0"/>
              <a:t>It </a:t>
            </a:r>
            <a:r>
              <a:rPr lang="fi-FI" dirty="0"/>
              <a:t>contains those other coexistence system users with which the coexistence system user needs to </a:t>
            </a:r>
            <a:r>
              <a:rPr lang="fi-FI" dirty="0" smtClean="0"/>
              <a:t>coexist</a:t>
            </a:r>
            <a:endParaRPr lang="en-US" dirty="0"/>
          </a:p>
          <a:p>
            <a:r>
              <a:rPr lang="fi-FI" dirty="0"/>
              <a:t>The coexistence set forms the basis of the coexistence decisions and inter-CM communication</a:t>
            </a:r>
            <a:endParaRPr lang="en-US" dirty="0"/>
          </a:p>
        </p:txBody>
      </p:sp>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01EE659-47A3-4822-BE86-5CB283F65F38}" type="slidenum">
              <a:rPr lang="en-US" smtClean="0"/>
              <a:pPr/>
              <a:t>11</a:t>
            </a:fld>
            <a:endParaRPr lang="en-US"/>
          </a:p>
        </p:txBody>
      </p:sp>
    </p:spTree>
    <p:extLst>
      <p:ext uri="{BB962C8B-B14F-4D97-AF65-F5344CB8AC3E}">
        <p14:creationId xmlns:p14="http://schemas.microsoft.com/office/powerpoint/2010/main" val="3793126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Coexistence report</a:t>
            </a:r>
            <a:endParaRPr lang="en-US" dirty="0"/>
          </a:p>
        </p:txBody>
      </p:sp>
      <p:sp>
        <p:nvSpPr>
          <p:cNvPr id="3" name="Content Placeholder 2"/>
          <p:cNvSpPr>
            <a:spLocks noGrp="1"/>
          </p:cNvSpPr>
          <p:nvPr>
            <p:ph idx="1"/>
          </p:nvPr>
        </p:nvSpPr>
        <p:spPr/>
        <p:txBody>
          <a:bodyPr/>
          <a:lstStyle/>
          <a:p>
            <a:r>
              <a:rPr lang="fi-FI" dirty="0" smtClean="0"/>
              <a:t>A coexistence report is used by the CM to convey information to a coexistence system user subscribed to the information service</a:t>
            </a:r>
            <a:endParaRPr lang="en-US" dirty="0"/>
          </a:p>
        </p:txBody>
      </p:sp>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01EE659-47A3-4822-BE86-5CB283F65F38}" type="slidenum">
              <a:rPr lang="en-US" smtClean="0"/>
              <a:pPr/>
              <a:t>12</a:t>
            </a:fld>
            <a:endParaRPr lang="en-US"/>
          </a:p>
        </p:txBody>
      </p:sp>
    </p:spTree>
    <p:extLst>
      <p:ext uri="{BB962C8B-B14F-4D97-AF65-F5344CB8AC3E}">
        <p14:creationId xmlns:p14="http://schemas.microsoft.com/office/powerpoint/2010/main" val="2935990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r>
              <a:rPr lang="fi-FI" dirty="0" smtClean="0"/>
              <a:t>Coexistence framework proposed with related terminology</a:t>
            </a:r>
          </a:p>
          <a:p>
            <a:r>
              <a:rPr lang="fi-FI" dirty="0" smtClean="0"/>
              <a:t>Thank you!</a:t>
            </a:r>
          </a:p>
        </p:txBody>
      </p:sp>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01EE659-47A3-4822-BE86-5CB283F65F38}" type="slidenum">
              <a:rPr lang="en-US" smtClean="0"/>
              <a:pPr/>
              <a:t>13</a:t>
            </a:fld>
            <a:endParaRPr lang="en-US"/>
          </a:p>
        </p:txBody>
      </p:sp>
    </p:spTree>
    <p:extLst>
      <p:ext uri="{BB962C8B-B14F-4D97-AF65-F5344CB8AC3E}">
        <p14:creationId xmlns:p14="http://schemas.microsoft.com/office/powerpoint/2010/main" val="1741951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2A08B918-CF08-4E3C-88E2-E7488F0EAD7D}"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a:t>
            </a:r>
            <a:r>
              <a:rPr lang="fi-FI" dirty="0" smtClean="0"/>
              <a:t>This presentation is follow-up of the terminology proposal submitted to the task group in September 2011 interim meeting.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Vocabulary</a:t>
            </a:r>
            <a:endParaRPr lang="en-US" dirty="0"/>
          </a:p>
        </p:txBody>
      </p:sp>
      <p:sp>
        <p:nvSpPr>
          <p:cNvPr id="3" name="Content Placeholder 2"/>
          <p:cNvSpPr>
            <a:spLocks noGrp="1"/>
          </p:cNvSpPr>
          <p:nvPr>
            <p:ph idx="1"/>
          </p:nvPr>
        </p:nvSpPr>
        <p:spPr/>
        <p:txBody>
          <a:bodyPr/>
          <a:lstStyle/>
          <a:p>
            <a:r>
              <a:rPr lang="fi-FI" dirty="0" smtClean="0"/>
              <a:t>CE = Coexistence enabler</a:t>
            </a:r>
          </a:p>
          <a:p>
            <a:r>
              <a:rPr lang="fi-FI" dirty="0" smtClean="0"/>
              <a:t>CM = Coexistence </a:t>
            </a:r>
            <a:r>
              <a:rPr lang="fi-FI" dirty="0" smtClean="0"/>
              <a:t>manager</a:t>
            </a:r>
          </a:p>
          <a:p>
            <a:r>
              <a:rPr lang="fi-FI" dirty="0" smtClean="0"/>
              <a:t>CDIS = Coexistence discovery and information server</a:t>
            </a:r>
            <a:endParaRPr lang="fi-FI" dirty="0" smtClean="0"/>
          </a:p>
          <a:p>
            <a:endParaRPr lang="fi-FI" dirty="0" smtClean="0"/>
          </a:p>
        </p:txBody>
      </p:sp>
      <p:sp>
        <p:nvSpPr>
          <p:cNvPr id="4" name="Date Placeholder 3"/>
          <p:cNvSpPr>
            <a:spLocks noGrp="1"/>
          </p:cNvSpPr>
          <p:nvPr>
            <p:ph type="dt" sz="half" idx="10"/>
          </p:nvPr>
        </p:nvSpPr>
        <p:spPr/>
        <p:txBody>
          <a:bodyPr/>
          <a:lstStyle/>
          <a:p>
            <a:r>
              <a:rPr lang="en-US" dirty="0" smtClean="0"/>
              <a:t>November 2011</a:t>
            </a:r>
            <a:endParaRPr lang="en-US" dirty="0"/>
          </a:p>
        </p:txBody>
      </p:sp>
      <p:sp>
        <p:nvSpPr>
          <p:cNvPr id="5" name="Footer Placeholder 4"/>
          <p:cNvSpPr>
            <a:spLocks noGrp="1"/>
          </p:cNvSpPr>
          <p:nvPr>
            <p:ph type="ftr" sz="quarter" idx="11"/>
          </p:nvPr>
        </p:nvSpPr>
        <p:spPr/>
        <p:txBody>
          <a:bodyPr/>
          <a:lstStyle/>
          <a:p>
            <a:r>
              <a:rPr lang="en-US" dirty="0" smtClean="0"/>
              <a:t>Mika Kasslin, Nokia</a:t>
            </a:r>
            <a:endParaRPr lang="en-US" dirty="0"/>
          </a:p>
        </p:txBody>
      </p:sp>
      <p:sp>
        <p:nvSpPr>
          <p:cNvPr id="6" name="Slide Number Placeholder 5"/>
          <p:cNvSpPr>
            <a:spLocks noGrp="1"/>
          </p:cNvSpPr>
          <p:nvPr>
            <p:ph type="sldNum" sz="quarter" idx="12"/>
          </p:nvPr>
        </p:nvSpPr>
        <p:spPr/>
        <p:txBody>
          <a:bodyPr/>
          <a:lstStyle/>
          <a:p>
            <a:r>
              <a:rPr lang="en-US" dirty="0" smtClean="0"/>
              <a:t>Slide </a:t>
            </a:r>
            <a:fld id="{4158103A-2303-4CFE-BFFB-B93F7B49C52B}" type="slidenum">
              <a:rPr lang="en-US" smtClean="0"/>
              <a:pPr/>
              <a:t>3</a:t>
            </a:fld>
            <a:endParaRPr lang="en-US" dirty="0"/>
          </a:p>
        </p:txBody>
      </p:sp>
    </p:spTree>
    <p:extLst>
      <p:ext uri="{BB962C8B-B14F-4D97-AF65-F5344CB8AC3E}">
        <p14:creationId xmlns:p14="http://schemas.microsoft.com/office/powerpoint/2010/main" val="3090597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p:nvPr/>
        </p:nvSpPr>
        <p:spPr bwMode="auto">
          <a:xfrm>
            <a:off x="899592" y="1844824"/>
            <a:ext cx="7488832" cy="2376264"/>
          </a:xfrm>
          <a:prstGeom prst="rect">
            <a:avLst/>
          </a:prstGeom>
          <a:solidFill>
            <a:schemeClr val="accent5"/>
          </a:solid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fi-FI" dirty="0" smtClean="0"/>
              <a:t>The </a:t>
            </a:r>
            <a:r>
              <a:rPr lang="fi-FI" dirty="0" smtClean="0"/>
              <a:t>framework proposal</a:t>
            </a:r>
            <a:endParaRPr lang="en-US" dirty="0"/>
          </a:p>
        </p:txBody>
      </p:sp>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BB17F3EF-FFF5-424D-8AAB-E69A307F4758}" type="slidenum">
              <a:rPr lang="en-US" smtClean="0"/>
              <a:pPr/>
              <a:t>4</a:t>
            </a:fld>
            <a:endParaRPr lang="en-US"/>
          </a:p>
        </p:txBody>
      </p:sp>
      <p:sp>
        <p:nvSpPr>
          <p:cNvPr id="9" name="Rectangle 8"/>
          <p:cNvSpPr/>
          <p:nvPr/>
        </p:nvSpPr>
        <p:spPr bwMode="auto">
          <a:xfrm>
            <a:off x="3419872" y="1988840"/>
            <a:ext cx="2423120" cy="72008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CDIS</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1187624" y="3140968"/>
            <a:ext cx="2423120" cy="889357"/>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CM</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5605264" y="3140968"/>
            <a:ext cx="2423120" cy="889357"/>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CM</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1187624" y="4581128"/>
            <a:ext cx="2423120" cy="64807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CE</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5605264" y="4581128"/>
            <a:ext cx="2423120" cy="64807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CE</a:t>
            </a:r>
            <a:endParaRPr kumimoji="0" lang="en-US" sz="2000" b="1" i="0" u="none" strike="noStrike" cap="none" normalizeH="0" baseline="0" dirty="0" smtClean="0">
              <a:ln>
                <a:noFill/>
              </a:ln>
              <a:solidFill>
                <a:schemeClr val="tx1"/>
              </a:solidFill>
              <a:effectLst/>
              <a:latin typeface="Times New Roman" pitchFamily="18" charset="0"/>
            </a:endParaRPr>
          </a:p>
        </p:txBody>
      </p:sp>
      <p:cxnSp>
        <p:nvCxnSpPr>
          <p:cNvPr id="17" name="Straight Connector 16"/>
          <p:cNvCxnSpPr>
            <a:stCxn id="9" idx="1"/>
            <a:endCxn id="10" idx="0"/>
          </p:cNvCxnSpPr>
          <p:nvPr/>
        </p:nvCxnSpPr>
        <p:spPr bwMode="auto">
          <a:xfrm flipH="1">
            <a:off x="2399184" y="2348880"/>
            <a:ext cx="1020688" cy="79208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a:stCxn id="9" idx="3"/>
            <a:endCxn id="11" idx="0"/>
          </p:cNvCxnSpPr>
          <p:nvPr/>
        </p:nvCxnSpPr>
        <p:spPr bwMode="auto">
          <a:xfrm>
            <a:off x="5842992" y="2348880"/>
            <a:ext cx="973832" cy="79208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a:stCxn id="10" idx="2"/>
            <a:endCxn id="12" idx="0"/>
          </p:cNvCxnSpPr>
          <p:nvPr/>
        </p:nvCxnSpPr>
        <p:spPr bwMode="auto">
          <a:xfrm>
            <a:off x="2399184" y="4030325"/>
            <a:ext cx="0" cy="55080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a:stCxn id="11" idx="2"/>
            <a:endCxn id="13" idx="0"/>
          </p:cNvCxnSpPr>
          <p:nvPr/>
        </p:nvCxnSpPr>
        <p:spPr bwMode="auto">
          <a:xfrm>
            <a:off x="6816824" y="4030325"/>
            <a:ext cx="0" cy="55080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a:stCxn id="10" idx="3"/>
            <a:endCxn id="11" idx="1"/>
          </p:cNvCxnSpPr>
          <p:nvPr/>
        </p:nvCxnSpPr>
        <p:spPr bwMode="auto">
          <a:xfrm>
            <a:off x="3610744" y="3585647"/>
            <a:ext cx="199452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5194923" y="2628201"/>
            <a:ext cx="3265509" cy="584775"/>
          </a:xfrm>
          <a:prstGeom prst="rect">
            <a:avLst/>
          </a:prstGeom>
          <a:noFill/>
        </p:spPr>
        <p:txBody>
          <a:bodyPr wrap="none" rtlCol="0">
            <a:spAutoFit/>
          </a:bodyPr>
          <a:lstStyle/>
          <a:p>
            <a:r>
              <a:rPr lang="fi-FI" sz="1600" dirty="0" smtClean="0"/>
              <a:t>Coexistence list (CDIS-&gt;CM)</a:t>
            </a:r>
          </a:p>
          <a:p>
            <a:r>
              <a:rPr lang="fi-FI" sz="1600" dirty="0"/>
              <a:t>- All or those registered to other CMs</a:t>
            </a:r>
            <a:endParaRPr lang="en-US" sz="1600" dirty="0"/>
          </a:p>
        </p:txBody>
      </p:sp>
      <p:sp>
        <p:nvSpPr>
          <p:cNvPr id="29" name="TextBox 28"/>
          <p:cNvSpPr txBox="1"/>
          <p:nvPr/>
        </p:nvSpPr>
        <p:spPr>
          <a:xfrm>
            <a:off x="755576" y="2628201"/>
            <a:ext cx="3265509" cy="584775"/>
          </a:xfrm>
          <a:prstGeom prst="rect">
            <a:avLst/>
          </a:prstGeom>
          <a:noFill/>
        </p:spPr>
        <p:txBody>
          <a:bodyPr wrap="none" rtlCol="0">
            <a:spAutoFit/>
          </a:bodyPr>
          <a:lstStyle/>
          <a:p>
            <a:r>
              <a:rPr lang="fi-FI" sz="1600" dirty="0" smtClean="0"/>
              <a:t>Coexistence list (CDIS-&gt;CM)</a:t>
            </a:r>
          </a:p>
          <a:p>
            <a:r>
              <a:rPr lang="fi-FI" sz="1600" dirty="0" smtClean="0"/>
              <a:t>- All or </a:t>
            </a:r>
            <a:r>
              <a:rPr lang="fi-FI" sz="1600" dirty="0" smtClean="0"/>
              <a:t>those registered to other CMs</a:t>
            </a:r>
            <a:endParaRPr lang="en-US" sz="1600" dirty="0"/>
          </a:p>
        </p:txBody>
      </p:sp>
      <p:sp>
        <p:nvSpPr>
          <p:cNvPr id="32" name="TextBox 31"/>
          <p:cNvSpPr txBox="1"/>
          <p:nvPr/>
        </p:nvSpPr>
        <p:spPr>
          <a:xfrm>
            <a:off x="5570660" y="4221088"/>
            <a:ext cx="2686954" cy="338554"/>
          </a:xfrm>
          <a:prstGeom prst="rect">
            <a:avLst/>
          </a:prstGeom>
          <a:noFill/>
        </p:spPr>
        <p:txBody>
          <a:bodyPr wrap="none" rtlCol="0">
            <a:spAutoFit/>
          </a:bodyPr>
          <a:lstStyle/>
          <a:p>
            <a:r>
              <a:rPr lang="fi-FI" sz="1600" dirty="0" smtClean="0"/>
              <a:t>Coexistence report (CM-&gt;CE)</a:t>
            </a:r>
            <a:endParaRPr lang="en-US" sz="1600" dirty="0"/>
          </a:p>
        </p:txBody>
      </p:sp>
      <p:sp>
        <p:nvSpPr>
          <p:cNvPr id="33" name="TextBox 32"/>
          <p:cNvSpPr txBox="1"/>
          <p:nvPr/>
        </p:nvSpPr>
        <p:spPr>
          <a:xfrm>
            <a:off x="1187624" y="4221088"/>
            <a:ext cx="2686954" cy="338554"/>
          </a:xfrm>
          <a:prstGeom prst="rect">
            <a:avLst/>
          </a:prstGeom>
          <a:noFill/>
        </p:spPr>
        <p:txBody>
          <a:bodyPr wrap="none" rtlCol="0">
            <a:spAutoFit/>
          </a:bodyPr>
          <a:lstStyle/>
          <a:p>
            <a:r>
              <a:rPr lang="fi-FI" sz="1600" dirty="0" smtClean="0"/>
              <a:t>Coexistence report (CM-&gt;CE)</a:t>
            </a:r>
            <a:endParaRPr lang="en-US" sz="1600" dirty="0"/>
          </a:p>
        </p:txBody>
      </p:sp>
      <p:sp>
        <p:nvSpPr>
          <p:cNvPr id="34" name="TextBox 33"/>
          <p:cNvSpPr txBox="1"/>
          <p:nvPr/>
        </p:nvSpPr>
        <p:spPr>
          <a:xfrm>
            <a:off x="2987824" y="3284984"/>
            <a:ext cx="3225563" cy="338554"/>
          </a:xfrm>
          <a:prstGeom prst="rect">
            <a:avLst/>
          </a:prstGeom>
          <a:noFill/>
        </p:spPr>
        <p:txBody>
          <a:bodyPr wrap="none" rtlCol="0">
            <a:spAutoFit/>
          </a:bodyPr>
          <a:lstStyle/>
          <a:p>
            <a:r>
              <a:rPr lang="fi-FI" sz="1600" dirty="0" smtClean="0"/>
              <a:t>Coexistence information (CM-&gt;CM)</a:t>
            </a:r>
            <a:endParaRPr lang="en-US" sz="1600" dirty="0"/>
          </a:p>
        </p:txBody>
      </p:sp>
      <p:sp>
        <p:nvSpPr>
          <p:cNvPr id="40" name="TextBox 39"/>
          <p:cNvSpPr txBox="1"/>
          <p:nvPr/>
        </p:nvSpPr>
        <p:spPr>
          <a:xfrm>
            <a:off x="6444208" y="1578278"/>
            <a:ext cx="2040943" cy="338554"/>
          </a:xfrm>
          <a:prstGeom prst="rect">
            <a:avLst/>
          </a:prstGeom>
          <a:noFill/>
        </p:spPr>
        <p:txBody>
          <a:bodyPr wrap="none" rtlCol="0">
            <a:spAutoFit/>
          </a:bodyPr>
          <a:lstStyle/>
          <a:p>
            <a:r>
              <a:rPr lang="fi-FI" sz="1600" dirty="0" smtClean="0"/>
              <a:t>Coexistence discovery</a:t>
            </a:r>
            <a:endParaRPr lang="en-US" sz="1600" dirty="0"/>
          </a:p>
        </p:txBody>
      </p:sp>
      <p:sp>
        <p:nvSpPr>
          <p:cNvPr id="26" name="TextBox 25"/>
          <p:cNvSpPr txBox="1"/>
          <p:nvPr/>
        </p:nvSpPr>
        <p:spPr>
          <a:xfrm>
            <a:off x="1691680" y="3645024"/>
            <a:ext cx="1470274" cy="338554"/>
          </a:xfrm>
          <a:prstGeom prst="rect">
            <a:avLst/>
          </a:prstGeom>
          <a:noFill/>
        </p:spPr>
        <p:txBody>
          <a:bodyPr wrap="none" rtlCol="0">
            <a:spAutoFit/>
          </a:bodyPr>
          <a:lstStyle/>
          <a:p>
            <a:pPr algn="ctr"/>
            <a:r>
              <a:rPr lang="fi-FI" sz="1600" dirty="0" smtClean="0"/>
              <a:t>Coexistence set</a:t>
            </a:r>
          </a:p>
        </p:txBody>
      </p:sp>
      <p:sp>
        <p:nvSpPr>
          <p:cNvPr id="44" name="Rectangle 43"/>
          <p:cNvSpPr/>
          <p:nvPr/>
        </p:nvSpPr>
        <p:spPr bwMode="auto">
          <a:xfrm>
            <a:off x="1187624" y="5589240"/>
            <a:ext cx="2423120" cy="648072"/>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Coexistence system user</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45" name="Rectangle 44"/>
          <p:cNvSpPr/>
          <p:nvPr/>
        </p:nvSpPr>
        <p:spPr bwMode="auto">
          <a:xfrm>
            <a:off x="5605264" y="5589240"/>
            <a:ext cx="2423120" cy="648072"/>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Coexistence system user</a:t>
            </a:r>
            <a:endParaRPr kumimoji="0" lang="en-US" sz="2000" b="1" i="0" u="none" strike="noStrike" cap="none" normalizeH="0" baseline="0" dirty="0" smtClean="0">
              <a:ln>
                <a:noFill/>
              </a:ln>
              <a:solidFill>
                <a:schemeClr val="tx1"/>
              </a:solidFill>
              <a:effectLst/>
              <a:latin typeface="Times New Roman" pitchFamily="18" charset="0"/>
            </a:endParaRPr>
          </a:p>
        </p:txBody>
      </p:sp>
      <p:cxnSp>
        <p:nvCxnSpPr>
          <p:cNvPr id="46" name="Straight Connector 45"/>
          <p:cNvCxnSpPr>
            <a:stCxn id="12" idx="2"/>
            <a:endCxn id="44" idx="0"/>
          </p:cNvCxnSpPr>
          <p:nvPr/>
        </p:nvCxnSpPr>
        <p:spPr bwMode="auto">
          <a:xfrm>
            <a:off x="2399184" y="5229200"/>
            <a:ext cx="0" cy="3600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stCxn id="13" idx="2"/>
            <a:endCxn id="45" idx="0"/>
          </p:cNvCxnSpPr>
          <p:nvPr/>
        </p:nvCxnSpPr>
        <p:spPr bwMode="auto">
          <a:xfrm>
            <a:off x="6816824" y="5229200"/>
            <a:ext cx="0" cy="3600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TextBox 53"/>
          <p:cNvSpPr txBox="1"/>
          <p:nvPr/>
        </p:nvSpPr>
        <p:spPr>
          <a:xfrm>
            <a:off x="6126062" y="3666510"/>
            <a:ext cx="1470274" cy="338554"/>
          </a:xfrm>
          <a:prstGeom prst="rect">
            <a:avLst/>
          </a:prstGeom>
          <a:noFill/>
        </p:spPr>
        <p:txBody>
          <a:bodyPr wrap="none" rtlCol="0">
            <a:spAutoFit/>
          </a:bodyPr>
          <a:lstStyle/>
          <a:p>
            <a:pPr algn="ctr"/>
            <a:r>
              <a:rPr lang="fi-FI" sz="1600" dirty="0" smtClean="0"/>
              <a:t>Coexistence set</a:t>
            </a:r>
          </a:p>
        </p:txBody>
      </p:sp>
    </p:spTree>
    <p:extLst>
      <p:ext uri="{BB962C8B-B14F-4D97-AF65-F5344CB8AC3E}">
        <p14:creationId xmlns:p14="http://schemas.microsoft.com/office/powerpoint/2010/main" val="131551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Components of the framework</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smtClean="0"/>
              <a:t>Coexistence system user</a:t>
            </a:r>
          </a:p>
          <a:p>
            <a:pPr marL="457200" indent="-457200">
              <a:buFont typeface="+mj-lt"/>
              <a:buAutoNum type="arabicPeriod"/>
            </a:pPr>
            <a:r>
              <a:rPr lang="fi-FI" dirty="0"/>
              <a:t>Coexistence discovery</a:t>
            </a:r>
          </a:p>
          <a:p>
            <a:pPr marL="457200" indent="-457200">
              <a:buFont typeface="+mj-lt"/>
              <a:buAutoNum type="arabicPeriod"/>
            </a:pPr>
            <a:r>
              <a:rPr lang="fi-FI" dirty="0"/>
              <a:t>Coexistence list</a:t>
            </a:r>
          </a:p>
          <a:p>
            <a:pPr marL="457200" indent="-457200">
              <a:buFont typeface="+mj-lt"/>
              <a:buAutoNum type="arabicPeriod"/>
            </a:pPr>
            <a:r>
              <a:rPr lang="fi-FI" dirty="0" smtClean="0"/>
              <a:t>Coexistence set</a:t>
            </a:r>
          </a:p>
          <a:p>
            <a:pPr marL="457200" indent="-457200">
              <a:buFont typeface="+mj-lt"/>
              <a:buAutoNum type="arabicPeriod"/>
            </a:pPr>
            <a:r>
              <a:rPr lang="fi-FI" dirty="0" smtClean="0"/>
              <a:t>Coexistence report</a:t>
            </a:r>
            <a:endParaRPr lang="en-US" dirty="0"/>
          </a:p>
        </p:txBody>
      </p:sp>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01EE659-47A3-4822-BE86-5CB283F65F38}" type="slidenum">
              <a:rPr lang="en-US" smtClean="0"/>
              <a:pPr/>
              <a:t>5</a:t>
            </a:fld>
            <a:endParaRPr lang="en-US"/>
          </a:p>
        </p:txBody>
      </p:sp>
    </p:spTree>
    <p:extLst>
      <p:ext uri="{BB962C8B-B14F-4D97-AF65-F5344CB8AC3E}">
        <p14:creationId xmlns:p14="http://schemas.microsoft.com/office/powerpoint/2010/main" val="1299932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Coexistence system user</a:t>
            </a:r>
            <a:endParaRPr lang="en-US" dirty="0"/>
          </a:p>
        </p:txBody>
      </p:sp>
      <p:sp>
        <p:nvSpPr>
          <p:cNvPr id="3" name="Content Placeholder 2"/>
          <p:cNvSpPr>
            <a:spLocks noGrp="1"/>
          </p:cNvSpPr>
          <p:nvPr>
            <p:ph idx="1"/>
          </p:nvPr>
        </p:nvSpPr>
        <p:spPr/>
        <p:txBody>
          <a:bodyPr/>
          <a:lstStyle/>
          <a:p>
            <a:r>
              <a:rPr lang="fi-FI" sz="2000" dirty="0"/>
              <a:t>A logical entity that is using services of the coexistence system via a </a:t>
            </a:r>
            <a:r>
              <a:rPr lang="fi-FI" sz="2000" dirty="0" smtClean="0"/>
              <a:t>CE</a:t>
            </a:r>
          </a:p>
          <a:p>
            <a:r>
              <a:rPr lang="fi-FI" sz="2000" dirty="0" smtClean="0"/>
              <a:t>A </a:t>
            </a:r>
            <a:r>
              <a:rPr lang="fi-FI" sz="2000" dirty="0"/>
              <a:t>coexistence system user may be associated to a device with a </a:t>
            </a:r>
            <a:r>
              <a:rPr lang="fi-FI" sz="2000" dirty="0" smtClean="0"/>
              <a:t>wireless transceiver (Rx+Tx) or with a wireless transmitter (Tx) or receiver (Rx) only</a:t>
            </a:r>
          </a:p>
          <a:p>
            <a:r>
              <a:rPr lang="fi-FI" sz="2000" dirty="0" smtClean="0"/>
              <a:t>We may have any type of coexistence system users but we should first focus on devices that have a Tx and are master devices, i.e. devices that can initiate and control operations of a wireless network</a:t>
            </a:r>
          </a:p>
          <a:p>
            <a:pPr lvl="1"/>
            <a:r>
              <a:rPr lang="fi-FI" sz="1800" dirty="0" smtClean="0"/>
              <a:t>One needs to somehow indicate also whether the user/device may enable transmissions of other devices, i.e. client devices, so that the system can determine whether estimation on indirect transmissions is needed</a:t>
            </a:r>
          </a:p>
          <a:p>
            <a:r>
              <a:rPr lang="fi-FI" sz="2000" dirty="0" smtClean="0"/>
              <a:t>A CE represents a coexistence system user and the user doesn’t have to speak the ”802.19.1 language”</a:t>
            </a:r>
            <a:endParaRPr lang="fi-FI" sz="2000" dirty="0" smtClean="0"/>
          </a:p>
        </p:txBody>
      </p:sp>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01EE659-47A3-4822-BE86-5CB283F65F38}" type="slidenum">
              <a:rPr lang="en-US" smtClean="0"/>
              <a:pPr/>
              <a:t>6</a:t>
            </a:fld>
            <a:endParaRPr lang="en-US"/>
          </a:p>
        </p:txBody>
      </p:sp>
    </p:spTree>
    <p:extLst>
      <p:ext uri="{BB962C8B-B14F-4D97-AF65-F5344CB8AC3E}">
        <p14:creationId xmlns:p14="http://schemas.microsoft.com/office/powerpoint/2010/main" val="727257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Coexistence </a:t>
            </a:r>
            <a:r>
              <a:rPr lang="fi-FI" dirty="0" smtClean="0"/>
              <a:t>discovery (1/3)</a:t>
            </a:r>
            <a:endParaRPr lang="en-US" dirty="0"/>
          </a:p>
        </p:txBody>
      </p:sp>
      <p:sp>
        <p:nvSpPr>
          <p:cNvPr id="3" name="Content Placeholder 2"/>
          <p:cNvSpPr>
            <a:spLocks noGrp="1"/>
          </p:cNvSpPr>
          <p:nvPr>
            <p:ph idx="1"/>
          </p:nvPr>
        </p:nvSpPr>
        <p:spPr>
          <a:xfrm>
            <a:off x="685800" y="1978496"/>
            <a:ext cx="7772400" cy="4114800"/>
          </a:xfrm>
        </p:spPr>
        <p:txBody>
          <a:bodyPr/>
          <a:lstStyle/>
          <a:p>
            <a:r>
              <a:rPr lang="fi-FI" sz="2000" dirty="0" smtClean="0"/>
              <a:t>A CM </a:t>
            </a:r>
            <a:r>
              <a:rPr lang="fi-FI" sz="2000" dirty="0"/>
              <a:t>shall conduct </a:t>
            </a:r>
            <a:r>
              <a:rPr lang="fi-FI" sz="2000" dirty="0" smtClean="0"/>
              <a:t>coexistence </a:t>
            </a:r>
            <a:r>
              <a:rPr lang="fi-FI" sz="2000" dirty="0"/>
              <a:t>discovery on each coexistence system user that is registered to it</a:t>
            </a:r>
          </a:p>
          <a:p>
            <a:r>
              <a:rPr lang="fi-FI" sz="2000" dirty="0" smtClean="0"/>
              <a:t>Coexistence </a:t>
            </a:r>
            <a:r>
              <a:rPr lang="fi-FI" sz="2000" dirty="0" smtClean="0"/>
              <a:t>discovery is </a:t>
            </a:r>
            <a:r>
              <a:rPr lang="fi-FI" sz="2000" dirty="0" smtClean="0"/>
              <a:t>the </a:t>
            </a:r>
            <a:r>
              <a:rPr lang="fi-FI" sz="2000" dirty="0" smtClean="0"/>
              <a:t>procedure for the CM </a:t>
            </a:r>
            <a:r>
              <a:rPr lang="fi-FI" sz="2000" dirty="0"/>
              <a:t>to find out </a:t>
            </a:r>
            <a:r>
              <a:rPr lang="fi-FI" sz="2000" dirty="0" smtClean="0"/>
              <a:t>the other </a:t>
            </a:r>
            <a:r>
              <a:rPr lang="fi-FI" sz="2000" dirty="0"/>
              <a:t>coexistence system users </a:t>
            </a:r>
            <a:r>
              <a:rPr lang="fi-FI" sz="2000" dirty="0" smtClean="0"/>
              <a:t>with which the coexistence system user needs to coexist</a:t>
            </a:r>
            <a:endParaRPr lang="fi-FI" sz="2000" dirty="0" smtClean="0"/>
          </a:p>
          <a:p>
            <a:pPr lvl="1"/>
            <a:r>
              <a:rPr lang="fi-FI" sz="1800" dirty="0" smtClean="0"/>
              <a:t>Need for coexistence exists if the coexistence </a:t>
            </a:r>
            <a:r>
              <a:rPr lang="fi-FI" sz="1800" dirty="0" smtClean="0"/>
              <a:t>system </a:t>
            </a:r>
            <a:r>
              <a:rPr lang="fi-FI" sz="1800" dirty="0" smtClean="0"/>
              <a:t>user receiver may </a:t>
            </a:r>
            <a:r>
              <a:rPr lang="fi-FI" sz="1800" dirty="0" smtClean="0"/>
              <a:t>be interfered by </a:t>
            </a:r>
            <a:r>
              <a:rPr lang="fi-FI" sz="1800" dirty="0" smtClean="0"/>
              <a:t>a </a:t>
            </a:r>
            <a:r>
              <a:rPr lang="fi-FI" sz="1800" dirty="0" smtClean="0"/>
              <a:t>coexistence system user </a:t>
            </a:r>
            <a:r>
              <a:rPr lang="fi-FI" sz="1800" dirty="0" smtClean="0"/>
              <a:t>transmitter register or if the coexistence system user transmitter may interefere a coexistence system user receiver</a:t>
            </a:r>
          </a:p>
          <a:p>
            <a:r>
              <a:rPr lang="fi-FI" sz="2000" dirty="0" smtClean="0"/>
              <a:t>Unlike in our previous proposals we now propose the coexistence discovery to be designed as a continuous process run in each CM </a:t>
            </a:r>
          </a:p>
          <a:p>
            <a:pPr lvl="1"/>
            <a:r>
              <a:rPr lang="fi-FI" sz="1800" dirty="0" smtClean="0"/>
              <a:t>Comprises of a set of mandatory functions and steps but leaves room for improvements and innovation</a:t>
            </a:r>
          </a:p>
        </p:txBody>
      </p:sp>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BB17F3EF-FFF5-424D-8AAB-E69A307F4758}" type="slidenum">
              <a:rPr lang="en-US" smtClean="0"/>
              <a:pPr/>
              <a:t>7</a:t>
            </a:fld>
            <a:endParaRPr lang="en-US"/>
          </a:p>
        </p:txBody>
      </p:sp>
    </p:spTree>
    <p:extLst>
      <p:ext uri="{BB962C8B-B14F-4D97-AF65-F5344CB8AC3E}">
        <p14:creationId xmlns:p14="http://schemas.microsoft.com/office/powerpoint/2010/main" val="4200195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Coexistence discovery (2/3)</a:t>
            </a:r>
            <a:endParaRPr lang="en-US" dirty="0"/>
          </a:p>
        </p:txBody>
      </p:sp>
      <p:sp>
        <p:nvSpPr>
          <p:cNvPr id="3" name="Content Placeholder 2"/>
          <p:cNvSpPr>
            <a:spLocks noGrp="1"/>
          </p:cNvSpPr>
          <p:nvPr>
            <p:ph idx="1"/>
          </p:nvPr>
        </p:nvSpPr>
        <p:spPr>
          <a:xfrm>
            <a:off x="685800" y="1906488"/>
            <a:ext cx="7772400" cy="4114800"/>
          </a:xfrm>
        </p:spPr>
        <p:txBody>
          <a:bodyPr/>
          <a:lstStyle/>
          <a:p>
            <a:r>
              <a:rPr lang="fi-FI" sz="2000" dirty="0" smtClean="0"/>
              <a:t>Elements of the coexistence discovery process are assumed to be as follows</a:t>
            </a:r>
          </a:p>
          <a:p>
            <a:pPr lvl="1"/>
            <a:r>
              <a:rPr lang="fi-FI" sz="1800" dirty="0" smtClean="0"/>
              <a:t>Coexistence system user discovery</a:t>
            </a:r>
          </a:p>
          <a:p>
            <a:pPr lvl="1"/>
            <a:r>
              <a:rPr lang="fi-FI" sz="1800" dirty="0" smtClean="0"/>
              <a:t>Coexistence set management</a:t>
            </a:r>
          </a:p>
          <a:p>
            <a:r>
              <a:rPr lang="fi-FI" sz="2000" dirty="0" smtClean="0"/>
              <a:t>With the coexistence system user discovery the CM finds out those coexistence system users that needs to be considered as the users with which the CM’s user needs to coexist</a:t>
            </a:r>
          </a:p>
          <a:p>
            <a:r>
              <a:rPr lang="fi-FI" sz="2000" dirty="0" smtClean="0"/>
              <a:t>Coexistence set management is a CM’s internal functionality that is not specified</a:t>
            </a:r>
          </a:p>
          <a:p>
            <a:pPr lvl="1"/>
            <a:r>
              <a:rPr lang="fi-FI" sz="1800" dirty="0" smtClean="0"/>
              <a:t>The CM determines the coexistence system users that are considered in the coexistence decisions</a:t>
            </a:r>
          </a:p>
        </p:txBody>
      </p:sp>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01EE659-47A3-4822-BE86-5CB283F65F38}" type="slidenum">
              <a:rPr lang="en-US" smtClean="0"/>
              <a:pPr/>
              <a:t>8</a:t>
            </a:fld>
            <a:endParaRPr lang="en-US"/>
          </a:p>
        </p:txBody>
      </p:sp>
    </p:spTree>
    <p:extLst>
      <p:ext uri="{BB962C8B-B14F-4D97-AF65-F5344CB8AC3E}">
        <p14:creationId xmlns:p14="http://schemas.microsoft.com/office/powerpoint/2010/main" val="120540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Coexistence discovery (3/3)</a:t>
            </a:r>
            <a:endParaRPr lang="en-US" dirty="0"/>
          </a:p>
        </p:txBody>
      </p:sp>
      <p:sp>
        <p:nvSpPr>
          <p:cNvPr id="3" name="Content Placeholder 2"/>
          <p:cNvSpPr>
            <a:spLocks noGrp="1"/>
          </p:cNvSpPr>
          <p:nvPr>
            <p:ph idx="1"/>
          </p:nvPr>
        </p:nvSpPr>
        <p:spPr>
          <a:xfrm>
            <a:off x="685800" y="1700808"/>
            <a:ext cx="7772400" cy="4114800"/>
          </a:xfrm>
        </p:spPr>
        <p:txBody>
          <a:bodyPr/>
          <a:lstStyle/>
          <a:p>
            <a:r>
              <a:rPr lang="fi-FI" dirty="0"/>
              <a:t>The </a:t>
            </a:r>
            <a:r>
              <a:rPr lang="fi-FI" dirty="0" smtClean="0"/>
              <a:t>coexistence system user </a:t>
            </a:r>
            <a:r>
              <a:rPr lang="fi-FI" dirty="0"/>
              <a:t>discovery is done in the coexistence system with means of interference estimation using the information obtained from CEs about the coexistence system users</a:t>
            </a:r>
          </a:p>
          <a:p>
            <a:pPr lvl="1"/>
            <a:r>
              <a:rPr lang="fi-FI" dirty="0"/>
              <a:t>Coexistence system user (re-)registration is the mean to obtain and provide the required information to the system</a:t>
            </a:r>
          </a:p>
          <a:p>
            <a:r>
              <a:rPr lang="fi-FI" dirty="0"/>
              <a:t>A CM shall invoke the coexistence </a:t>
            </a:r>
            <a:r>
              <a:rPr lang="fi-FI" dirty="0" smtClean="0"/>
              <a:t>system user discovery </a:t>
            </a:r>
            <a:r>
              <a:rPr lang="fi-FI" dirty="0"/>
              <a:t>upon a new coexistence system user registration and upon re-registration of a coexistence system </a:t>
            </a:r>
            <a:r>
              <a:rPr lang="fi-FI" dirty="0" smtClean="0"/>
              <a:t>user</a:t>
            </a:r>
          </a:p>
          <a:p>
            <a:pPr lvl="1"/>
            <a:r>
              <a:rPr lang="fi-FI" dirty="0" smtClean="0"/>
              <a:t>Part of the discovery can be done internally in the CM </a:t>
            </a:r>
          </a:p>
          <a:p>
            <a:pPr lvl="1"/>
            <a:r>
              <a:rPr lang="fi-FI" dirty="0" smtClean="0"/>
              <a:t>The CM shall use the CDIS for the coexistence system user discovery at least for those users registered to other CMs</a:t>
            </a:r>
            <a:endParaRPr lang="fi-FI" dirty="0"/>
          </a:p>
        </p:txBody>
      </p:sp>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01EE659-47A3-4822-BE86-5CB283F65F38}" type="slidenum">
              <a:rPr lang="en-US" smtClean="0"/>
              <a:pPr/>
              <a:t>9</a:t>
            </a:fld>
            <a:endParaRPr lang="en-US"/>
          </a:p>
        </p:txBody>
      </p:sp>
    </p:spTree>
    <p:extLst>
      <p:ext uri="{BB962C8B-B14F-4D97-AF65-F5344CB8AC3E}">
        <p14:creationId xmlns:p14="http://schemas.microsoft.com/office/powerpoint/2010/main" val="414196387"/>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2969</TotalTime>
  <Words>890</Words>
  <Application>Microsoft Office PowerPoint</Application>
  <PresentationFormat>On-screen Show (4:3)</PresentationFormat>
  <Paragraphs>120</Paragraphs>
  <Slides>13</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802-19-Submission</vt:lpstr>
      <vt:lpstr>Microsoft Word 97 - 2003 Document</vt:lpstr>
      <vt:lpstr>Coexistence Discovery Terminology</vt:lpstr>
      <vt:lpstr>Abstract</vt:lpstr>
      <vt:lpstr>Vocabulary</vt:lpstr>
      <vt:lpstr>The framework proposal</vt:lpstr>
      <vt:lpstr>Components of the framework</vt:lpstr>
      <vt:lpstr>Coexistence system user</vt:lpstr>
      <vt:lpstr>Coexistence discovery (1/3)</vt:lpstr>
      <vt:lpstr>Coexistence discovery (2/3)</vt:lpstr>
      <vt:lpstr>Coexistence discovery (3/3)</vt:lpstr>
      <vt:lpstr>Coexistence list</vt:lpstr>
      <vt:lpstr>Coexistence set</vt:lpstr>
      <vt:lpstr>Coexistence report</vt:lpstr>
      <vt:lpstr>Summary</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Discovery Terminology</dc:title>
  <dc:creator>Kasslin (Nokia)</dc:creator>
  <cp:lastModifiedBy>Kasslin (Nokia)</cp:lastModifiedBy>
  <cp:revision>69</cp:revision>
  <cp:lastPrinted>1998-02-10T13:28:06Z</cp:lastPrinted>
  <dcterms:created xsi:type="dcterms:W3CDTF">2011-09-21T13:35:08Z</dcterms:created>
  <dcterms:modified xsi:type="dcterms:W3CDTF">2011-11-08T14:18:21Z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fa1c1fa2-e04b-4d3f-a1ec-0c5ebfe1b671</vt:lpwstr>
  </property>
  <property fmtid="{D5CDD505-2E9C-101B-9397-08002B2CF9AE}" pid="3" name="NokiaConfidentiality">
    <vt:lpwstr>Public</vt:lpwstr>
  </property>
</Properties>
</file>