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70" r:id="rId4"/>
    <p:sldId id="272" r:id="rId5"/>
    <p:sldId id="273" r:id="rId6"/>
    <p:sldId id="275" r:id="rId7"/>
    <p:sldId id="276" r:id="rId8"/>
    <p:sldId id="277" r:id="rId9"/>
    <p:sldId id="271" r:id="rId10"/>
    <p:sldId id="27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D767FFF4-BD8B-498C-B8C6-22203858DF2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99CC33"/>
              </a:solidFill>
              <a:latin typeface="nokia pure text"/>
            </a:endParaRPr>
          </a:p>
        </p:txBody>
      </p:sp>
    </p:spTree>
    <p:extLst>
      <p:ext uri="{BB962C8B-B14F-4D97-AF65-F5344CB8AC3E}">
        <p14:creationId xmlns:p14="http://schemas.microsoft.com/office/powerpoint/2010/main" val="3076915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DF2E75F0-D314-4776-985A-D6E94F2FC2B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extLst>
      <p:ext uri="{BB962C8B-B14F-4D97-AF65-F5344CB8AC3E}">
        <p14:creationId xmlns:p14="http://schemas.microsoft.com/office/powerpoint/2010/main" val="105888553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C09085BD-7314-433C-8E7F-68B1DAB36716}"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B6B7B29F-3A3D-4200-A6D3-299708C29B5C}"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2ABC68C-FD5E-4DA5-95C4-70E1270DB56D}"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extLst>
      <p:ext uri="{BB962C8B-B14F-4D97-AF65-F5344CB8AC3E}">
        <p14:creationId xmlns:p14="http://schemas.microsoft.com/office/powerpoint/2010/main" val="3033943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49E5232-73B3-4BEF-B1AB-F0C7D36AA341}" type="slidenum">
              <a:rPr lang="en-US"/>
              <a:pPr/>
              <a:t>‹#›</a:t>
            </a:fld>
            <a:endParaRPr lang="en-US"/>
          </a:p>
        </p:txBody>
      </p:sp>
    </p:spTree>
    <p:extLst>
      <p:ext uri="{BB962C8B-B14F-4D97-AF65-F5344CB8AC3E}">
        <p14:creationId xmlns:p14="http://schemas.microsoft.com/office/powerpoint/2010/main" val="2260295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DF81101-8E12-45CE-B572-F27B023CAB2B}" type="slidenum">
              <a:rPr lang="en-US"/>
              <a:pPr/>
              <a:t>‹#›</a:t>
            </a:fld>
            <a:endParaRPr lang="en-US"/>
          </a:p>
        </p:txBody>
      </p:sp>
    </p:spTree>
    <p:extLst>
      <p:ext uri="{BB962C8B-B14F-4D97-AF65-F5344CB8AC3E}">
        <p14:creationId xmlns:p14="http://schemas.microsoft.com/office/powerpoint/2010/main" val="256400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01EE659-47A3-4822-BE86-5CB283F65F38}" type="slidenum">
              <a:rPr lang="en-US"/>
              <a:pPr/>
              <a:t>‹#›</a:t>
            </a:fld>
            <a:endParaRPr lang="en-US"/>
          </a:p>
        </p:txBody>
      </p:sp>
    </p:spTree>
    <p:extLst>
      <p:ext uri="{BB962C8B-B14F-4D97-AF65-F5344CB8AC3E}">
        <p14:creationId xmlns:p14="http://schemas.microsoft.com/office/powerpoint/2010/main" val="33979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EB733C4-3850-4435-B979-3D7BBCDE83A5}" type="slidenum">
              <a:rPr lang="en-US"/>
              <a:pPr/>
              <a:t>‹#›</a:t>
            </a:fld>
            <a:endParaRPr lang="en-US"/>
          </a:p>
        </p:txBody>
      </p:sp>
    </p:spTree>
    <p:extLst>
      <p:ext uri="{BB962C8B-B14F-4D97-AF65-F5344CB8AC3E}">
        <p14:creationId xmlns:p14="http://schemas.microsoft.com/office/powerpoint/2010/main" val="2333191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79E1719-16DB-45C1-A056-62FF559A82DC}" type="slidenum">
              <a:rPr lang="en-US"/>
              <a:pPr/>
              <a:t>‹#›</a:t>
            </a:fld>
            <a:endParaRPr lang="en-US"/>
          </a:p>
        </p:txBody>
      </p:sp>
    </p:spTree>
    <p:extLst>
      <p:ext uri="{BB962C8B-B14F-4D97-AF65-F5344CB8AC3E}">
        <p14:creationId xmlns:p14="http://schemas.microsoft.com/office/powerpoint/2010/main" val="3407700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2011</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94F37079-3BDA-434C-A417-7EF4FC08EEBB}" type="slidenum">
              <a:rPr lang="en-US"/>
              <a:pPr/>
              <a:t>‹#›</a:t>
            </a:fld>
            <a:endParaRPr lang="en-US"/>
          </a:p>
        </p:txBody>
      </p:sp>
    </p:spTree>
    <p:extLst>
      <p:ext uri="{BB962C8B-B14F-4D97-AF65-F5344CB8AC3E}">
        <p14:creationId xmlns:p14="http://schemas.microsoft.com/office/powerpoint/2010/main" val="1330713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2011</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1225222-A671-47F2-9902-5CBF38812C23}" type="slidenum">
              <a:rPr lang="en-US"/>
              <a:pPr/>
              <a:t>‹#›</a:t>
            </a:fld>
            <a:endParaRPr lang="en-US"/>
          </a:p>
        </p:txBody>
      </p:sp>
    </p:spTree>
    <p:extLst>
      <p:ext uri="{BB962C8B-B14F-4D97-AF65-F5344CB8AC3E}">
        <p14:creationId xmlns:p14="http://schemas.microsoft.com/office/powerpoint/2010/main" val="77905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2011</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FD8BA655-2E92-471B-9075-C5F66EB12DF5}" type="slidenum">
              <a:rPr lang="en-US"/>
              <a:pPr/>
              <a:t>‹#›</a:t>
            </a:fld>
            <a:endParaRPr lang="en-US"/>
          </a:p>
        </p:txBody>
      </p:sp>
    </p:spTree>
    <p:extLst>
      <p:ext uri="{BB962C8B-B14F-4D97-AF65-F5344CB8AC3E}">
        <p14:creationId xmlns:p14="http://schemas.microsoft.com/office/powerpoint/2010/main" val="2823426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D968E87-C9C1-42D2-AF92-7A0EBB4C42CB}" type="slidenum">
              <a:rPr lang="en-US"/>
              <a:pPr/>
              <a:t>‹#›</a:t>
            </a:fld>
            <a:endParaRPr lang="en-US"/>
          </a:p>
        </p:txBody>
      </p:sp>
    </p:spTree>
    <p:extLst>
      <p:ext uri="{BB962C8B-B14F-4D97-AF65-F5344CB8AC3E}">
        <p14:creationId xmlns:p14="http://schemas.microsoft.com/office/powerpoint/2010/main" val="3283417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66E076D-0D6E-4785-91A2-B9B72C329EC8}" type="slidenum">
              <a:rPr lang="en-US"/>
              <a:pPr/>
              <a:t>‹#›</a:t>
            </a:fld>
            <a:endParaRPr lang="en-US"/>
          </a:p>
        </p:txBody>
      </p:sp>
    </p:spTree>
    <p:extLst>
      <p:ext uri="{BB962C8B-B14F-4D97-AF65-F5344CB8AC3E}">
        <p14:creationId xmlns:p14="http://schemas.microsoft.com/office/powerpoint/2010/main" val="3597451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609A11B6-EEF3-4229-B9A6-57796848F315}" type="slidenum">
              <a:rPr lang="en-US"/>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802.19-11/0107r1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September 2011</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121E547B-408A-4066-B92C-9AACEDB3E698}"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Coexistence Discovery Terminology</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2011-09-22</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4" name="Object 3"/>
          <p:cNvGraphicFramePr>
            <a:graphicFrameLocks noChangeAspect="1"/>
          </p:cNvGraphicFramePr>
          <p:nvPr>
            <p:extLst>
              <p:ext uri="{D42A27DB-BD31-4B8C-83A1-F6EECF244321}">
                <p14:modId xmlns:p14="http://schemas.microsoft.com/office/powerpoint/2010/main" val="877927868"/>
              </p:ext>
            </p:extLst>
          </p:nvPr>
        </p:nvGraphicFramePr>
        <p:xfrm>
          <a:off x="517525" y="2292350"/>
          <a:ext cx="7910513" cy="2425700"/>
        </p:xfrm>
        <a:graphic>
          <a:graphicData uri="http://schemas.openxmlformats.org/presentationml/2006/ole">
            <mc:AlternateContent xmlns:mc="http://schemas.openxmlformats.org/markup-compatibility/2006">
              <mc:Choice xmlns:v="urn:schemas-microsoft-com:vml" Requires="v">
                <p:oleObj spid="_x0000_s30759" name="Document" r:id="rId4" imgW="8250056" imgH="2533614" progId="Word.Document.8">
                  <p:embed/>
                </p:oleObj>
              </mc:Choice>
              <mc:Fallback>
                <p:oleObj name="Document" r:id="rId4" imgW="8250056" imgH="2533614" progId="Word.Document.8">
                  <p:embed/>
                  <p:pic>
                    <p:nvPicPr>
                      <p:cNvPr id="0" name="Object 11"/>
                      <p:cNvPicPr>
                        <a:picLocks noChangeAspect="1" noChangeArrowheads="1"/>
                      </p:cNvPicPr>
                      <p:nvPr/>
                    </p:nvPicPr>
                    <p:blipFill>
                      <a:blip r:embed="rId5"/>
                      <a:srcRect/>
                      <a:stretch>
                        <a:fillRect/>
                      </a:stretch>
                    </p:blipFill>
                    <p:spPr bwMode="auto">
                      <a:xfrm>
                        <a:off x="517525" y="2292350"/>
                        <a:ext cx="7910513" cy="2425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dirty="0" smtClean="0"/>
              <a:t>Definition of a coexistence system user proposed</a:t>
            </a:r>
          </a:p>
          <a:p>
            <a:pPr lvl="1"/>
            <a:r>
              <a:rPr lang="fi-FI" dirty="0" smtClean="0"/>
              <a:t>Coexistence system user has either a transmitter, a receiver or the both</a:t>
            </a:r>
          </a:p>
          <a:p>
            <a:r>
              <a:rPr lang="fi-FI" dirty="0" smtClean="0"/>
              <a:t>Definition of a coexistence discovery function proposed</a:t>
            </a:r>
          </a:p>
          <a:p>
            <a:r>
              <a:rPr lang="fi-FI" dirty="0" smtClean="0"/>
              <a:t>Definition of a coexistence set proposed</a:t>
            </a:r>
          </a:p>
          <a:p>
            <a:pPr lvl="1"/>
            <a:r>
              <a:rPr lang="fi-FI" dirty="0" smtClean="0"/>
              <a:t>Coexistence set is the outcome of the coexistence </a:t>
            </a:r>
            <a:r>
              <a:rPr lang="fi-FI" dirty="0" smtClean="0"/>
              <a:t>discovery</a:t>
            </a:r>
          </a:p>
          <a:p>
            <a:pPr lvl="1"/>
            <a:r>
              <a:rPr lang="fi-FI" dirty="0" smtClean="0"/>
              <a:t>Coexistence set comprises of coexistence set members</a:t>
            </a:r>
            <a:endParaRPr lang="fi-FI" dirty="0" smtClean="0"/>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10</a:t>
            </a:fld>
            <a:endParaRPr lang="en-US"/>
          </a:p>
        </p:txBody>
      </p:sp>
    </p:spTree>
    <p:extLst>
      <p:ext uri="{BB962C8B-B14F-4D97-AF65-F5344CB8AC3E}">
        <p14:creationId xmlns:p14="http://schemas.microsoft.com/office/powerpoint/2010/main" val="2806497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2A08B918-CF08-4E3C-88E2-E7488F0EAD7D}"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continues discussion on neigh… oops, sorry</a:t>
            </a:r>
          </a:p>
          <a:p>
            <a:pPr>
              <a:buFontTx/>
              <a:buNone/>
            </a:pPr>
            <a:r>
              <a:rPr lang="fi-FI" dirty="0"/>
              <a:t>	</a:t>
            </a:r>
            <a:r>
              <a:rPr lang="fi-FI" dirty="0" smtClean="0"/>
              <a:t>This presentation provides proposal on terms to be used in IEEE 802.19.1 coexistence specification when dealing with those coexistence system users that may interfere each other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 very basic term</a:t>
            </a:r>
            <a:endParaRPr lang="en-US" dirty="0"/>
          </a:p>
        </p:txBody>
      </p:sp>
      <p:sp>
        <p:nvSpPr>
          <p:cNvPr id="3" name="Content Placeholder 2"/>
          <p:cNvSpPr>
            <a:spLocks noGrp="1"/>
          </p:cNvSpPr>
          <p:nvPr>
            <p:ph idx="1"/>
          </p:nvPr>
        </p:nvSpPr>
        <p:spPr/>
        <p:txBody>
          <a:bodyPr/>
          <a:lstStyle/>
          <a:p>
            <a:r>
              <a:rPr lang="fi-FI" dirty="0" smtClean="0"/>
              <a:t>Coexistence system user</a:t>
            </a:r>
          </a:p>
          <a:p>
            <a:pPr lvl="1"/>
            <a:r>
              <a:rPr lang="fi-FI" dirty="0" smtClean="0"/>
              <a:t>One that connects to the coexistence system, becomes registered to the coexistence system and subscribes to the coexistence services available for the coexistence system user</a:t>
            </a:r>
          </a:p>
          <a:p>
            <a:pPr lvl="1"/>
            <a:r>
              <a:rPr lang="fi-FI" dirty="0" smtClean="0"/>
              <a:t>All the above happens via a coexistence enabler</a:t>
            </a:r>
          </a:p>
          <a:p>
            <a:pPr lvl="1"/>
            <a:r>
              <a:rPr lang="fi-FI" dirty="0" smtClean="0"/>
              <a:t>So far we have called the coexistence system user a TVBD or TVBD network</a:t>
            </a:r>
          </a:p>
          <a:p>
            <a:pPr lvl="1"/>
            <a:r>
              <a:rPr lang="fi-FI" dirty="0" smtClean="0"/>
              <a:t>Coexistence system user has a receiver, a transmitter or the both</a:t>
            </a:r>
          </a:p>
          <a:p>
            <a:r>
              <a:rPr lang="fi-FI" dirty="0" smtClean="0"/>
              <a:t>Are there any problems with this term? Could we use this instead of ”TVBD or TVBD network”?</a:t>
            </a:r>
          </a:p>
          <a:p>
            <a:pPr lvl="1"/>
            <a:r>
              <a:rPr lang="fi-FI" dirty="0" smtClean="0"/>
              <a:t>An alternate term that has been proposed earlier is a coexistence system client</a:t>
            </a:r>
            <a:endParaRPr lang="en-US" dirty="0"/>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01EE659-47A3-4822-BE86-5CB283F65F38}" type="slidenum">
              <a:rPr lang="en-US" smtClean="0"/>
              <a:pPr/>
              <a:t>3</a:t>
            </a:fld>
            <a:endParaRPr lang="en-US"/>
          </a:p>
        </p:txBody>
      </p:sp>
    </p:spTree>
    <p:extLst>
      <p:ext uri="{BB962C8B-B14F-4D97-AF65-F5344CB8AC3E}">
        <p14:creationId xmlns:p14="http://schemas.microsoft.com/office/powerpoint/2010/main" val="727257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bwMode="auto">
          <a:xfrm>
            <a:off x="899592" y="1844824"/>
            <a:ext cx="7488832" cy="2757790"/>
          </a:xfrm>
          <a:prstGeom prst="rect">
            <a:avLst/>
          </a:prstGeom>
          <a:solidFill>
            <a:schemeClr val="accent5"/>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fi-FI" dirty="0" smtClean="0"/>
              <a:t>Framework as of today</a:t>
            </a:r>
            <a:endParaRPr lang="en-US" dirty="0"/>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4</a:t>
            </a:fld>
            <a:endParaRPr lang="en-US"/>
          </a:p>
        </p:txBody>
      </p:sp>
      <p:sp>
        <p:nvSpPr>
          <p:cNvPr id="9" name="Rectangle 8"/>
          <p:cNvSpPr/>
          <p:nvPr/>
        </p:nvSpPr>
        <p:spPr bwMode="auto">
          <a:xfrm>
            <a:off x="3419872" y="1988840"/>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CDIS</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1187624" y="3501008"/>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CM</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5605264" y="3501008"/>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CM</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1187624" y="5106888"/>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CE</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5652120" y="5106888"/>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CE</a:t>
            </a:r>
            <a:endParaRPr kumimoji="0" lang="en-US" sz="2000" b="1" i="0" u="none" strike="noStrike" cap="none" normalizeH="0" baseline="0" dirty="0" smtClean="0">
              <a:ln>
                <a:noFill/>
              </a:ln>
              <a:solidFill>
                <a:schemeClr val="tx1"/>
              </a:solidFill>
              <a:effectLst/>
              <a:latin typeface="Times New Roman" pitchFamily="18" charset="0"/>
            </a:endParaRPr>
          </a:p>
        </p:txBody>
      </p:sp>
      <p:cxnSp>
        <p:nvCxnSpPr>
          <p:cNvPr id="17" name="Straight Connector 16"/>
          <p:cNvCxnSpPr>
            <a:endCxn id="10" idx="0"/>
          </p:cNvCxnSpPr>
          <p:nvPr/>
        </p:nvCxnSpPr>
        <p:spPr bwMode="auto">
          <a:xfrm flipH="1">
            <a:off x="2399184" y="2903240"/>
            <a:ext cx="1020688" cy="59776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a:endCxn id="11" idx="0"/>
          </p:cNvCxnSpPr>
          <p:nvPr/>
        </p:nvCxnSpPr>
        <p:spPr bwMode="auto">
          <a:xfrm>
            <a:off x="5796136" y="2903240"/>
            <a:ext cx="1020688" cy="59776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a:stCxn id="10" idx="2"/>
            <a:endCxn id="12" idx="0"/>
          </p:cNvCxnSpPr>
          <p:nvPr/>
        </p:nvCxnSpPr>
        <p:spPr bwMode="auto">
          <a:xfrm>
            <a:off x="2399184" y="4415408"/>
            <a:ext cx="0" cy="6914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a:stCxn id="11" idx="2"/>
            <a:endCxn id="13" idx="0"/>
          </p:cNvCxnSpPr>
          <p:nvPr/>
        </p:nvCxnSpPr>
        <p:spPr bwMode="auto">
          <a:xfrm>
            <a:off x="6816824" y="4415408"/>
            <a:ext cx="46856" cy="6914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a:stCxn id="10" idx="3"/>
            <a:endCxn id="11" idx="1"/>
          </p:cNvCxnSpPr>
          <p:nvPr/>
        </p:nvCxnSpPr>
        <p:spPr bwMode="auto">
          <a:xfrm>
            <a:off x="3610744" y="3958208"/>
            <a:ext cx="199452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5604322" y="2916233"/>
            <a:ext cx="2424062" cy="584775"/>
          </a:xfrm>
          <a:prstGeom prst="rect">
            <a:avLst/>
          </a:prstGeom>
          <a:noFill/>
        </p:spPr>
        <p:txBody>
          <a:bodyPr wrap="none" rtlCol="0">
            <a:spAutoFit/>
          </a:bodyPr>
          <a:lstStyle/>
          <a:p>
            <a:r>
              <a:rPr lang="fi-FI" sz="1600" dirty="0" smtClean="0"/>
              <a:t>Neighbor list (CDIS-&gt;CM)</a:t>
            </a:r>
          </a:p>
          <a:p>
            <a:r>
              <a:rPr lang="fi-FI" sz="1600" dirty="0" smtClean="0"/>
              <a:t>- All or InterCM</a:t>
            </a:r>
            <a:endParaRPr lang="en-US" sz="1600" dirty="0"/>
          </a:p>
        </p:txBody>
      </p:sp>
      <p:sp>
        <p:nvSpPr>
          <p:cNvPr id="29" name="TextBox 28"/>
          <p:cNvSpPr txBox="1"/>
          <p:nvPr/>
        </p:nvSpPr>
        <p:spPr>
          <a:xfrm>
            <a:off x="1187624" y="2916233"/>
            <a:ext cx="2424062" cy="584775"/>
          </a:xfrm>
          <a:prstGeom prst="rect">
            <a:avLst/>
          </a:prstGeom>
          <a:noFill/>
        </p:spPr>
        <p:txBody>
          <a:bodyPr wrap="none" rtlCol="0">
            <a:spAutoFit/>
          </a:bodyPr>
          <a:lstStyle/>
          <a:p>
            <a:r>
              <a:rPr lang="fi-FI" sz="1600" dirty="0" smtClean="0"/>
              <a:t>Neighbor list (CDIS-&gt;CM)</a:t>
            </a:r>
          </a:p>
          <a:p>
            <a:r>
              <a:rPr lang="fi-FI" sz="1600" dirty="0" smtClean="0"/>
              <a:t>- All or InterCM</a:t>
            </a:r>
            <a:endParaRPr lang="en-US" sz="1600" dirty="0"/>
          </a:p>
        </p:txBody>
      </p:sp>
      <p:sp>
        <p:nvSpPr>
          <p:cNvPr id="32" name="TextBox 31"/>
          <p:cNvSpPr txBox="1"/>
          <p:nvPr/>
        </p:nvSpPr>
        <p:spPr>
          <a:xfrm>
            <a:off x="5570660" y="4602614"/>
            <a:ext cx="2457724" cy="338554"/>
          </a:xfrm>
          <a:prstGeom prst="rect">
            <a:avLst/>
          </a:prstGeom>
          <a:noFill/>
        </p:spPr>
        <p:txBody>
          <a:bodyPr wrap="none" rtlCol="0">
            <a:spAutoFit/>
          </a:bodyPr>
          <a:lstStyle/>
          <a:p>
            <a:r>
              <a:rPr lang="fi-FI" sz="1600" dirty="0" smtClean="0"/>
              <a:t>Neighbor report (CM-&gt;CE)</a:t>
            </a:r>
            <a:endParaRPr lang="en-US" sz="1600" dirty="0"/>
          </a:p>
        </p:txBody>
      </p:sp>
      <p:sp>
        <p:nvSpPr>
          <p:cNvPr id="33" name="TextBox 32"/>
          <p:cNvSpPr txBox="1"/>
          <p:nvPr/>
        </p:nvSpPr>
        <p:spPr>
          <a:xfrm>
            <a:off x="1187624" y="4602614"/>
            <a:ext cx="2457724" cy="338554"/>
          </a:xfrm>
          <a:prstGeom prst="rect">
            <a:avLst/>
          </a:prstGeom>
          <a:noFill/>
        </p:spPr>
        <p:txBody>
          <a:bodyPr wrap="none" rtlCol="0">
            <a:spAutoFit/>
          </a:bodyPr>
          <a:lstStyle/>
          <a:p>
            <a:r>
              <a:rPr lang="fi-FI" sz="1600" dirty="0" smtClean="0"/>
              <a:t>Neighbor report (CM-&gt;CE)</a:t>
            </a:r>
            <a:endParaRPr lang="en-US" sz="1600" dirty="0"/>
          </a:p>
        </p:txBody>
      </p:sp>
      <p:sp>
        <p:nvSpPr>
          <p:cNvPr id="34" name="TextBox 33"/>
          <p:cNvSpPr txBox="1"/>
          <p:nvPr/>
        </p:nvSpPr>
        <p:spPr>
          <a:xfrm>
            <a:off x="3131840" y="3954542"/>
            <a:ext cx="2996333" cy="338554"/>
          </a:xfrm>
          <a:prstGeom prst="rect">
            <a:avLst/>
          </a:prstGeom>
          <a:noFill/>
        </p:spPr>
        <p:txBody>
          <a:bodyPr wrap="none" rtlCol="0">
            <a:spAutoFit/>
          </a:bodyPr>
          <a:lstStyle/>
          <a:p>
            <a:r>
              <a:rPr lang="fi-FI" sz="1600" dirty="0" smtClean="0"/>
              <a:t>Neighbor information (CM-&gt;CM)</a:t>
            </a:r>
            <a:endParaRPr lang="en-US" sz="1600" dirty="0"/>
          </a:p>
        </p:txBody>
      </p:sp>
      <p:sp>
        <p:nvSpPr>
          <p:cNvPr id="40" name="TextBox 39"/>
          <p:cNvSpPr txBox="1"/>
          <p:nvPr/>
        </p:nvSpPr>
        <p:spPr>
          <a:xfrm>
            <a:off x="6663756" y="1578278"/>
            <a:ext cx="1811714" cy="338554"/>
          </a:xfrm>
          <a:prstGeom prst="rect">
            <a:avLst/>
          </a:prstGeom>
          <a:noFill/>
        </p:spPr>
        <p:txBody>
          <a:bodyPr wrap="none" rtlCol="0">
            <a:spAutoFit/>
          </a:bodyPr>
          <a:lstStyle/>
          <a:p>
            <a:r>
              <a:rPr lang="fi-FI" sz="1600" dirty="0" smtClean="0"/>
              <a:t>Neighbor discovery</a:t>
            </a:r>
            <a:endParaRPr lang="en-US" sz="1600" dirty="0"/>
          </a:p>
        </p:txBody>
      </p:sp>
      <p:sp>
        <p:nvSpPr>
          <p:cNvPr id="7" name="TextBox 6"/>
          <p:cNvSpPr txBox="1"/>
          <p:nvPr/>
        </p:nvSpPr>
        <p:spPr>
          <a:xfrm>
            <a:off x="1691680" y="6021288"/>
            <a:ext cx="6280374" cy="461665"/>
          </a:xfrm>
          <a:prstGeom prst="rect">
            <a:avLst/>
          </a:prstGeom>
          <a:noFill/>
        </p:spPr>
        <p:txBody>
          <a:bodyPr wrap="none" rtlCol="0">
            <a:spAutoFit/>
          </a:bodyPr>
          <a:lstStyle/>
          <a:p>
            <a:r>
              <a:rPr lang="fi-FI" sz="2400" dirty="0" smtClean="0"/>
              <a:t>Neighbor is the problem. We don’t like neigbhors</a:t>
            </a:r>
            <a:endParaRPr lang="en-US" sz="2400" dirty="0"/>
          </a:p>
        </p:txBody>
      </p:sp>
    </p:spTree>
    <p:extLst>
      <p:ext uri="{BB962C8B-B14F-4D97-AF65-F5344CB8AC3E}">
        <p14:creationId xmlns:p14="http://schemas.microsoft.com/office/powerpoint/2010/main" val="2699540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bwMode="auto">
          <a:xfrm>
            <a:off x="899592" y="1844824"/>
            <a:ext cx="7488832" cy="2757790"/>
          </a:xfrm>
          <a:prstGeom prst="rect">
            <a:avLst/>
          </a:prstGeom>
          <a:solidFill>
            <a:schemeClr val="accent5"/>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fi-FI" dirty="0" smtClean="0"/>
              <a:t>A new framework proposal</a:t>
            </a:r>
            <a:endParaRPr lang="en-US" dirty="0"/>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5</a:t>
            </a:fld>
            <a:endParaRPr lang="en-US"/>
          </a:p>
        </p:txBody>
      </p:sp>
      <p:sp>
        <p:nvSpPr>
          <p:cNvPr id="9" name="Rectangle 8"/>
          <p:cNvSpPr/>
          <p:nvPr/>
        </p:nvSpPr>
        <p:spPr bwMode="auto">
          <a:xfrm>
            <a:off x="3419872" y="1988840"/>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CDIS</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1187624" y="3501008"/>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CM</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5605264" y="3501008"/>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CM</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1187624" y="5106888"/>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CE</a:t>
            </a:r>
            <a:endParaRPr kumimoji="0" lang="en-US" sz="2000" b="1"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5652120" y="5106888"/>
            <a:ext cx="2423120" cy="9144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2000" b="1" i="0" u="none" strike="noStrike" cap="none" normalizeH="0" baseline="0" dirty="0" smtClean="0">
                <a:ln>
                  <a:noFill/>
                </a:ln>
                <a:solidFill>
                  <a:schemeClr val="tx1"/>
                </a:solidFill>
                <a:effectLst/>
                <a:latin typeface="Times New Roman" pitchFamily="18" charset="0"/>
              </a:rPr>
              <a:t>CE</a:t>
            </a:r>
            <a:endParaRPr kumimoji="0" lang="en-US" sz="2000" b="1" i="0" u="none" strike="noStrike" cap="none" normalizeH="0" baseline="0" dirty="0" smtClean="0">
              <a:ln>
                <a:noFill/>
              </a:ln>
              <a:solidFill>
                <a:schemeClr val="tx1"/>
              </a:solidFill>
              <a:effectLst/>
              <a:latin typeface="Times New Roman" pitchFamily="18" charset="0"/>
            </a:endParaRPr>
          </a:p>
        </p:txBody>
      </p:sp>
      <p:cxnSp>
        <p:nvCxnSpPr>
          <p:cNvPr id="17" name="Straight Connector 16"/>
          <p:cNvCxnSpPr>
            <a:endCxn id="10" idx="0"/>
          </p:cNvCxnSpPr>
          <p:nvPr/>
        </p:nvCxnSpPr>
        <p:spPr bwMode="auto">
          <a:xfrm flipH="1">
            <a:off x="2399184" y="2903240"/>
            <a:ext cx="1020688" cy="59776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a:endCxn id="11" idx="0"/>
          </p:cNvCxnSpPr>
          <p:nvPr/>
        </p:nvCxnSpPr>
        <p:spPr bwMode="auto">
          <a:xfrm>
            <a:off x="5796136" y="2903240"/>
            <a:ext cx="1020688" cy="59776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a:stCxn id="10" idx="2"/>
            <a:endCxn id="12" idx="0"/>
          </p:cNvCxnSpPr>
          <p:nvPr/>
        </p:nvCxnSpPr>
        <p:spPr bwMode="auto">
          <a:xfrm>
            <a:off x="2399184" y="4415408"/>
            <a:ext cx="0" cy="6914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a:stCxn id="11" idx="2"/>
            <a:endCxn id="13" idx="0"/>
          </p:cNvCxnSpPr>
          <p:nvPr/>
        </p:nvCxnSpPr>
        <p:spPr bwMode="auto">
          <a:xfrm>
            <a:off x="6816824" y="4415408"/>
            <a:ext cx="46856" cy="6914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a:stCxn id="10" idx="3"/>
            <a:endCxn id="11" idx="1"/>
          </p:cNvCxnSpPr>
          <p:nvPr/>
        </p:nvCxnSpPr>
        <p:spPr bwMode="auto">
          <a:xfrm>
            <a:off x="3610744" y="3958208"/>
            <a:ext cx="199452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5604322" y="2916233"/>
            <a:ext cx="2653290" cy="584775"/>
          </a:xfrm>
          <a:prstGeom prst="rect">
            <a:avLst/>
          </a:prstGeom>
          <a:noFill/>
        </p:spPr>
        <p:txBody>
          <a:bodyPr wrap="none" rtlCol="0">
            <a:spAutoFit/>
          </a:bodyPr>
          <a:lstStyle/>
          <a:p>
            <a:r>
              <a:rPr lang="fi-FI" sz="1600" dirty="0" smtClean="0"/>
              <a:t>Coexistence list (CDIS-&gt;CM)</a:t>
            </a:r>
          </a:p>
          <a:p>
            <a:r>
              <a:rPr lang="fi-FI" sz="1600" dirty="0" smtClean="0"/>
              <a:t>- All or InterCM</a:t>
            </a:r>
            <a:endParaRPr lang="en-US" sz="1600" dirty="0"/>
          </a:p>
        </p:txBody>
      </p:sp>
      <p:sp>
        <p:nvSpPr>
          <p:cNvPr id="29" name="TextBox 28"/>
          <p:cNvSpPr txBox="1"/>
          <p:nvPr/>
        </p:nvSpPr>
        <p:spPr>
          <a:xfrm>
            <a:off x="1187624" y="2916233"/>
            <a:ext cx="2653290" cy="584775"/>
          </a:xfrm>
          <a:prstGeom prst="rect">
            <a:avLst/>
          </a:prstGeom>
          <a:noFill/>
        </p:spPr>
        <p:txBody>
          <a:bodyPr wrap="none" rtlCol="0">
            <a:spAutoFit/>
          </a:bodyPr>
          <a:lstStyle/>
          <a:p>
            <a:r>
              <a:rPr lang="fi-FI" sz="1600" dirty="0" smtClean="0"/>
              <a:t>Coexistence list (CDIS-&gt;CM)</a:t>
            </a:r>
          </a:p>
          <a:p>
            <a:r>
              <a:rPr lang="fi-FI" sz="1600" dirty="0" smtClean="0"/>
              <a:t>- All or InterCM</a:t>
            </a:r>
            <a:endParaRPr lang="en-US" sz="1600" dirty="0"/>
          </a:p>
        </p:txBody>
      </p:sp>
      <p:sp>
        <p:nvSpPr>
          <p:cNvPr id="32" name="TextBox 31"/>
          <p:cNvSpPr txBox="1"/>
          <p:nvPr/>
        </p:nvSpPr>
        <p:spPr>
          <a:xfrm>
            <a:off x="5570660" y="4602614"/>
            <a:ext cx="2686954" cy="338554"/>
          </a:xfrm>
          <a:prstGeom prst="rect">
            <a:avLst/>
          </a:prstGeom>
          <a:noFill/>
        </p:spPr>
        <p:txBody>
          <a:bodyPr wrap="none" rtlCol="0">
            <a:spAutoFit/>
          </a:bodyPr>
          <a:lstStyle/>
          <a:p>
            <a:r>
              <a:rPr lang="fi-FI" sz="1600" dirty="0" smtClean="0"/>
              <a:t>Coexistence report (CM-&gt;CE)</a:t>
            </a:r>
            <a:endParaRPr lang="en-US" sz="1600" dirty="0"/>
          </a:p>
        </p:txBody>
      </p:sp>
      <p:sp>
        <p:nvSpPr>
          <p:cNvPr id="33" name="TextBox 32"/>
          <p:cNvSpPr txBox="1"/>
          <p:nvPr/>
        </p:nvSpPr>
        <p:spPr>
          <a:xfrm>
            <a:off x="1187624" y="4602614"/>
            <a:ext cx="2686954" cy="338554"/>
          </a:xfrm>
          <a:prstGeom prst="rect">
            <a:avLst/>
          </a:prstGeom>
          <a:noFill/>
        </p:spPr>
        <p:txBody>
          <a:bodyPr wrap="none" rtlCol="0">
            <a:spAutoFit/>
          </a:bodyPr>
          <a:lstStyle/>
          <a:p>
            <a:r>
              <a:rPr lang="fi-FI" sz="1600" dirty="0" smtClean="0"/>
              <a:t>Coexistence report (CM-&gt;CE)</a:t>
            </a:r>
            <a:endParaRPr lang="en-US" sz="1600" dirty="0"/>
          </a:p>
        </p:txBody>
      </p:sp>
      <p:sp>
        <p:nvSpPr>
          <p:cNvPr id="34" name="TextBox 33"/>
          <p:cNvSpPr txBox="1"/>
          <p:nvPr/>
        </p:nvSpPr>
        <p:spPr>
          <a:xfrm>
            <a:off x="3131840" y="3954542"/>
            <a:ext cx="3225563" cy="338554"/>
          </a:xfrm>
          <a:prstGeom prst="rect">
            <a:avLst/>
          </a:prstGeom>
          <a:noFill/>
        </p:spPr>
        <p:txBody>
          <a:bodyPr wrap="none" rtlCol="0">
            <a:spAutoFit/>
          </a:bodyPr>
          <a:lstStyle/>
          <a:p>
            <a:r>
              <a:rPr lang="fi-FI" sz="1600" dirty="0" smtClean="0"/>
              <a:t>Coexistence information (CM-&gt;CM)</a:t>
            </a:r>
            <a:endParaRPr lang="en-US" sz="1600" dirty="0"/>
          </a:p>
        </p:txBody>
      </p:sp>
      <p:sp>
        <p:nvSpPr>
          <p:cNvPr id="40" name="TextBox 39"/>
          <p:cNvSpPr txBox="1"/>
          <p:nvPr/>
        </p:nvSpPr>
        <p:spPr>
          <a:xfrm>
            <a:off x="6444208" y="1578278"/>
            <a:ext cx="2040943" cy="338554"/>
          </a:xfrm>
          <a:prstGeom prst="rect">
            <a:avLst/>
          </a:prstGeom>
          <a:noFill/>
        </p:spPr>
        <p:txBody>
          <a:bodyPr wrap="none" rtlCol="0">
            <a:spAutoFit/>
          </a:bodyPr>
          <a:lstStyle/>
          <a:p>
            <a:r>
              <a:rPr lang="fi-FI" sz="1600" dirty="0" smtClean="0"/>
              <a:t>Coexistence discovery</a:t>
            </a:r>
            <a:endParaRPr lang="en-US" sz="1600" dirty="0"/>
          </a:p>
        </p:txBody>
      </p:sp>
      <p:sp>
        <p:nvSpPr>
          <p:cNvPr id="24" name="TextBox 23"/>
          <p:cNvSpPr txBox="1"/>
          <p:nvPr/>
        </p:nvSpPr>
        <p:spPr>
          <a:xfrm>
            <a:off x="1187624" y="6021288"/>
            <a:ext cx="7198061" cy="461665"/>
          </a:xfrm>
          <a:prstGeom prst="rect">
            <a:avLst/>
          </a:prstGeom>
          <a:noFill/>
        </p:spPr>
        <p:txBody>
          <a:bodyPr wrap="none" rtlCol="0">
            <a:spAutoFit/>
          </a:bodyPr>
          <a:lstStyle/>
          <a:p>
            <a:r>
              <a:rPr lang="fi-FI" sz="2400" dirty="0" smtClean="0"/>
              <a:t>No more neighbors but only coexistence. We like that!!!!</a:t>
            </a:r>
            <a:endParaRPr lang="en-US" sz="2400" dirty="0"/>
          </a:p>
        </p:txBody>
      </p:sp>
    </p:spTree>
    <p:extLst>
      <p:ext uri="{BB962C8B-B14F-4D97-AF65-F5344CB8AC3E}">
        <p14:creationId xmlns:p14="http://schemas.microsoft.com/office/powerpoint/2010/main" val="1315511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Coexistence discovery</a:t>
            </a:r>
            <a:endParaRPr lang="en-US" dirty="0"/>
          </a:p>
        </p:txBody>
      </p:sp>
      <p:sp>
        <p:nvSpPr>
          <p:cNvPr id="3" name="Content Placeholder 2"/>
          <p:cNvSpPr>
            <a:spLocks noGrp="1"/>
          </p:cNvSpPr>
          <p:nvPr>
            <p:ph idx="1"/>
          </p:nvPr>
        </p:nvSpPr>
        <p:spPr>
          <a:xfrm>
            <a:off x="685800" y="2050504"/>
            <a:ext cx="7772400" cy="4114800"/>
          </a:xfrm>
        </p:spPr>
        <p:txBody>
          <a:bodyPr/>
          <a:lstStyle/>
          <a:p>
            <a:r>
              <a:rPr lang="fi-FI" dirty="0" smtClean="0"/>
              <a:t>Coexistence discovery is a function with which a CM finds out both those receivers of coexistence system users that may be interfered by the transmitter of a coexistence system user register to the CM, and those transmitters of coexistence system users that may interfere the receiver of a coexistence system user registered to the CM</a:t>
            </a:r>
          </a:p>
          <a:p>
            <a:pPr lvl="1"/>
            <a:r>
              <a:rPr lang="fi-FI" sz="1800" dirty="0" smtClean="0"/>
              <a:t>Transmitter of a coexistence system user that may interfere a receiver of coexistence system user is called an interference source</a:t>
            </a:r>
          </a:p>
          <a:p>
            <a:pPr lvl="1"/>
            <a:r>
              <a:rPr lang="fi-FI" sz="1800" dirty="0" smtClean="0"/>
              <a:t>Rceiver of a coexistence system user that may be interfered by a transmitter of a coexistence system user is called an interference victim</a:t>
            </a:r>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6</a:t>
            </a:fld>
            <a:endParaRPr lang="en-US"/>
          </a:p>
        </p:txBody>
      </p:sp>
    </p:spTree>
    <p:extLst>
      <p:ext uri="{BB962C8B-B14F-4D97-AF65-F5344CB8AC3E}">
        <p14:creationId xmlns:p14="http://schemas.microsoft.com/office/powerpoint/2010/main" val="42001958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Outcome of the coexistence discovery </a:t>
            </a:r>
            <a:endParaRPr lang="en-US" dirty="0"/>
          </a:p>
        </p:txBody>
      </p:sp>
      <p:sp>
        <p:nvSpPr>
          <p:cNvPr id="3" name="Content Placeholder 2"/>
          <p:cNvSpPr>
            <a:spLocks noGrp="1"/>
          </p:cNvSpPr>
          <p:nvPr>
            <p:ph idx="1"/>
          </p:nvPr>
        </p:nvSpPr>
        <p:spPr/>
        <p:txBody>
          <a:bodyPr/>
          <a:lstStyle/>
          <a:p>
            <a:r>
              <a:rPr lang="fi-FI" dirty="0" smtClean="0"/>
              <a:t>The CM shall conduct the coexistence discovery on each coexistence system user that is registered to it</a:t>
            </a:r>
          </a:p>
          <a:p>
            <a:r>
              <a:rPr lang="fi-FI" dirty="0" smtClean="0"/>
              <a:t>As the result the CM has for each coexistence system user that is registered to it a list of coexistence system users that are categorized to one or both of the following categories</a:t>
            </a:r>
          </a:p>
          <a:p>
            <a:pPr marL="914400" lvl="1" indent="-457200">
              <a:buFont typeface="+mj-lt"/>
              <a:buAutoNum type="alphaLcParenR"/>
            </a:pPr>
            <a:r>
              <a:rPr lang="fi-FI" dirty="0" smtClean="0"/>
              <a:t>Interference source</a:t>
            </a:r>
          </a:p>
          <a:p>
            <a:pPr marL="914400" lvl="1" indent="-457200">
              <a:buFont typeface="+mj-lt"/>
              <a:buAutoNum type="alphaLcParenR"/>
            </a:pPr>
            <a:r>
              <a:rPr lang="fi-FI" dirty="0" smtClean="0"/>
              <a:t>Interference victim</a:t>
            </a:r>
            <a:endParaRPr lang="fi-FI" dirty="0"/>
          </a:p>
          <a:p>
            <a:r>
              <a:rPr lang="fi-FI" dirty="0" smtClean="0"/>
              <a:t>Let’s call this list a coexistence </a:t>
            </a:r>
            <a:r>
              <a:rPr lang="fi-FI" dirty="0" smtClean="0"/>
              <a:t>set and members of the set coexistence set members</a:t>
            </a:r>
            <a:endParaRPr lang="fi-FI" dirty="0" smtClean="0"/>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01EE659-47A3-4822-BE86-5CB283F65F38}" type="slidenum">
              <a:rPr lang="en-US" smtClean="0"/>
              <a:pPr/>
              <a:t>7</a:t>
            </a:fld>
            <a:endParaRPr lang="en-US"/>
          </a:p>
        </p:txBody>
      </p:sp>
    </p:spTree>
    <p:extLst>
      <p:ext uri="{BB962C8B-B14F-4D97-AF65-F5344CB8AC3E}">
        <p14:creationId xmlns:p14="http://schemas.microsoft.com/office/powerpoint/2010/main" val="2859417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Main points of coexistence discovery and coexistence set</a:t>
            </a:r>
            <a:endParaRPr lang="en-US" dirty="0"/>
          </a:p>
        </p:txBody>
      </p:sp>
      <p:sp>
        <p:nvSpPr>
          <p:cNvPr id="3" name="Content Placeholder 2"/>
          <p:cNvSpPr>
            <a:spLocks noGrp="1"/>
          </p:cNvSpPr>
          <p:nvPr>
            <p:ph idx="1"/>
          </p:nvPr>
        </p:nvSpPr>
        <p:spPr/>
        <p:txBody>
          <a:bodyPr/>
          <a:lstStyle/>
          <a:p>
            <a:r>
              <a:rPr lang="fi-FI" dirty="0" smtClean="0"/>
              <a:t>The coexistence discovery is done in the coexistence system with means of interference estimation using the information obtained from CEs about the coexistence system users</a:t>
            </a:r>
          </a:p>
          <a:p>
            <a:pPr lvl="1"/>
            <a:r>
              <a:rPr lang="fi-FI" dirty="0" smtClean="0"/>
              <a:t>Coexistence system user registration is the mean to obtain and provide the required information to the system</a:t>
            </a:r>
          </a:p>
          <a:p>
            <a:pPr lvl="1"/>
            <a:r>
              <a:rPr lang="fi-FI" dirty="0" smtClean="0"/>
              <a:t>A CM shall invoke the coexistence discovery upon a new coexistence system user registration and upon re-registration of a coexistence system user</a:t>
            </a:r>
          </a:p>
          <a:p>
            <a:r>
              <a:rPr lang="fi-FI" dirty="0" smtClean="0"/>
              <a:t>The coexistence set forms the basis of the coexistence decision making and inter-CM communication</a:t>
            </a:r>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BB17F3EF-FFF5-424D-8AAB-E69A307F4758}" type="slidenum">
              <a:rPr lang="en-US" smtClean="0"/>
              <a:pPr/>
              <a:t>8</a:t>
            </a:fld>
            <a:endParaRPr lang="en-US"/>
          </a:p>
        </p:txBody>
      </p:sp>
    </p:spTree>
    <p:extLst>
      <p:ext uri="{BB962C8B-B14F-4D97-AF65-F5344CB8AC3E}">
        <p14:creationId xmlns:p14="http://schemas.microsoft.com/office/powerpoint/2010/main" val="1435093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Possibility to split the coexistence discovery to two stages</a:t>
            </a:r>
            <a:endParaRPr lang="en-US" dirty="0"/>
          </a:p>
        </p:txBody>
      </p:sp>
      <p:sp>
        <p:nvSpPr>
          <p:cNvPr id="3" name="Content Placeholder 2"/>
          <p:cNvSpPr>
            <a:spLocks noGrp="1"/>
          </p:cNvSpPr>
          <p:nvPr>
            <p:ph idx="1"/>
          </p:nvPr>
        </p:nvSpPr>
        <p:spPr/>
        <p:txBody>
          <a:bodyPr/>
          <a:lstStyle/>
          <a:p>
            <a:r>
              <a:rPr lang="fi-FI" sz="1800" dirty="0" smtClean="0"/>
              <a:t>A CM shall use a CDIS for the coexistence discovery</a:t>
            </a:r>
          </a:p>
          <a:p>
            <a:r>
              <a:rPr lang="fi-FI" sz="1800" dirty="0" smtClean="0"/>
              <a:t>A CM shall use a CDIS either</a:t>
            </a:r>
          </a:p>
          <a:p>
            <a:pPr marL="914400" lvl="1" indent="-457200">
              <a:buFont typeface="+mj-lt"/>
              <a:buAutoNum type="alphaLcParenR"/>
            </a:pPr>
            <a:r>
              <a:rPr lang="fi-FI" sz="1600" dirty="0" smtClean="0"/>
              <a:t>To find out all the interference sources and interference victims of a coexistence system user registered to it</a:t>
            </a:r>
          </a:p>
          <a:p>
            <a:pPr marL="914400" lvl="1" indent="-457200">
              <a:buFont typeface="+mj-lt"/>
              <a:buAutoNum type="alphaLcParenR"/>
            </a:pPr>
            <a:r>
              <a:rPr lang="fi-FI" sz="1600" dirty="0" smtClean="0"/>
              <a:t>To find out those interference sources and interference victims of a coexistence system user registered to it that are registered to other CMs</a:t>
            </a:r>
          </a:p>
          <a:p>
            <a:pPr lvl="2"/>
            <a:r>
              <a:rPr lang="fi-FI" sz="1400" dirty="0" smtClean="0"/>
              <a:t>Let’s call this inter-CM coexistence discovery</a:t>
            </a:r>
          </a:p>
          <a:p>
            <a:r>
              <a:rPr lang="fi-FI" sz="1800" dirty="0" smtClean="0"/>
              <a:t>If a CM uses a CDIS for the inter-CM coexistence discovery, it shall look for interference sources and interference victims of a coexistence system user registered to it from the rest of the coexistence system users that are registered to it with the means of the interference estimation</a:t>
            </a:r>
          </a:p>
          <a:p>
            <a:pPr lvl="1"/>
            <a:r>
              <a:rPr lang="fi-FI" sz="1400" dirty="0" smtClean="0"/>
              <a:t>Let’s call the latter part of the coexistence discovery that happens within the CM intra-CM coexistence discovery</a:t>
            </a:r>
          </a:p>
          <a:p>
            <a:r>
              <a:rPr lang="fi-FI" sz="1800" dirty="0" smtClean="0"/>
              <a:t>If a CM uses a CDIS for the inter-CM coexistence discovery and performs the intra-CM coexistence discovery, it shall combine the results to a coexistence set</a:t>
            </a:r>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01EE659-47A3-4822-BE86-5CB283F65F38}" type="slidenum">
              <a:rPr lang="en-US" smtClean="0"/>
              <a:pPr/>
              <a:t>9</a:t>
            </a:fld>
            <a:endParaRPr lang="en-US"/>
          </a:p>
        </p:txBody>
      </p:sp>
    </p:spTree>
    <p:extLst>
      <p:ext uri="{BB962C8B-B14F-4D97-AF65-F5344CB8AC3E}">
        <p14:creationId xmlns:p14="http://schemas.microsoft.com/office/powerpoint/2010/main" val="2087900552"/>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114</TotalTime>
  <Words>886</Words>
  <Application>Microsoft Office PowerPoint</Application>
  <PresentationFormat>On-screen Show (4:3)</PresentationFormat>
  <Paragraphs>114</Paragraphs>
  <Slides>10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802-19-Submission</vt:lpstr>
      <vt:lpstr>Document</vt:lpstr>
      <vt:lpstr>Coexistence Discovery Terminology</vt:lpstr>
      <vt:lpstr>Abstract</vt:lpstr>
      <vt:lpstr>A very basic term</vt:lpstr>
      <vt:lpstr>Framework as of today</vt:lpstr>
      <vt:lpstr>A new framework proposal</vt:lpstr>
      <vt:lpstr>Coexistence discovery</vt:lpstr>
      <vt:lpstr>Outcome of the coexistence discovery </vt:lpstr>
      <vt:lpstr>Main points of coexistence discovery and coexistence set</vt:lpstr>
      <vt:lpstr>Possibility to split the coexistence discovery to two stages</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Discovery Terminology</dc:title>
  <dc:creator>Kasslin (Nokia)</dc:creator>
  <cp:lastModifiedBy>Kasslin (Nokia)</cp:lastModifiedBy>
  <cp:revision>26</cp:revision>
  <cp:lastPrinted>1998-02-10T13:28:06Z</cp:lastPrinted>
  <dcterms:created xsi:type="dcterms:W3CDTF">2011-09-21T13:35:08Z</dcterms:created>
  <dcterms:modified xsi:type="dcterms:W3CDTF">2011-09-21T15:32:39Z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fa1c1fa2-e04b-4d3f-a1ec-0c5ebfe1b671</vt:lpwstr>
  </property>
  <property fmtid="{D5CDD505-2E9C-101B-9397-08002B2CF9AE}" pid="3" name="NokiaConfidentiality">
    <vt:lpwstr>Public</vt:lpwstr>
  </property>
</Properties>
</file>