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70" r:id="rId4"/>
    <p:sldId id="271" r:id="rId5"/>
    <p:sldId id="272" r:id="rId6"/>
    <p:sldId id="273" r:id="rId7"/>
    <p:sldId id="275" r:id="rId8"/>
    <p:sldId id="274"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12"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D4D7EE7-4E1E-48FA-8A4C-6BF6769DD27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1104923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D5A8B9F-3459-4C93-AF49-F2786EA6F6A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92169517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369CAF89-BEDE-41D6-AED2-8B48A92A108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9DBCD61-CF30-474D-8656-524E8001853F}"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EA1338-BF4F-475B-BB81-84CC01B317F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776793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81A50C-D817-4ACD-ACFA-57C604C713BD}" type="slidenum">
              <a:rPr lang="en-US"/>
              <a:pPr/>
              <a:t>‹#›</a:t>
            </a:fld>
            <a:endParaRPr lang="en-US"/>
          </a:p>
        </p:txBody>
      </p:sp>
    </p:spTree>
    <p:extLst>
      <p:ext uri="{BB962C8B-B14F-4D97-AF65-F5344CB8AC3E}">
        <p14:creationId xmlns:p14="http://schemas.microsoft.com/office/powerpoint/2010/main" val="278212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107BEBA-8809-4FF8-8E93-83202C2C5DA1}" type="slidenum">
              <a:rPr lang="en-US"/>
              <a:pPr/>
              <a:t>‹#›</a:t>
            </a:fld>
            <a:endParaRPr lang="en-US"/>
          </a:p>
        </p:txBody>
      </p:sp>
    </p:spTree>
    <p:extLst>
      <p:ext uri="{BB962C8B-B14F-4D97-AF65-F5344CB8AC3E}">
        <p14:creationId xmlns:p14="http://schemas.microsoft.com/office/powerpoint/2010/main" val="353918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B17F3EF-FFF5-424D-8AAB-E69A307F4758}" type="slidenum">
              <a:rPr lang="en-US"/>
              <a:pPr/>
              <a:t>‹#›</a:t>
            </a:fld>
            <a:endParaRPr lang="en-US"/>
          </a:p>
        </p:txBody>
      </p:sp>
    </p:spTree>
    <p:extLst>
      <p:ext uri="{BB962C8B-B14F-4D97-AF65-F5344CB8AC3E}">
        <p14:creationId xmlns:p14="http://schemas.microsoft.com/office/powerpoint/2010/main" val="4261919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0F1FDA-2C55-4639-92BB-A6FC93D7CB75}" type="slidenum">
              <a:rPr lang="en-US"/>
              <a:pPr/>
              <a:t>‹#›</a:t>
            </a:fld>
            <a:endParaRPr lang="en-US"/>
          </a:p>
        </p:txBody>
      </p:sp>
    </p:spTree>
    <p:extLst>
      <p:ext uri="{BB962C8B-B14F-4D97-AF65-F5344CB8AC3E}">
        <p14:creationId xmlns:p14="http://schemas.microsoft.com/office/powerpoint/2010/main" val="4178456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15FB081-83F2-4349-BB58-9D4404D4EFF1}" type="slidenum">
              <a:rPr lang="en-US"/>
              <a:pPr/>
              <a:t>‹#›</a:t>
            </a:fld>
            <a:endParaRPr lang="en-US"/>
          </a:p>
        </p:txBody>
      </p:sp>
    </p:spTree>
    <p:extLst>
      <p:ext uri="{BB962C8B-B14F-4D97-AF65-F5344CB8AC3E}">
        <p14:creationId xmlns:p14="http://schemas.microsoft.com/office/powerpoint/2010/main" val="422569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BEC44C5E-FB84-40FD-93AE-505C02EBE591}" type="slidenum">
              <a:rPr lang="en-US"/>
              <a:pPr/>
              <a:t>‹#›</a:t>
            </a:fld>
            <a:endParaRPr lang="en-US"/>
          </a:p>
        </p:txBody>
      </p:sp>
    </p:spTree>
    <p:extLst>
      <p:ext uri="{BB962C8B-B14F-4D97-AF65-F5344CB8AC3E}">
        <p14:creationId xmlns:p14="http://schemas.microsoft.com/office/powerpoint/2010/main" val="73777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A807F3E8-E4A7-44DC-AE89-7442621371C9}" type="slidenum">
              <a:rPr lang="en-US"/>
              <a:pPr/>
              <a:t>‹#›</a:t>
            </a:fld>
            <a:endParaRPr lang="en-US"/>
          </a:p>
        </p:txBody>
      </p:sp>
    </p:spTree>
    <p:extLst>
      <p:ext uri="{BB962C8B-B14F-4D97-AF65-F5344CB8AC3E}">
        <p14:creationId xmlns:p14="http://schemas.microsoft.com/office/powerpoint/2010/main" val="57164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D8B402B-5E4B-462B-80E7-7431C19DD798}" type="slidenum">
              <a:rPr lang="en-US"/>
              <a:pPr/>
              <a:t>‹#›</a:t>
            </a:fld>
            <a:endParaRPr lang="en-US"/>
          </a:p>
        </p:txBody>
      </p:sp>
    </p:spTree>
    <p:extLst>
      <p:ext uri="{BB962C8B-B14F-4D97-AF65-F5344CB8AC3E}">
        <p14:creationId xmlns:p14="http://schemas.microsoft.com/office/powerpoint/2010/main" val="3127599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7B20CA4-C4E8-4115-86D3-124BB86B3F78}" type="slidenum">
              <a:rPr lang="en-US"/>
              <a:pPr/>
              <a:t>‹#›</a:t>
            </a:fld>
            <a:endParaRPr lang="en-US"/>
          </a:p>
        </p:txBody>
      </p:sp>
    </p:spTree>
    <p:extLst>
      <p:ext uri="{BB962C8B-B14F-4D97-AF65-F5344CB8AC3E}">
        <p14:creationId xmlns:p14="http://schemas.microsoft.com/office/powerpoint/2010/main" val="1099395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D620AD7-77B5-4400-A840-D8CBA4A30B9F}" type="slidenum">
              <a:rPr lang="en-US"/>
              <a:pPr/>
              <a:t>‹#›</a:t>
            </a:fld>
            <a:endParaRPr lang="en-US"/>
          </a:p>
        </p:txBody>
      </p:sp>
    </p:spTree>
    <p:extLst>
      <p:ext uri="{BB962C8B-B14F-4D97-AF65-F5344CB8AC3E}">
        <p14:creationId xmlns:p14="http://schemas.microsoft.com/office/powerpoint/2010/main" val="160079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093315A-C1B3-4E1D-A423-C2E8DB81C1B3}"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802.19-11/0100r0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September 2011</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88BFEA87-2128-4A24-B58E-5104270BD239}"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Neighbors and Neighbor Discovery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2011-09-20</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783395776"/>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85" name="Document" r:id="rId5" imgW="8250056" imgH="2533614" progId="Word.Document.8">
                  <p:embed/>
                </p:oleObj>
              </mc:Choice>
              <mc:Fallback>
                <p:oleObj name="Document" r:id="rId5" imgW="8250056" imgH="2533614" progId="Word.Document.8">
                  <p:embed/>
                  <p:pic>
                    <p:nvPicPr>
                      <p:cNvPr id="0" name="Object 11"/>
                      <p:cNvPicPr>
                        <a:picLocks noChangeAspect="1" noChangeArrowheads="1"/>
                      </p:cNvPicPr>
                      <p:nvPr/>
                    </p:nvPicPr>
                    <p:blipFill>
                      <a:blip r:embed="rId6"/>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Definition of a neighbor set proposed</a:t>
            </a:r>
          </a:p>
          <a:p>
            <a:pPr lvl="1"/>
            <a:r>
              <a:rPr lang="fi-FI" dirty="0" smtClean="0"/>
              <a:t>Neighbor set is the outcome of the neighbor discovery</a:t>
            </a:r>
          </a:p>
          <a:p>
            <a:pPr lvl="1"/>
            <a:r>
              <a:rPr lang="fi-FI" dirty="0" smtClean="0"/>
              <a:t>Neighbor set is updated only upon updates in TVBD registrations</a:t>
            </a:r>
          </a:p>
          <a:p>
            <a:r>
              <a:rPr lang="fi-FI" dirty="0" smtClean="0"/>
              <a:t>Rules for neighbor reporting and neighbor information delivery between CMs proposed</a:t>
            </a:r>
          </a:p>
          <a:p>
            <a:pPr lvl="1"/>
            <a:r>
              <a:rPr lang="fi-FI" dirty="0" smtClean="0"/>
              <a:t>The whole neighbor set to be used</a:t>
            </a:r>
          </a:p>
          <a:p>
            <a:r>
              <a:rPr lang="fi-FI" dirty="0" smtClean="0"/>
              <a:t>Proposal is to </a:t>
            </a:r>
            <a:r>
              <a:rPr lang="en-US" dirty="0" smtClean="0"/>
              <a:t>allow a CM to consider only a portion of a neighbor set in decision making</a:t>
            </a:r>
            <a:endParaRPr lang="fi-FI" dirty="0" smtClean="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10</a:t>
            </a:fld>
            <a:endParaRPr lang="en-US"/>
          </a:p>
        </p:txBody>
      </p:sp>
    </p:spTree>
    <p:extLst>
      <p:ext uri="{BB962C8B-B14F-4D97-AF65-F5344CB8AC3E}">
        <p14:creationId xmlns:p14="http://schemas.microsoft.com/office/powerpoint/2010/main" val="102672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D2034055-2116-4230-8A6B-7F3EC8ABA0B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deals with definitions related to neighbor discovery in context of IEEE 802.19.1 coexistence system and specification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899592" y="1844824"/>
            <a:ext cx="7488832" cy="2757790"/>
          </a:xfrm>
          <a:prstGeom prst="rect">
            <a:avLst/>
          </a:prstGeom>
          <a:solidFill>
            <a:schemeClr val="accent5"/>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fi-FI" dirty="0" smtClean="0"/>
              <a:t>Framework as of today</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3</a:t>
            </a:fld>
            <a:endParaRPr lang="en-US"/>
          </a:p>
        </p:txBody>
      </p:sp>
      <p:sp>
        <p:nvSpPr>
          <p:cNvPr id="9" name="Rectangle 8"/>
          <p:cNvSpPr/>
          <p:nvPr/>
        </p:nvSpPr>
        <p:spPr bwMode="auto">
          <a:xfrm>
            <a:off x="3419872" y="1988840"/>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CDIS</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18762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560526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187624"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5652120"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a:endCxn id="10" idx="0"/>
          </p:cNvCxnSpPr>
          <p:nvPr/>
        </p:nvCxnSpPr>
        <p:spPr bwMode="auto">
          <a:xfrm flipH="1">
            <a:off x="2399184"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a:endCxn id="11" idx="0"/>
          </p:cNvCxnSpPr>
          <p:nvPr/>
        </p:nvCxnSpPr>
        <p:spPr bwMode="auto">
          <a:xfrm>
            <a:off x="5796136"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a:stCxn id="10" idx="2"/>
            <a:endCxn id="12" idx="0"/>
          </p:cNvCxnSpPr>
          <p:nvPr/>
        </p:nvCxnSpPr>
        <p:spPr bwMode="auto">
          <a:xfrm>
            <a:off x="2399184" y="4415408"/>
            <a:ext cx="0"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a:stCxn id="11" idx="2"/>
            <a:endCxn id="13" idx="0"/>
          </p:cNvCxnSpPr>
          <p:nvPr/>
        </p:nvCxnSpPr>
        <p:spPr bwMode="auto">
          <a:xfrm>
            <a:off x="6816824" y="4415408"/>
            <a:ext cx="46856"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a:stCxn id="10" idx="3"/>
            <a:endCxn id="11" idx="1"/>
          </p:cNvCxnSpPr>
          <p:nvPr/>
        </p:nvCxnSpPr>
        <p:spPr bwMode="auto">
          <a:xfrm>
            <a:off x="3610744" y="3958208"/>
            <a:ext cx="199452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604322" y="2916233"/>
            <a:ext cx="2424062" cy="584775"/>
          </a:xfrm>
          <a:prstGeom prst="rect">
            <a:avLst/>
          </a:prstGeom>
          <a:noFill/>
        </p:spPr>
        <p:txBody>
          <a:bodyPr wrap="none" rtlCol="0">
            <a:spAutoFit/>
          </a:bodyPr>
          <a:lstStyle/>
          <a:p>
            <a:r>
              <a:rPr lang="fi-FI" sz="1600" dirty="0" smtClean="0"/>
              <a:t>Neighbor list (CDIS-&gt;CM)</a:t>
            </a:r>
          </a:p>
          <a:p>
            <a:r>
              <a:rPr lang="fi-FI" sz="1600" dirty="0" smtClean="0"/>
              <a:t>- All or IntraCM</a:t>
            </a:r>
            <a:endParaRPr lang="en-US" sz="1600" dirty="0"/>
          </a:p>
        </p:txBody>
      </p:sp>
      <p:sp>
        <p:nvSpPr>
          <p:cNvPr id="29" name="TextBox 28"/>
          <p:cNvSpPr txBox="1"/>
          <p:nvPr/>
        </p:nvSpPr>
        <p:spPr>
          <a:xfrm>
            <a:off x="1187624" y="2916233"/>
            <a:ext cx="2424062" cy="584775"/>
          </a:xfrm>
          <a:prstGeom prst="rect">
            <a:avLst/>
          </a:prstGeom>
          <a:noFill/>
        </p:spPr>
        <p:txBody>
          <a:bodyPr wrap="none" rtlCol="0">
            <a:spAutoFit/>
          </a:bodyPr>
          <a:lstStyle/>
          <a:p>
            <a:r>
              <a:rPr lang="fi-FI" sz="1600" dirty="0" smtClean="0"/>
              <a:t>Neighbor list (CDIS-&gt;CM)</a:t>
            </a:r>
          </a:p>
          <a:p>
            <a:r>
              <a:rPr lang="fi-FI" sz="1600" dirty="0" smtClean="0"/>
              <a:t>- All or IntraCM</a:t>
            </a:r>
            <a:endParaRPr lang="en-US" sz="1600" dirty="0"/>
          </a:p>
        </p:txBody>
      </p:sp>
      <p:sp>
        <p:nvSpPr>
          <p:cNvPr id="32" name="TextBox 31"/>
          <p:cNvSpPr txBox="1"/>
          <p:nvPr/>
        </p:nvSpPr>
        <p:spPr>
          <a:xfrm>
            <a:off x="5570660" y="4602614"/>
            <a:ext cx="2457724" cy="338554"/>
          </a:xfrm>
          <a:prstGeom prst="rect">
            <a:avLst/>
          </a:prstGeom>
          <a:noFill/>
        </p:spPr>
        <p:txBody>
          <a:bodyPr wrap="none" rtlCol="0">
            <a:spAutoFit/>
          </a:bodyPr>
          <a:lstStyle/>
          <a:p>
            <a:r>
              <a:rPr lang="fi-FI" sz="1600" dirty="0" smtClean="0"/>
              <a:t>Neighbor report (CM-&gt;CE)</a:t>
            </a:r>
            <a:endParaRPr lang="en-US" sz="1600" dirty="0"/>
          </a:p>
        </p:txBody>
      </p:sp>
      <p:sp>
        <p:nvSpPr>
          <p:cNvPr id="33" name="TextBox 32"/>
          <p:cNvSpPr txBox="1"/>
          <p:nvPr/>
        </p:nvSpPr>
        <p:spPr>
          <a:xfrm>
            <a:off x="1187624" y="4602614"/>
            <a:ext cx="2457724" cy="338554"/>
          </a:xfrm>
          <a:prstGeom prst="rect">
            <a:avLst/>
          </a:prstGeom>
          <a:noFill/>
        </p:spPr>
        <p:txBody>
          <a:bodyPr wrap="none" rtlCol="0">
            <a:spAutoFit/>
          </a:bodyPr>
          <a:lstStyle/>
          <a:p>
            <a:r>
              <a:rPr lang="fi-FI" sz="1600" dirty="0" smtClean="0"/>
              <a:t>Neighbor report (CM-&gt;CE)</a:t>
            </a:r>
            <a:endParaRPr lang="en-US" sz="1600" dirty="0"/>
          </a:p>
        </p:txBody>
      </p:sp>
      <p:sp>
        <p:nvSpPr>
          <p:cNvPr id="34" name="TextBox 33"/>
          <p:cNvSpPr txBox="1"/>
          <p:nvPr/>
        </p:nvSpPr>
        <p:spPr>
          <a:xfrm>
            <a:off x="3131840" y="3954542"/>
            <a:ext cx="2996333" cy="338554"/>
          </a:xfrm>
          <a:prstGeom prst="rect">
            <a:avLst/>
          </a:prstGeom>
          <a:noFill/>
        </p:spPr>
        <p:txBody>
          <a:bodyPr wrap="none" rtlCol="0">
            <a:spAutoFit/>
          </a:bodyPr>
          <a:lstStyle/>
          <a:p>
            <a:r>
              <a:rPr lang="fi-FI" sz="1600" dirty="0" smtClean="0"/>
              <a:t>Neighbor information (CM-&gt;CM)</a:t>
            </a:r>
            <a:endParaRPr lang="en-US" sz="1600" dirty="0"/>
          </a:p>
        </p:txBody>
      </p:sp>
      <p:sp>
        <p:nvSpPr>
          <p:cNvPr id="40" name="TextBox 39"/>
          <p:cNvSpPr txBox="1"/>
          <p:nvPr/>
        </p:nvSpPr>
        <p:spPr>
          <a:xfrm>
            <a:off x="6663756" y="1578278"/>
            <a:ext cx="1811714" cy="338554"/>
          </a:xfrm>
          <a:prstGeom prst="rect">
            <a:avLst/>
          </a:prstGeom>
          <a:noFill/>
        </p:spPr>
        <p:txBody>
          <a:bodyPr wrap="none" rtlCol="0">
            <a:spAutoFit/>
          </a:bodyPr>
          <a:lstStyle/>
          <a:p>
            <a:r>
              <a:rPr lang="fi-FI" sz="1600" dirty="0" smtClean="0"/>
              <a:t>Neighbor discovery</a:t>
            </a:r>
            <a:endParaRPr lang="en-US" sz="1600" dirty="0"/>
          </a:p>
        </p:txBody>
      </p:sp>
    </p:spTree>
    <p:extLst>
      <p:ext uri="{BB962C8B-B14F-4D97-AF65-F5344CB8AC3E}">
        <p14:creationId xmlns:p14="http://schemas.microsoft.com/office/powerpoint/2010/main" val="2317512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Neighbor discovery</a:t>
            </a:r>
            <a:endParaRPr lang="en-US" dirty="0"/>
          </a:p>
        </p:txBody>
      </p:sp>
      <p:sp>
        <p:nvSpPr>
          <p:cNvPr id="3" name="Content Placeholder 2"/>
          <p:cNvSpPr>
            <a:spLocks noGrp="1"/>
          </p:cNvSpPr>
          <p:nvPr>
            <p:ph idx="1"/>
          </p:nvPr>
        </p:nvSpPr>
        <p:spPr>
          <a:xfrm>
            <a:off x="685800" y="1762472"/>
            <a:ext cx="7772400" cy="4114800"/>
          </a:xfrm>
        </p:spPr>
        <p:txBody>
          <a:bodyPr/>
          <a:lstStyle/>
          <a:p>
            <a:r>
              <a:rPr lang="fi-FI" sz="1800" dirty="0" smtClean="0"/>
              <a:t>Neighbor discovery is a function/service with which a CM finds out both those TVBD receivers that may be interfered by the TVBD transmitters the CM serves and those TVBD transmitters that may interfere the TVBD receivers the CM serves</a:t>
            </a:r>
          </a:p>
          <a:p>
            <a:pPr lvl="1"/>
            <a:r>
              <a:rPr lang="fi-FI" sz="1600" dirty="0" smtClean="0"/>
              <a:t>As the outcome of the neighbor discovery the CM has a neighbor list for each TVBD (TVBD receiver and transmitter) it serves</a:t>
            </a:r>
          </a:p>
          <a:p>
            <a:r>
              <a:rPr lang="fi-FI" sz="1800" dirty="0" smtClean="0"/>
              <a:t>The neighbor discovery can be split into two stages</a:t>
            </a:r>
          </a:p>
          <a:p>
            <a:pPr lvl="1"/>
            <a:r>
              <a:rPr lang="fi-FI" sz="1600" dirty="0" smtClean="0"/>
              <a:t>Intra-CM neighbor disocvery</a:t>
            </a:r>
          </a:p>
          <a:p>
            <a:pPr lvl="2"/>
            <a:r>
              <a:rPr lang="fi-FI" sz="1400" dirty="0" smtClean="0"/>
              <a:t>A CM may do this or use a CDIS to do this</a:t>
            </a:r>
          </a:p>
          <a:p>
            <a:pPr lvl="1"/>
            <a:r>
              <a:rPr lang="fi-FI" sz="1600" dirty="0" smtClean="0"/>
              <a:t>Inter-CM neighbor discovery</a:t>
            </a:r>
          </a:p>
          <a:p>
            <a:pPr lvl="2"/>
            <a:r>
              <a:rPr lang="fi-FI" sz="1400" dirty="0" smtClean="0"/>
              <a:t>A CM shall use a CDIS to do this</a:t>
            </a:r>
          </a:p>
          <a:p>
            <a:r>
              <a:rPr lang="fi-FI" sz="2000" dirty="0" smtClean="0"/>
              <a:t>The neighbor discovery shall to be conducted on each TVBD served by a CM</a:t>
            </a:r>
          </a:p>
          <a:p>
            <a:pPr lvl="1"/>
            <a:r>
              <a:rPr lang="fi-FI" sz="1600" dirty="0" smtClean="0"/>
              <a:t>Intra-CM neighbor discovery by the CM and inter-CM neighbor discovery by a CDIS, or</a:t>
            </a:r>
          </a:p>
          <a:p>
            <a:pPr lvl="1"/>
            <a:r>
              <a:rPr lang="fi-FI" sz="1600" dirty="0" smtClean="0"/>
              <a:t>Both the intra-CM and the inter-CM neighbor discovery by a CDIS</a:t>
            </a:r>
            <a:endParaRPr lang="en-US" sz="1600"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4</a:t>
            </a:fld>
            <a:endParaRPr lang="en-US"/>
          </a:p>
        </p:txBody>
      </p:sp>
    </p:spTree>
    <p:extLst>
      <p:ext uri="{BB962C8B-B14F-4D97-AF65-F5344CB8AC3E}">
        <p14:creationId xmlns:p14="http://schemas.microsoft.com/office/powerpoint/2010/main" val="438385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 neighbor set from the neighbor discovery</a:t>
            </a:r>
            <a:endParaRPr lang="en-US" dirty="0"/>
          </a:p>
        </p:txBody>
      </p:sp>
      <p:sp>
        <p:nvSpPr>
          <p:cNvPr id="3" name="Content Placeholder 2"/>
          <p:cNvSpPr>
            <a:spLocks noGrp="1"/>
          </p:cNvSpPr>
          <p:nvPr>
            <p:ph idx="1"/>
          </p:nvPr>
        </p:nvSpPr>
        <p:spPr/>
        <p:txBody>
          <a:bodyPr/>
          <a:lstStyle/>
          <a:p>
            <a:r>
              <a:rPr lang="fi-FI" dirty="0" smtClean="0"/>
              <a:t>Once the neighbor discovery has been conducted on a TVBD served by a CM, the CM has neighbors of the TVBD</a:t>
            </a:r>
          </a:p>
          <a:p>
            <a:pPr lvl="1"/>
            <a:r>
              <a:rPr lang="fi-FI" dirty="0" smtClean="0"/>
              <a:t>Neighbors are those TVBD </a:t>
            </a:r>
            <a:r>
              <a:rPr lang="fi-FI" dirty="0"/>
              <a:t>receivers that may be interfered by the TVBD </a:t>
            </a:r>
            <a:r>
              <a:rPr lang="fi-FI" dirty="0" smtClean="0"/>
              <a:t>transmitter </a:t>
            </a:r>
            <a:r>
              <a:rPr lang="fi-FI" dirty="0"/>
              <a:t>and those TVBD transmitters that may interfere the TVBD </a:t>
            </a:r>
            <a:r>
              <a:rPr lang="fi-FI" dirty="0" smtClean="0"/>
              <a:t>receiver</a:t>
            </a:r>
          </a:p>
          <a:p>
            <a:r>
              <a:rPr lang="fi-FI" dirty="0" smtClean="0"/>
              <a:t>The neighbors form a neighbor set</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5</a:t>
            </a:fld>
            <a:endParaRPr lang="en-US"/>
          </a:p>
        </p:txBody>
      </p:sp>
    </p:spTree>
    <p:extLst>
      <p:ext uri="{BB962C8B-B14F-4D97-AF65-F5344CB8AC3E}">
        <p14:creationId xmlns:p14="http://schemas.microsoft.com/office/powerpoint/2010/main" val="209595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Main points of neighbor discovery and neighbor set</a:t>
            </a:r>
            <a:endParaRPr lang="en-US" dirty="0"/>
          </a:p>
        </p:txBody>
      </p:sp>
      <p:sp>
        <p:nvSpPr>
          <p:cNvPr id="3" name="Content Placeholder 2"/>
          <p:cNvSpPr>
            <a:spLocks noGrp="1"/>
          </p:cNvSpPr>
          <p:nvPr>
            <p:ph idx="1"/>
          </p:nvPr>
        </p:nvSpPr>
        <p:spPr/>
        <p:txBody>
          <a:bodyPr/>
          <a:lstStyle/>
          <a:p>
            <a:r>
              <a:rPr lang="fi-FI" dirty="0" smtClean="0"/>
              <a:t>The neighbor discovery is done in the coexistence system with means of interference estimation using the information obtained from CEs about TVBDs</a:t>
            </a:r>
          </a:p>
          <a:p>
            <a:pPr lvl="1"/>
            <a:r>
              <a:rPr lang="fi-FI" dirty="0" smtClean="0"/>
              <a:t>TVBD registration is the mean to obtain and provide the required information to the system</a:t>
            </a:r>
          </a:p>
          <a:p>
            <a:pPr lvl="1"/>
            <a:r>
              <a:rPr lang="fi-FI" dirty="0" smtClean="0"/>
              <a:t>Neighbor discovery is an independent function from coexistence decision making (i.e. resource allocation). </a:t>
            </a:r>
          </a:p>
          <a:p>
            <a:pPr lvl="1"/>
            <a:r>
              <a:rPr lang="fi-FI" dirty="0" smtClean="0"/>
              <a:t>CMs decisions on TVBD’s operating parameters don’t have an impact on the neighbor set</a:t>
            </a:r>
          </a:p>
          <a:p>
            <a:pPr lvl="1"/>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6</a:t>
            </a:fld>
            <a:endParaRPr lang="en-US"/>
          </a:p>
        </p:txBody>
      </p:sp>
    </p:spTree>
    <p:extLst>
      <p:ext uri="{BB962C8B-B14F-4D97-AF65-F5344CB8AC3E}">
        <p14:creationId xmlns:p14="http://schemas.microsoft.com/office/powerpoint/2010/main" val="139143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 route from a neighbor set to </a:t>
            </a:r>
            <a:r>
              <a:rPr lang="fi-FI" dirty="0" smtClean="0"/>
              <a:t>neighbor report and neighbor information</a:t>
            </a:r>
            <a:endParaRPr lang="en-US" dirty="0"/>
          </a:p>
        </p:txBody>
      </p:sp>
      <p:sp>
        <p:nvSpPr>
          <p:cNvPr id="3" name="Content Placeholder 2"/>
          <p:cNvSpPr>
            <a:spLocks noGrp="1"/>
          </p:cNvSpPr>
          <p:nvPr>
            <p:ph idx="1"/>
          </p:nvPr>
        </p:nvSpPr>
        <p:spPr/>
        <p:txBody>
          <a:bodyPr/>
          <a:lstStyle/>
          <a:p>
            <a:r>
              <a:rPr lang="fi-FI" dirty="0" smtClean="0"/>
              <a:t>Neighbor set is basis of both neighbor report and neighbor information</a:t>
            </a:r>
          </a:p>
          <a:p>
            <a:pPr lvl="1"/>
            <a:r>
              <a:rPr lang="fi-FI" dirty="0" smtClean="0"/>
              <a:t>Neighbor report is the mean for a CM to provide information to a TVBD about the operating environment in case the TVBD is subscribed to the information service</a:t>
            </a:r>
          </a:p>
          <a:p>
            <a:pPr lvl="1"/>
            <a:r>
              <a:rPr lang="fi-FI" dirty="0" smtClean="0"/>
              <a:t>Neighbor information is the mean for a CM to provide information to another CM in case of inter-CM neighbors</a:t>
            </a:r>
          </a:p>
          <a:p>
            <a:r>
              <a:rPr lang="fi-FI" dirty="0" smtClean="0"/>
              <a:t>The proposal is that the whole neighbor set is reported in a neighbor report</a:t>
            </a:r>
          </a:p>
          <a:p>
            <a:r>
              <a:rPr lang="fi-FI" dirty="0" smtClean="0"/>
              <a:t>The proposal is that a CM is mandated to provide neighbor information to other CMs with respect to all inter-CM neighbors of the neighbor set</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7</a:t>
            </a:fld>
            <a:endParaRPr lang="en-US"/>
          </a:p>
        </p:txBody>
      </p:sp>
    </p:spTree>
    <p:extLst>
      <p:ext uri="{BB962C8B-B14F-4D97-AF65-F5344CB8AC3E}">
        <p14:creationId xmlns:p14="http://schemas.microsoft.com/office/powerpoint/2010/main" val="2112366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 route from a neighbor set to decision making</a:t>
            </a:r>
            <a:endParaRPr lang="en-US" dirty="0"/>
          </a:p>
        </p:txBody>
      </p:sp>
      <p:sp>
        <p:nvSpPr>
          <p:cNvPr id="3" name="Content Placeholder 2"/>
          <p:cNvSpPr>
            <a:spLocks noGrp="1"/>
          </p:cNvSpPr>
          <p:nvPr>
            <p:ph idx="1"/>
          </p:nvPr>
        </p:nvSpPr>
        <p:spPr/>
        <p:txBody>
          <a:bodyPr/>
          <a:lstStyle/>
          <a:p>
            <a:r>
              <a:rPr lang="fi-FI" dirty="0" smtClean="0"/>
              <a:t>How strict rules we should set to CM’s decision making with respect to a neighbor set?</a:t>
            </a:r>
          </a:p>
          <a:p>
            <a:pPr lvl="1"/>
            <a:r>
              <a:rPr lang="fi-FI" dirty="0" smtClean="0"/>
              <a:t>Does a CM have to consider all the TVBDs in the neighbor set in the decision making?</a:t>
            </a:r>
          </a:p>
          <a:p>
            <a:pPr lvl="1"/>
            <a:r>
              <a:rPr lang="fi-FI" dirty="0" smtClean="0"/>
              <a:t>Is it more like a CM should consider all the TVBDs in the neighbor set in the decision making?</a:t>
            </a:r>
          </a:p>
          <a:p>
            <a:r>
              <a:rPr lang="fi-FI" dirty="0" smtClean="0"/>
              <a:t>Our proposal is to leave it up to the CMs to decide whether the whole neighbor set is taken into account or e.g. the most potential interferers only are considered</a:t>
            </a:r>
          </a:p>
          <a:p>
            <a:pPr lvl="1"/>
            <a:r>
              <a:rPr lang="fi-FI" dirty="0" smtClean="0"/>
              <a:t>Decision making algorithm is not expected to be standardized and thus it is close to impossible to verify that the whole neighbor set is considered</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8</a:t>
            </a:fld>
            <a:endParaRPr lang="en-US"/>
          </a:p>
        </p:txBody>
      </p:sp>
    </p:spTree>
    <p:extLst>
      <p:ext uri="{BB962C8B-B14F-4D97-AF65-F5344CB8AC3E}">
        <p14:creationId xmlns:p14="http://schemas.microsoft.com/office/powerpoint/2010/main" val="88409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Using measurement reports with the neighbor set</a:t>
            </a:r>
            <a:endParaRPr lang="en-US" dirty="0"/>
          </a:p>
        </p:txBody>
      </p:sp>
      <p:sp>
        <p:nvSpPr>
          <p:cNvPr id="3" name="Content Placeholder 2"/>
          <p:cNvSpPr>
            <a:spLocks noGrp="1"/>
          </p:cNvSpPr>
          <p:nvPr>
            <p:ph idx="1"/>
          </p:nvPr>
        </p:nvSpPr>
        <p:spPr/>
        <p:txBody>
          <a:bodyPr/>
          <a:lstStyle/>
          <a:p>
            <a:r>
              <a:rPr lang="fi-FI" dirty="0" smtClean="0"/>
              <a:t>Measurement reports from TVBDs are valuable input for decision making and to the neighbor reports and neighbor information messages</a:t>
            </a:r>
          </a:p>
          <a:p>
            <a:r>
              <a:rPr lang="fi-FI" dirty="0" smtClean="0"/>
              <a:t>The proposal is that measurement reports shall not be used to update neighbor sets</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9</a:t>
            </a:fld>
            <a:endParaRPr lang="en-US"/>
          </a:p>
        </p:txBody>
      </p:sp>
    </p:spTree>
    <p:extLst>
      <p:ext uri="{BB962C8B-B14F-4D97-AF65-F5344CB8AC3E}">
        <p14:creationId xmlns:p14="http://schemas.microsoft.com/office/powerpoint/2010/main" val="1969147222"/>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306</TotalTime>
  <Words>841</Words>
  <Application>Microsoft Office PowerPoint</Application>
  <PresentationFormat>On-screen Show (4:3)</PresentationFormat>
  <Paragraphs>100</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Neighbors and Neighbor Discovery</vt:lpstr>
      <vt:lpstr>Abstract</vt:lpstr>
      <vt:lpstr>Framework as of today</vt:lpstr>
      <vt:lpstr>Neighbor discovery</vt:lpstr>
      <vt:lpstr>A neighbor set from the neighbor discovery</vt:lpstr>
      <vt:lpstr>Main points of neighbor discovery and neighbor set</vt:lpstr>
      <vt:lpstr>A route from a neighbor set to neighbor report and neighbor information</vt:lpstr>
      <vt:lpstr>A route from a neighbor set to decision making</vt:lpstr>
      <vt:lpstr>Using measurement reports with the neighbor set</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Neighbor Definition</dc:title>
  <dc:creator>Kasslin (Nokia)</dc:creator>
  <cp:lastModifiedBy>Kasslin (Nokia)</cp:lastModifiedBy>
  <cp:revision>52</cp:revision>
  <cp:lastPrinted>1998-02-10T13:28:06Z</cp:lastPrinted>
  <dcterms:created xsi:type="dcterms:W3CDTF">2011-09-19T19:39:23Z</dcterms:created>
  <dcterms:modified xsi:type="dcterms:W3CDTF">2011-09-20T00:50:15Z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d393f759-fe07-416b-837a-63e60b602198</vt:lpwstr>
  </property>
  <property fmtid="{D5CDD505-2E9C-101B-9397-08002B2CF9AE}" pid="3" name="NokiaConfidentiality">
    <vt:lpwstr>Public</vt:lpwstr>
  </property>
</Properties>
</file>