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406" r:id="rId4"/>
    <p:sldId id="427" r:id="rId5"/>
    <p:sldId id="450" r:id="rId6"/>
    <p:sldId id="431" r:id="rId7"/>
    <p:sldId id="453" r:id="rId8"/>
    <p:sldId id="437" r:id="rId9"/>
    <p:sldId id="439" r:id="rId10"/>
    <p:sldId id="442" r:id="rId11"/>
    <p:sldId id="445" r:id="rId12"/>
    <p:sldId id="44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00"/>
    <a:srgbClr val="F8F8F8"/>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40"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802.11-08/0437r1</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March 2008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ea typeface="굴림" charset="-127"/>
              </a:defRPr>
            </a:lvl1pPr>
          </a:lstStyle>
          <a:p>
            <a:pPr>
              <a:defRPr/>
            </a:pPr>
            <a:r>
              <a:rPr lang="en-US" altLang="ko-KR"/>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ea typeface="굴림" charset="-127"/>
              </a:defRPr>
            </a:lvl1pPr>
          </a:lstStyle>
          <a:p>
            <a:pPr>
              <a:defRPr/>
            </a:pPr>
            <a:r>
              <a:rPr lang="en-US" altLang="ko-KR"/>
              <a:t>Page </a:t>
            </a:r>
            <a:fld id="{8E0C3F5B-5E2E-4A24-A521-8B4404E902F0}"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ea typeface="굴림" charset="-127"/>
              </a:defRPr>
            </a:lvl1pPr>
          </a:lstStyle>
          <a:p>
            <a:pPr>
              <a:defRPr/>
            </a:pPr>
            <a:r>
              <a:rPr lang="en-US" altLang="ko-KR"/>
              <a:t>doc.: IEEE 802.11-08/0437r1</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ea typeface="굴림" charset="-127"/>
              </a:defRPr>
            </a:lvl1pPr>
          </a:lstStyle>
          <a:p>
            <a:pPr>
              <a:defRPr/>
            </a:pPr>
            <a:r>
              <a:rPr lang="en-US" altLang="ko-KR"/>
              <a:t>March 2008</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ea typeface="굴림" charset="-127"/>
              </a:defRPr>
            </a:lvl5pPr>
          </a:lstStyle>
          <a:p>
            <a:pPr lvl="4">
              <a:defRPr/>
            </a:pPr>
            <a:r>
              <a:rPr lang="en-US" altLang="ko-KR"/>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ea typeface="굴림" charset="-127"/>
              </a:defRPr>
            </a:lvl1pPr>
          </a:lstStyle>
          <a:p>
            <a:pPr>
              <a:defRPr/>
            </a:pPr>
            <a:r>
              <a:rPr lang="en-US" altLang="ko-KR"/>
              <a:t>Page </a:t>
            </a:r>
            <a:fld id="{5BDA48A5-DB24-4CB0-B2E5-816153C3377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US" altLang="ko-KR"/>
              <a:t>doc.: IEEE 802.11-08/0437r1</a:t>
            </a:r>
          </a:p>
        </p:txBody>
      </p:sp>
      <p:sp>
        <p:nvSpPr>
          <p:cNvPr id="15363" name="Rectangle 3"/>
          <p:cNvSpPr>
            <a:spLocks noGrp="1" noChangeArrowheads="1"/>
          </p:cNvSpPr>
          <p:nvPr>
            <p:ph type="dt" sz="quarter" idx="1"/>
          </p:nvPr>
        </p:nvSpPr>
        <p:spPr>
          <a:noFill/>
        </p:spPr>
        <p:txBody>
          <a:bodyPr/>
          <a:lstStyle/>
          <a:p>
            <a:r>
              <a:rPr lang="en-US" altLang="ko-KR"/>
              <a:t>March 2008</a:t>
            </a:r>
          </a:p>
        </p:txBody>
      </p:sp>
      <p:sp>
        <p:nvSpPr>
          <p:cNvPr id="15364" name="Rectangle 6"/>
          <p:cNvSpPr>
            <a:spLocks noGrp="1" noChangeArrowheads="1"/>
          </p:cNvSpPr>
          <p:nvPr>
            <p:ph type="ftr" sz="quarter" idx="4"/>
          </p:nvPr>
        </p:nvSpPr>
        <p:spPr>
          <a:noFill/>
        </p:spPr>
        <p:txBody>
          <a:bodyPr/>
          <a:lstStyle/>
          <a:p>
            <a:pPr lvl="4"/>
            <a:r>
              <a:rPr lang="en-US" altLang="ko-KR"/>
              <a:t>Peter Ecclesine, Cisco Systems</a:t>
            </a:r>
          </a:p>
        </p:txBody>
      </p:sp>
      <p:sp>
        <p:nvSpPr>
          <p:cNvPr id="15365" name="Rectangle 7"/>
          <p:cNvSpPr>
            <a:spLocks noGrp="1" noChangeArrowheads="1"/>
          </p:cNvSpPr>
          <p:nvPr>
            <p:ph type="sldNum" sz="quarter" idx="5"/>
          </p:nvPr>
        </p:nvSpPr>
        <p:spPr>
          <a:noFill/>
        </p:spPr>
        <p:txBody>
          <a:bodyPr/>
          <a:lstStyle/>
          <a:p>
            <a:r>
              <a:rPr lang="en-US" altLang="ko-KR"/>
              <a:t>Page </a:t>
            </a:r>
            <a:fld id="{D875C867-E7F4-493F-9B5A-26C5CCD504FD}" type="slidenum">
              <a:rPr lang="en-US" altLang="ko-KR"/>
              <a:pPr/>
              <a:t>1</a:t>
            </a:fld>
            <a:endParaRPr lang="en-US" altLang="ko-KR"/>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ko-KR" altLang="ko-KR"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ko-KR"/>
              <a:t>doc.: IEEE 802.11-08/0437r1</a:t>
            </a:r>
          </a:p>
        </p:txBody>
      </p:sp>
      <p:sp>
        <p:nvSpPr>
          <p:cNvPr id="16387" name="Rectangle 3"/>
          <p:cNvSpPr>
            <a:spLocks noGrp="1" noChangeArrowheads="1"/>
          </p:cNvSpPr>
          <p:nvPr>
            <p:ph type="dt" sz="quarter" idx="1"/>
          </p:nvPr>
        </p:nvSpPr>
        <p:spPr>
          <a:noFill/>
        </p:spPr>
        <p:txBody>
          <a:bodyPr/>
          <a:lstStyle/>
          <a:p>
            <a:r>
              <a:rPr lang="en-US" altLang="ko-KR"/>
              <a:t>March 2008</a:t>
            </a:r>
          </a:p>
        </p:txBody>
      </p:sp>
      <p:sp>
        <p:nvSpPr>
          <p:cNvPr id="16388" name="Rectangle 6"/>
          <p:cNvSpPr>
            <a:spLocks noGrp="1" noChangeArrowheads="1"/>
          </p:cNvSpPr>
          <p:nvPr>
            <p:ph type="ftr" sz="quarter" idx="4"/>
          </p:nvPr>
        </p:nvSpPr>
        <p:spPr>
          <a:noFill/>
        </p:spPr>
        <p:txBody>
          <a:bodyPr/>
          <a:lstStyle/>
          <a:p>
            <a:pPr lvl="4"/>
            <a:r>
              <a:rPr lang="en-US" altLang="ko-KR"/>
              <a:t>Peter Ecclesine, Cisco Systems</a:t>
            </a:r>
          </a:p>
        </p:txBody>
      </p:sp>
      <p:sp>
        <p:nvSpPr>
          <p:cNvPr id="16389" name="Rectangle 7"/>
          <p:cNvSpPr>
            <a:spLocks noGrp="1" noChangeArrowheads="1"/>
          </p:cNvSpPr>
          <p:nvPr>
            <p:ph type="sldNum" sz="quarter" idx="5"/>
          </p:nvPr>
        </p:nvSpPr>
        <p:spPr>
          <a:noFill/>
        </p:spPr>
        <p:txBody>
          <a:bodyPr/>
          <a:lstStyle/>
          <a:p>
            <a:r>
              <a:rPr lang="en-US" altLang="ko-KR"/>
              <a:t>Page </a:t>
            </a:r>
            <a:fld id="{C67D8CB5-E4D1-4104-A5F1-5CE3B3EF4EE9}" type="slidenum">
              <a:rPr lang="en-US" altLang="ko-KR"/>
              <a:pPr/>
              <a:t>2</a:t>
            </a:fld>
            <a:endParaRPr lang="en-US" altLang="ko-KR"/>
          </a:p>
        </p:txBody>
      </p:sp>
      <p:sp>
        <p:nvSpPr>
          <p:cNvPr id="16390" name="Rectangle 2"/>
          <p:cNvSpPr>
            <a:spLocks noGrp="1" noRot="1" noChangeAspect="1" noChangeArrowheads="1" noTextEdit="1"/>
          </p:cNvSpPr>
          <p:nvPr>
            <p:ph type="sldImg"/>
          </p:nvPr>
        </p:nvSpPr>
        <p:spPr>
          <a:xfrm>
            <a:off x="1154113" y="701675"/>
            <a:ext cx="4625975" cy="3468688"/>
          </a:xfrm>
          <a:ln cap="flat"/>
        </p:spPr>
      </p:sp>
      <p:sp>
        <p:nvSpPr>
          <p:cNvPr id="16391" name="Rectangle 3"/>
          <p:cNvSpPr>
            <a:spLocks noGrp="1" noChangeArrowheads="1"/>
          </p:cNvSpPr>
          <p:nvPr>
            <p:ph type="body" idx="1"/>
          </p:nvPr>
        </p:nvSpPr>
        <p:spPr>
          <a:noFill/>
          <a:ln/>
        </p:spPr>
        <p:txBody>
          <a:bodyPr lIns="95250" rIns="95250"/>
          <a:lstStyle/>
          <a:p>
            <a:endParaRPr lang="ko-KR" altLang="ko-K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A92AA328-A791-47AB-A1FE-84D97FFFBED5}"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178250A-AF4B-4E82-A146-17A631214F8D}"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6F7D2DD-95C3-4AF1-891E-1EDA2BC3743F}"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A65216E-7B7F-4281-BA1C-5C8D2626FAE7}"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851140F7-D12D-468B-B108-3936910B5A6F}"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1C573A6-C74A-443A-8ED9-39A0065D80F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07C86AA7-8168-44F1-BCBC-4F8F03C579DD}"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A7EC0AB9-BF2E-4566-9575-96E3F12D489D}"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D8107D1-038B-4D87-AB56-E05127064137}"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70463A2-29CB-45DD-A439-B0A62972D885}"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xfrm>
            <a:off x="696913" y="334963"/>
            <a:ext cx="65" cy="276999"/>
          </a:xfrm>
          <a:ln/>
        </p:spPr>
        <p:txBody>
          <a:bodyPr/>
          <a:lstStyle>
            <a:lvl1pPr>
              <a:defRPr/>
            </a:lvl1pPr>
          </a:lstStyle>
          <a:p>
            <a:pPr>
              <a:defRPr/>
            </a:pP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2722F83C-B451-4843-9662-4A2A6C7D0DB7}"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ea typeface="굴림" charset="-127"/>
              </a:defRPr>
            </a:lvl1pPr>
          </a:lstStyle>
          <a:p>
            <a:pPr>
              <a:defRPr/>
            </a:pPr>
            <a:r>
              <a:rPr lang="en-US" altLang="ko-KR"/>
              <a:t>March 2008</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굴림" charset="-127"/>
              </a:defRPr>
            </a:lvl1pPr>
          </a:lstStyle>
          <a:p>
            <a:pPr>
              <a:defRPr/>
            </a:pPr>
            <a:r>
              <a:rPr lang="en-US" altLang="ko-KR"/>
              <a:t>Slide </a:t>
            </a:r>
            <a:fld id="{826C0DB4-CE5D-49EC-B908-F1E193B649AB}" type="slidenum">
              <a:rPr lang="en-US" altLang="ko-KR"/>
              <a:pPr>
                <a:defRPr/>
              </a:pPr>
              <a:t>‹#›</a:t>
            </a:fld>
            <a:endParaRPr lang="en-US" altLang="ko-K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8"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altLang="ko-KR" sz="1800" b="1" dirty="0">
                <a:ea typeface="굴림" pitchFamily="50" charset="-127"/>
              </a:rPr>
              <a:t>doc.: IEEE </a:t>
            </a:r>
            <a:r>
              <a:rPr lang="en-US" altLang="ko-KR" sz="1800" b="1" dirty="0" smtClean="0">
                <a:ea typeface="굴림" pitchFamily="50" charset="-127"/>
              </a:rPr>
              <a:t>802.19-11/0099r0</a:t>
            </a:r>
            <a:endParaRPr lang="en-US" altLang="ko-KR" sz="1800" b="1" dirty="0">
              <a:ea typeface="굴림" pitchFamily="50" charset="-127"/>
            </a:endParaRPr>
          </a:p>
        </p:txBody>
      </p:sp>
      <p:sp>
        <p:nvSpPr>
          <p:cNvPr id="9" name="Rectangle 9"/>
          <p:cNvSpPr>
            <a:spLocks noChangeArrowheads="1"/>
          </p:cNvSpPr>
          <p:nvPr userDrawn="1"/>
        </p:nvSpPr>
        <p:spPr bwMode="auto">
          <a:xfrm>
            <a:off x="685800" y="6475413"/>
            <a:ext cx="717550" cy="184150"/>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hyperlink" Target="mailto:patcom@ieee.org" TargetMode="Externa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1029" name="슬라이드 번호 개체 틀 5"/>
          <p:cNvSpPr>
            <a:spLocks noGrp="1"/>
          </p:cNvSpPr>
          <p:nvPr>
            <p:ph type="sldNum" sz="quarter" idx="12"/>
          </p:nvPr>
        </p:nvSpPr>
        <p:spPr>
          <a:noFill/>
        </p:spPr>
        <p:txBody>
          <a:bodyPr/>
          <a:lstStyle/>
          <a:p>
            <a:r>
              <a:rPr lang="en-US" altLang="ko-KR"/>
              <a:t>Slide </a:t>
            </a:r>
            <a:fld id="{089BB4CD-ECFD-40E2-847B-B22BC7733418}" type="slidenum">
              <a:rPr lang="en-US" altLang="ko-KR"/>
              <a:pPr/>
              <a:t>1</a:t>
            </a:fld>
            <a:endParaRPr lang="en-US" altLang="ko-KR"/>
          </a:p>
        </p:txBody>
      </p:sp>
      <p:sp>
        <p:nvSpPr>
          <p:cNvPr id="1030" name="Rectangle 2"/>
          <p:cNvSpPr>
            <a:spLocks noGrp="1" noChangeArrowheads="1"/>
          </p:cNvSpPr>
          <p:nvPr>
            <p:ph type="title"/>
          </p:nvPr>
        </p:nvSpPr>
        <p:spPr>
          <a:noFill/>
        </p:spPr>
        <p:txBody>
          <a:bodyPr/>
          <a:lstStyle/>
          <a:p>
            <a:r>
              <a:rPr lang="en-US" altLang="ko-KR" sz="2500" dirty="0" smtClean="0">
                <a:solidFill>
                  <a:srgbClr val="000066"/>
                </a:solidFill>
              </a:rPr>
              <a:t>Geo-location Database Issues of CEPT</a:t>
            </a:r>
            <a:endParaRPr lang="en-US" altLang="ko-KR" sz="2500" dirty="0" smtClean="0">
              <a:ea typeface="굴림" charset="-127"/>
            </a:endParaRP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ko-KR" sz="2000" dirty="0" smtClean="0">
                <a:ea typeface="굴림" charset="-127"/>
              </a:rPr>
              <a:t>Date:</a:t>
            </a:r>
            <a:r>
              <a:rPr lang="en-US" altLang="ko-KR" sz="2000" b="0" dirty="0" smtClean="0">
                <a:ea typeface="굴림" charset="-127"/>
              </a:rPr>
              <a:t> 2011-09-20</a:t>
            </a:r>
          </a:p>
        </p:txBody>
      </p:sp>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ko-KR" sz="2000" b="1">
                <a:ea typeface="굴림" charset="-127"/>
              </a:rPr>
              <a:t>Authors:</a:t>
            </a:r>
            <a:endParaRPr lang="en-US" altLang="ko-KR" sz="2000">
              <a:ea typeface="굴림" charset="-127"/>
            </a:endParaRPr>
          </a:p>
        </p:txBody>
      </p:sp>
      <p:graphicFrame>
        <p:nvGraphicFramePr>
          <p:cNvPr id="2" name="Object 11"/>
          <p:cNvGraphicFramePr>
            <a:graphicFrameLocks noChangeAspect="1"/>
          </p:cNvGraphicFramePr>
          <p:nvPr/>
        </p:nvGraphicFramePr>
        <p:xfrm>
          <a:off x="533400" y="2362200"/>
          <a:ext cx="7924800" cy="1924050"/>
        </p:xfrm>
        <a:graphic>
          <a:graphicData uri="http://schemas.openxmlformats.org/presentationml/2006/ole">
            <p:oleObj spid="_x0000_s1027" name="Document" r:id="rId4" imgW="10598220" imgH="2539535" progId="Word.Document.8">
              <p:embed/>
            </p:oleObj>
          </a:graphicData>
        </a:graphic>
      </p:graphicFrame>
      <p:sp>
        <p:nvSpPr>
          <p:cNvPr id="12" name="Text Box 5"/>
          <p:cNvSpPr txBox="1">
            <a:spLocks noChangeArrowheads="1"/>
          </p:cNvSpPr>
          <p:nvPr/>
        </p:nvSpPr>
        <p:spPr bwMode="auto">
          <a:xfrm>
            <a:off x="609600" y="4619625"/>
            <a:ext cx="8001000" cy="1781175"/>
          </a:xfrm>
          <a:prstGeom prst="rect">
            <a:avLst/>
          </a:prstGeom>
          <a:noFill/>
          <a:ln w="28575">
            <a:solidFill>
              <a:srgbClr val="0000FF"/>
            </a:solidFill>
            <a:miter lim="800000"/>
            <a:headEnd type="none" w="sm" len="sm"/>
            <a:tailEnd type="none" w="sm" len="sm"/>
          </a:ln>
        </p:spPr>
        <p:txBody>
          <a:bodyPr>
            <a:spAutoFit/>
          </a:bodyPr>
          <a:lstStyle/>
          <a:p>
            <a:r>
              <a:rPr lang="en-US" altLang="ko-KR" sz="900" b="1" dirty="0">
                <a:ea typeface="굴림" charset="-127"/>
              </a:rPr>
              <a:t>Notice:</a:t>
            </a:r>
            <a:r>
              <a:rPr lang="en-US" altLang="ko-KR" sz="900" dirty="0">
                <a:ea typeface="굴림" charset="-127"/>
              </a:rPr>
              <a:t> </a:t>
            </a:r>
            <a:r>
              <a:rPr lang="en-US" altLang="ko-KR" sz="800" dirty="0">
                <a:ea typeface="굴림" charset="-127"/>
              </a:rPr>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ko-KR" sz="900" b="1" dirty="0">
              <a:ea typeface="굴림" charset="-127"/>
            </a:endParaRPr>
          </a:p>
          <a:p>
            <a:r>
              <a:rPr lang="en-US" altLang="ko-KR" sz="900" b="1" dirty="0">
                <a:ea typeface="굴림" charset="-127"/>
              </a:rPr>
              <a:t>Release:</a:t>
            </a:r>
            <a:r>
              <a:rPr lang="en-US" altLang="ko-KR" sz="900" dirty="0">
                <a:ea typeface="굴림" charset="-127"/>
              </a:rPr>
              <a:t> </a:t>
            </a:r>
            <a:r>
              <a:rPr lang="en-US" altLang="ko-KR" sz="800" dirty="0">
                <a:ea typeface="굴림" charset="-127"/>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802.19.</a:t>
            </a:r>
          </a:p>
          <a:p>
            <a:endParaRPr lang="en-US" altLang="ko-KR" sz="900" b="1" dirty="0">
              <a:ea typeface="굴림" charset="-127"/>
            </a:endParaRPr>
          </a:p>
          <a:p>
            <a:r>
              <a:rPr lang="en-US" altLang="ko-KR" sz="900" b="1" dirty="0">
                <a:ea typeface="굴림" charset="-127"/>
              </a:rPr>
              <a:t>Patent Policy and Procedures:</a:t>
            </a:r>
            <a:r>
              <a:rPr lang="en-US" altLang="ko-KR" sz="900" dirty="0">
                <a:ea typeface="굴림" charset="-127"/>
              </a:rPr>
              <a:t> </a:t>
            </a:r>
            <a:r>
              <a:rPr lang="en-US" altLang="ko-KR" sz="800" dirty="0">
                <a:ea typeface="굴림" charset="-127"/>
              </a:rPr>
              <a:t>The contributor is familiar with the IEEE 802 Patent Policy and Procedures &lt;</a:t>
            </a:r>
            <a:r>
              <a:rPr lang="en-US" altLang="ko-KR" sz="800" dirty="0">
                <a:ea typeface="굴림" charset="-127"/>
                <a:hlinkClick r:id=""/>
              </a:rPr>
              <a:t>http:// ieee802.org/guides/bylaws/sb-bylaws.pdf</a:t>
            </a:r>
            <a:r>
              <a:rPr lang="en-US" altLang="ko-KR" sz="800" dirty="0">
                <a:ea typeface="굴림" charset="-127"/>
              </a:rPr>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TAG of patent information that might be relevant to the standard is essential to reduce the possibility for delays in the development process and increase the likelihood that the draft publication will be approved for publication. Please notify the Chair &lt;shellhammer@ieee.org&gt; as early as possible, in written or electronic form, if patented technology (or technology under patent application) might be incorporated into a draft standard being developed within the IEEE 802.19 TAG. </a:t>
            </a:r>
            <a:r>
              <a:rPr lang="en-US" altLang="ko-KR" sz="800" b="1" dirty="0">
                <a:solidFill>
                  <a:srgbClr val="003399"/>
                </a:solidFill>
                <a:ea typeface="굴림" charset="-127"/>
              </a:rPr>
              <a:t>If you have questions, contact the IEEE Patent Committee Administrator at &lt;</a:t>
            </a:r>
            <a:r>
              <a:rPr lang="en-US" altLang="ko-KR" sz="800" b="1" dirty="0">
                <a:solidFill>
                  <a:srgbClr val="003399"/>
                </a:solidFill>
                <a:ea typeface="굴림" charset="-127"/>
                <a:hlinkClick r:id="rId5"/>
              </a:rPr>
              <a:t>patcom@ieee.org</a:t>
            </a:r>
            <a:r>
              <a:rPr lang="en-US" altLang="ko-KR" sz="800" b="1" dirty="0">
                <a:solidFill>
                  <a:srgbClr val="003399"/>
                </a:solidFill>
                <a:ea typeface="굴림" charset="-127"/>
              </a:rPr>
              <a:t>&gt;.</a:t>
            </a:r>
            <a:endParaRPr lang="en-US" altLang="ko-KR" sz="800" b="1" dirty="0">
              <a:ea typeface="굴림" charset="-127"/>
            </a:endParaRPr>
          </a:p>
        </p:txBody>
      </p:sp>
      <p:sp>
        <p:nvSpPr>
          <p:cNvPr id="10"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ea typeface="굴림" charset="-127"/>
              </a:rPr>
              <a:t>Database update frequency</a:t>
            </a:r>
            <a:br>
              <a:rPr lang="en-US" altLang="ko-KR" dirty="0" smtClean="0">
                <a:ea typeface="굴림" charset="-127"/>
              </a:rPr>
            </a:br>
            <a:r>
              <a:rPr lang="en-US" altLang="ko-KR" dirty="0" smtClean="0"/>
              <a:t>(CEPT)</a:t>
            </a:r>
            <a:endParaRPr lang="ko-KR" altLang="en-US" dirty="0"/>
          </a:p>
        </p:txBody>
      </p:sp>
      <p:sp>
        <p:nvSpPr>
          <p:cNvPr id="3" name="내용 개체 틀 2"/>
          <p:cNvSpPr>
            <a:spLocks noGrp="1"/>
          </p:cNvSpPr>
          <p:nvPr>
            <p:ph idx="1"/>
          </p:nvPr>
        </p:nvSpPr>
        <p:spPr>
          <a:xfrm>
            <a:off x="685800" y="1828800"/>
            <a:ext cx="7772400" cy="4648200"/>
          </a:xfrm>
        </p:spPr>
        <p:txBody>
          <a:bodyPr/>
          <a:lstStyle/>
          <a:p>
            <a:pPr algn="just"/>
            <a:r>
              <a:rPr lang="en-US" altLang="ko-KR" sz="2000" dirty="0" smtClean="0"/>
              <a:t>Database update frequency is the periodicity with which the database should be updated so that the information it contains remains valid</a:t>
            </a:r>
          </a:p>
          <a:p>
            <a:pPr lvl="1" algn="just"/>
            <a:r>
              <a:rPr lang="en-US" altLang="ko-KR" sz="1800" dirty="0" smtClean="0"/>
              <a:t>This will depend on the rate at which the assignments of the protected services/systems change and the notice provided</a:t>
            </a:r>
          </a:p>
          <a:p>
            <a:pPr lvl="1" algn="just"/>
            <a:r>
              <a:rPr lang="en-US" altLang="ko-KR" sz="1800" dirty="0" smtClean="0"/>
              <a:t>In general, protected services may need a rapid update as this will provide them with flexibility to make rapid changes to their assignment</a:t>
            </a:r>
          </a:p>
          <a:p>
            <a:pPr lvl="1" algn="just"/>
            <a:r>
              <a:rPr lang="en-US" altLang="ko-KR" sz="1800" smtClean="0"/>
              <a:t>WSD </a:t>
            </a:r>
            <a:r>
              <a:rPr lang="en-US" altLang="ko-KR" sz="1800" dirty="0" smtClean="0"/>
              <a:t>users, however, would prefer updates to be infrequent as possible to avoid the overheads associated with database access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10</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architecture</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05000"/>
            <a:ext cx="7772400" cy="4495800"/>
          </a:xfrm>
        </p:spPr>
        <p:txBody>
          <a:bodyPr/>
          <a:lstStyle/>
          <a:p>
            <a:pPr algn="just"/>
            <a:r>
              <a:rPr lang="en-US" altLang="ko-KR" sz="2000" dirty="0" smtClean="0"/>
              <a:t>‘Clear house’ model</a:t>
            </a:r>
          </a:p>
          <a:p>
            <a:pPr lvl="1" algn="just"/>
            <a:r>
              <a:rPr lang="en-US" altLang="ko-KR" sz="1800" dirty="0" smtClean="0"/>
              <a:t>The ‘clear house’ model partitions the process of providing information on available channels to WSDs, in order to facilitate the development of multiple database service providers</a:t>
            </a:r>
          </a:p>
          <a:p>
            <a:pPr lvl="1" algn="just"/>
            <a:r>
              <a:rPr lang="en-US" altLang="ko-KR" sz="1800" dirty="0" smtClean="0"/>
              <a:t>The key element is the clearing house, which aggregates and hosts the raw data needed to perform database calculations. Data held by the clearing house could comprise:</a:t>
            </a:r>
          </a:p>
          <a:p>
            <a:pPr lvl="2" algn="just"/>
            <a:r>
              <a:rPr lang="en-US" altLang="ko-KR" sz="1600" dirty="0" smtClean="0"/>
              <a:t>Essential data on television transmitters – location, power etc.</a:t>
            </a:r>
          </a:p>
          <a:p>
            <a:pPr lvl="2" algn="just"/>
            <a:r>
              <a:rPr lang="en-US" altLang="ko-KR" sz="1600" dirty="0" smtClean="0"/>
              <a:t>The location and extent of area where PMSE is in use, with dates and time as needed</a:t>
            </a:r>
          </a:p>
          <a:p>
            <a:pPr lvl="1" algn="just"/>
            <a:r>
              <a:rPr lang="en-US" altLang="ko-KR" sz="1800" dirty="0" smtClean="0"/>
              <a:t>The database service providers would use the raw data together with other required regulatory inputs (algorithms, parameters and exceptions) in the process of calculating the contents of their own databases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11</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architecture</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lvl="1" algn="just"/>
            <a:r>
              <a:rPr lang="en-US" altLang="ko-KR" dirty="0" smtClean="0"/>
              <a:t>‘</a:t>
            </a:r>
            <a:r>
              <a:rPr lang="en-US" altLang="ko-KR" dirty="0" err="1" smtClean="0"/>
              <a:t>Clearinghouse’model</a:t>
            </a:r>
            <a:endParaRPr lang="en-US" altLang="ko-KR" dirty="0" smtClean="0"/>
          </a:p>
          <a:p>
            <a:pPr lvl="2" algn="just"/>
            <a:r>
              <a:rPr lang="en-US" altLang="ko-KR" dirty="0" smtClean="0"/>
              <a:t>A-between the clearing house and database service providers</a:t>
            </a:r>
          </a:p>
          <a:p>
            <a:pPr lvl="2" algn="just"/>
            <a:r>
              <a:rPr lang="en-US" altLang="ko-KR" dirty="0" smtClean="0"/>
              <a:t>B-between the database service provider and WSDs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12</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pic>
        <p:nvPicPr>
          <p:cNvPr id="15362" name="Picture 2"/>
          <p:cNvPicPr>
            <a:picLocks noChangeAspect="1" noChangeArrowheads="1"/>
          </p:cNvPicPr>
          <p:nvPr/>
        </p:nvPicPr>
        <p:blipFill>
          <a:blip r:embed="rId2" cstate="print"/>
          <a:srcRect/>
          <a:stretch>
            <a:fillRect/>
          </a:stretch>
        </p:blipFill>
        <p:spPr bwMode="auto">
          <a:xfrm>
            <a:off x="1524000" y="3126940"/>
            <a:ext cx="6478870" cy="3297672"/>
          </a:xfrm>
          <a:prstGeom prst="rect">
            <a:avLst/>
          </a:prstGeom>
          <a:noFill/>
          <a:ln w="9525">
            <a:noFill/>
            <a:miter lim="800000"/>
            <a:headEnd/>
            <a:tailEnd/>
          </a:ln>
          <a:effectLst/>
        </p:spPr>
      </p:pic>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슬라이드 번호 개체 틀 5"/>
          <p:cNvSpPr>
            <a:spLocks noGrp="1"/>
          </p:cNvSpPr>
          <p:nvPr>
            <p:ph type="sldNum" sz="quarter" idx="12"/>
          </p:nvPr>
        </p:nvSpPr>
        <p:spPr>
          <a:noFill/>
        </p:spPr>
        <p:txBody>
          <a:bodyPr/>
          <a:lstStyle/>
          <a:p>
            <a:r>
              <a:rPr lang="en-US" altLang="ko-KR"/>
              <a:t>Slide </a:t>
            </a:r>
            <a:fld id="{705A9F79-2B2D-4513-964E-80583F72A6C5}" type="slidenum">
              <a:rPr lang="en-US" altLang="ko-KR"/>
              <a:pPr/>
              <a:t>2</a:t>
            </a:fld>
            <a:endParaRPr lang="en-US" altLang="ko-KR"/>
          </a:p>
        </p:txBody>
      </p:sp>
      <p:sp>
        <p:nvSpPr>
          <p:cNvPr id="3077" name="Rectangle 2"/>
          <p:cNvSpPr>
            <a:spLocks noGrp="1" noChangeArrowheads="1"/>
          </p:cNvSpPr>
          <p:nvPr>
            <p:ph type="title"/>
          </p:nvPr>
        </p:nvSpPr>
        <p:spPr>
          <a:noFill/>
        </p:spPr>
        <p:txBody>
          <a:bodyPr/>
          <a:lstStyle/>
          <a:p>
            <a:r>
              <a:rPr lang="en-US" altLang="ko-KR" smtClean="0">
                <a:ea typeface="굴림" charset="-127"/>
              </a:rPr>
              <a:t>Abstract</a:t>
            </a:r>
          </a:p>
        </p:txBody>
      </p:sp>
      <p:sp>
        <p:nvSpPr>
          <p:cNvPr id="3078" name="Rectangle 3"/>
          <p:cNvSpPr>
            <a:spLocks noGrp="1" noChangeArrowheads="1"/>
          </p:cNvSpPr>
          <p:nvPr>
            <p:ph type="body" idx="1"/>
          </p:nvPr>
        </p:nvSpPr>
        <p:spPr>
          <a:xfrm>
            <a:off x="685800" y="1981200"/>
            <a:ext cx="7772400" cy="4495800"/>
          </a:xfrm>
          <a:noFill/>
        </p:spPr>
        <p:txBody>
          <a:bodyPr/>
          <a:lstStyle/>
          <a:p>
            <a:pPr algn="just">
              <a:buFont typeface="Arial" pitchFamily="34" charset="0"/>
              <a:buChar char="•"/>
            </a:pPr>
            <a:r>
              <a:rPr lang="en-US" altLang="ko-KR" sz="2200" b="0" dirty="0" smtClean="0">
                <a:ea typeface="굴림" charset="-127"/>
              </a:rPr>
              <a:t>This material summarizes geo-location database issues of CEPT</a:t>
            </a:r>
          </a:p>
          <a:p>
            <a:pPr algn="just">
              <a:buFont typeface="Arial" pitchFamily="34" charset="0"/>
              <a:buChar char="•"/>
            </a:pPr>
            <a:r>
              <a:rPr lang="en-US" altLang="ko-KR" sz="2200" b="0" dirty="0" smtClean="0">
                <a:ea typeface="굴림" charset="-127"/>
              </a:rPr>
              <a:t>The key issues to be addressed are given as follows:</a:t>
            </a:r>
          </a:p>
          <a:p>
            <a:pPr lvl="1"/>
            <a:r>
              <a:rPr lang="en-US" altLang="ko-KR" dirty="0" smtClean="0"/>
              <a:t>Database topology</a:t>
            </a:r>
          </a:p>
          <a:p>
            <a:pPr lvl="1"/>
            <a:r>
              <a:rPr lang="en-US" altLang="ko-KR" dirty="0" smtClean="0"/>
              <a:t>Database information from WSDs</a:t>
            </a:r>
          </a:p>
          <a:p>
            <a:pPr lvl="1"/>
            <a:r>
              <a:rPr lang="en-US" altLang="ko-KR" dirty="0" smtClean="0"/>
              <a:t>Database information to WSDs</a:t>
            </a:r>
            <a:endParaRPr lang="en-US" altLang="ko-KR" dirty="0" smtClean="0">
              <a:ea typeface="굴림" charset="-127"/>
            </a:endParaRPr>
          </a:p>
          <a:p>
            <a:pPr lvl="1"/>
            <a:r>
              <a:rPr lang="en-US" altLang="ko-KR" dirty="0" smtClean="0">
                <a:ea typeface="굴림" charset="-127"/>
              </a:rPr>
              <a:t>Database update frequency</a:t>
            </a:r>
          </a:p>
          <a:p>
            <a:pPr lvl="1"/>
            <a:r>
              <a:rPr lang="en-US" altLang="ko-KR" dirty="0" smtClean="0">
                <a:ea typeface="굴림" charset="-127"/>
              </a:rPr>
              <a:t>Database architecture</a:t>
            </a:r>
          </a:p>
          <a:p>
            <a:pPr>
              <a:buFontTx/>
              <a:buNone/>
            </a:pPr>
            <a:endParaRPr lang="en-US" altLang="ko-KR" dirty="0" smtClean="0">
              <a:ea typeface="굴림" charset="-127"/>
            </a:endParaRPr>
          </a:p>
        </p:txBody>
      </p:sp>
      <p:sp>
        <p:nvSpPr>
          <p:cNvPr id="7"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8"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Abbreviations and acronyms</a:t>
            </a:r>
            <a:endParaRPr lang="ko-KR" altLang="en-US" dirty="0"/>
          </a:p>
        </p:txBody>
      </p:sp>
      <p:sp>
        <p:nvSpPr>
          <p:cNvPr id="3" name="내용 개체 틀 2"/>
          <p:cNvSpPr>
            <a:spLocks noGrp="1"/>
          </p:cNvSpPr>
          <p:nvPr>
            <p:ph idx="1"/>
          </p:nvPr>
        </p:nvSpPr>
        <p:spPr/>
        <p:txBody>
          <a:bodyPr/>
          <a:lstStyle/>
          <a:p>
            <a:r>
              <a:rPr lang="en-US" altLang="ko-KR" sz="2200" dirty="0" smtClean="0"/>
              <a:t>CEPT : European Conference of Postal and Telecommunications</a:t>
            </a:r>
          </a:p>
          <a:p>
            <a:r>
              <a:rPr lang="en-US" altLang="ko-KR" sz="2200" dirty="0" smtClean="0"/>
              <a:t>WSD : White Space Devices</a:t>
            </a:r>
          </a:p>
          <a:p>
            <a:r>
              <a:rPr lang="en-US" altLang="ko-KR" sz="2200" dirty="0" smtClean="0"/>
              <a:t>PMSE : </a:t>
            </a:r>
            <a:r>
              <a:rPr lang="en-US" sz="2200" dirty="0" smtClean="0"/>
              <a:t>Program Making and Special Events</a:t>
            </a:r>
            <a:endParaRPr lang="en-US" altLang="ko-KR" sz="2200" dirty="0" smtClean="0"/>
          </a:p>
        </p:txBody>
      </p:sp>
      <p:sp>
        <p:nvSpPr>
          <p:cNvPr id="6" name="슬라이드 번호 개체 틀 5"/>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3</a:t>
            </a:fld>
            <a:endParaRPr lang="en-US" altLang="ko-KR"/>
          </a:p>
        </p:txBody>
      </p:sp>
      <p:sp>
        <p:nvSpPr>
          <p:cNvPr id="7"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8"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Geo-location database principles</a:t>
            </a:r>
            <a:endParaRPr lang="ko-KR" altLang="en-US" dirty="0"/>
          </a:p>
        </p:txBody>
      </p:sp>
      <p:sp>
        <p:nvSpPr>
          <p:cNvPr id="3" name="내용 개체 틀 2"/>
          <p:cNvSpPr>
            <a:spLocks noGrp="1"/>
          </p:cNvSpPr>
          <p:nvPr>
            <p:ph idx="1"/>
          </p:nvPr>
        </p:nvSpPr>
        <p:spPr>
          <a:xfrm>
            <a:off x="685800" y="1905000"/>
            <a:ext cx="7772400" cy="4495800"/>
          </a:xfrm>
        </p:spPr>
        <p:txBody>
          <a:bodyPr/>
          <a:lstStyle/>
          <a:p>
            <a:pPr algn="just"/>
            <a:r>
              <a:rPr lang="en-US" altLang="ko-KR" sz="2200" b="0" dirty="0" smtClean="0"/>
              <a:t>The geo-location database is a management system that, on the basis of information on available frequencies associated with locations received from licensed users and location information received from WSD, assists these devices in selecting their operational frequencies</a:t>
            </a:r>
          </a:p>
          <a:p>
            <a:pPr algn="just"/>
            <a:r>
              <a:rPr lang="en-US" altLang="ko-KR" sz="2200" b="0" dirty="0" smtClean="0"/>
              <a:t>This approach would need to take into account the changes in the protected use and the timing of the changes, to ensure that the database has valid content and that the WSD’s have valid information about the available channels</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4</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1"/>
          <p:cNvSpPr>
            <a:spLocks noGrp="1"/>
          </p:cNvSpPr>
          <p:nvPr>
            <p:ph type="title"/>
          </p:nvPr>
        </p:nvSpPr>
        <p:spPr>
          <a:xfrm>
            <a:off x="685800" y="685800"/>
            <a:ext cx="7772400" cy="1066800"/>
          </a:xfrm>
        </p:spPr>
        <p:txBody>
          <a:bodyPr/>
          <a:lstStyle/>
          <a:p>
            <a:r>
              <a:rPr lang="en-US" altLang="ko-KR" dirty="0" smtClean="0"/>
              <a:t>Key issues of geo-location database</a:t>
            </a:r>
            <a:endParaRPr lang="ko-KR" altLang="en-US" dirty="0"/>
          </a:p>
        </p:txBody>
      </p:sp>
      <p:sp>
        <p:nvSpPr>
          <p:cNvPr id="7" name="내용 개체 틀 2"/>
          <p:cNvSpPr>
            <a:spLocks noGrp="1"/>
          </p:cNvSpPr>
          <p:nvPr>
            <p:ph idx="1"/>
          </p:nvPr>
        </p:nvSpPr>
        <p:spPr>
          <a:xfrm>
            <a:off x="685800" y="1905000"/>
            <a:ext cx="7772400" cy="4495800"/>
          </a:xfrm>
        </p:spPr>
        <p:txBody>
          <a:bodyPr/>
          <a:lstStyle/>
          <a:p>
            <a:pPr algn="just">
              <a:buFont typeface="Arial" pitchFamily="34" charset="0"/>
              <a:buChar char="•"/>
            </a:pPr>
            <a:r>
              <a:rPr lang="en-US" altLang="ko-KR" sz="2200" b="0" dirty="0" smtClean="0">
                <a:ea typeface="굴림" charset="-127"/>
              </a:rPr>
              <a:t>Key issues to be addressed in developing a geo-location approach are given as follows:</a:t>
            </a:r>
          </a:p>
          <a:p>
            <a:pPr lvl="1"/>
            <a:r>
              <a:rPr lang="en-US" altLang="ko-KR" dirty="0" smtClean="0"/>
              <a:t>Database topology</a:t>
            </a:r>
          </a:p>
          <a:p>
            <a:pPr lvl="1"/>
            <a:r>
              <a:rPr lang="en-US" altLang="ko-KR" dirty="0" smtClean="0"/>
              <a:t>Database information from WSDs</a:t>
            </a:r>
          </a:p>
          <a:p>
            <a:pPr lvl="1"/>
            <a:r>
              <a:rPr lang="en-US" altLang="ko-KR" dirty="0" smtClean="0"/>
              <a:t>Database information to WSDs</a:t>
            </a:r>
            <a:endParaRPr lang="en-US" altLang="ko-KR" dirty="0" smtClean="0">
              <a:ea typeface="굴림" charset="-127"/>
            </a:endParaRPr>
          </a:p>
          <a:p>
            <a:pPr lvl="1"/>
            <a:r>
              <a:rPr lang="en-US" altLang="ko-KR" dirty="0" smtClean="0">
                <a:ea typeface="굴림" charset="-127"/>
              </a:rPr>
              <a:t>Database update frequency</a:t>
            </a:r>
          </a:p>
          <a:p>
            <a:pPr lvl="1"/>
            <a:r>
              <a:rPr lang="en-US" altLang="ko-KR" dirty="0" smtClean="0">
                <a:ea typeface="굴림" charset="-127"/>
              </a:rPr>
              <a:t>Database architecture	</a:t>
            </a:r>
          </a:p>
        </p:txBody>
      </p:sp>
      <p:sp>
        <p:nvSpPr>
          <p:cNvPr id="8" name="슬라이드 번호 개체 틀 4"/>
          <p:cNvSpPr>
            <a:spLocks noGrp="1"/>
          </p:cNvSpPr>
          <p:nvPr>
            <p:ph type="sldNum" sz="quarter" idx="12"/>
          </p:nvPr>
        </p:nvSpPr>
        <p:spPr>
          <a:xfrm>
            <a:off x="4344988" y="6475413"/>
            <a:ext cx="530225" cy="182562"/>
          </a:xfrm>
        </p:spPr>
        <p:txBody>
          <a:bodyPr/>
          <a:lstStyle/>
          <a:p>
            <a:pPr>
              <a:defRPr/>
            </a:pPr>
            <a:r>
              <a:rPr lang="en-US" altLang="ko-KR" smtClean="0"/>
              <a:t>Slide </a:t>
            </a:r>
            <a:fld id="{BA65216E-7B7F-4281-BA1C-5C8D2626FAE7}" type="slidenum">
              <a:rPr lang="en-US" altLang="ko-KR" smtClean="0"/>
              <a:pPr>
                <a:defRPr/>
              </a:pPr>
              <a:t>5</a:t>
            </a:fld>
            <a:endParaRPr lang="en-US" altLang="ko-KR"/>
          </a:p>
        </p:txBody>
      </p:sp>
      <p:sp>
        <p:nvSpPr>
          <p:cNvPr id="10"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11"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topology </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2200" dirty="0" smtClean="0"/>
              <a:t>Possible options for the management of database</a:t>
            </a:r>
          </a:p>
          <a:p>
            <a:pPr lvl="1" algn="just"/>
            <a:r>
              <a:rPr lang="en-US" altLang="ko-KR" dirty="0" smtClean="0"/>
              <a:t>It is possible to have one or more databases and they could be provided by the regulator or third parties authorized by the regulator</a:t>
            </a:r>
          </a:p>
          <a:p>
            <a:pPr lvl="1" algn="just"/>
            <a:r>
              <a:rPr lang="en-US" altLang="ko-KR" dirty="0" smtClean="0"/>
              <a:t>Single open database</a:t>
            </a:r>
          </a:p>
          <a:p>
            <a:pPr lvl="2" algn="just"/>
            <a:r>
              <a:rPr lang="en-US" altLang="ko-KR" sz="1600" dirty="0" smtClean="0"/>
              <a:t>One option is to have a single database for the entire country or for the whole of Europe </a:t>
            </a:r>
          </a:p>
          <a:p>
            <a:pPr lvl="2" algn="just"/>
            <a:r>
              <a:rPr lang="en-US" altLang="ko-KR" sz="1600" dirty="0" smtClean="0"/>
              <a:t>All WSDs consult this database using a pre-defined and standardized message format</a:t>
            </a:r>
          </a:p>
          <a:p>
            <a:pPr lvl="2" algn="just"/>
            <a:r>
              <a:rPr lang="en-US" altLang="ko-KR" sz="1600" dirty="0" smtClean="0"/>
              <a:t>The database would be open to all users</a:t>
            </a:r>
          </a:p>
          <a:p>
            <a:pPr lvl="2" algn="just"/>
            <a:r>
              <a:rPr lang="en-US" altLang="ko-KR" sz="1600" dirty="0" smtClean="0"/>
              <a:t>In practice a European database may not be practical due to differences in national approaches</a:t>
            </a:r>
            <a:endParaRPr lang="en-US" altLang="ko-KR" dirty="0" smtClean="0"/>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6</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topology </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lvl="1" algn="just"/>
            <a:r>
              <a:rPr lang="en-US" altLang="ko-KR" dirty="0" smtClean="0"/>
              <a:t>Multiple open database</a:t>
            </a:r>
          </a:p>
          <a:p>
            <a:pPr lvl="2" algn="just"/>
            <a:r>
              <a:rPr lang="en-US" altLang="ko-KR" sz="1600" dirty="0" smtClean="0"/>
              <a:t>Second option is to have multiple databases</a:t>
            </a:r>
          </a:p>
          <a:p>
            <a:pPr lvl="2" algn="just"/>
            <a:r>
              <a:rPr lang="en-US" altLang="ko-KR" sz="1600" dirty="0" smtClean="0"/>
              <a:t>In this case, WSDs could select their preferred database but there would be no difference between them in the information related to the allowed frequencies</a:t>
            </a:r>
          </a:p>
          <a:p>
            <a:pPr lvl="2" algn="just"/>
            <a:r>
              <a:rPr lang="en-US" altLang="ko-KR" sz="1600" dirty="0" smtClean="0"/>
              <a:t>One benefit could be an improved availability as a result of redundancy of databases</a:t>
            </a:r>
          </a:p>
          <a:p>
            <a:pPr lvl="2" algn="just"/>
            <a:r>
              <a:rPr lang="en-US" altLang="ko-KR" sz="1600" dirty="0" smtClean="0"/>
              <a:t>In addition, if some of the databases are operated by third parties, they could offer also other information and value-added services to the WSDs</a:t>
            </a:r>
          </a:p>
          <a:p>
            <a:pPr lvl="1" algn="just"/>
            <a:r>
              <a:rPr lang="en-US" altLang="ko-KR" dirty="0" smtClean="0"/>
              <a:t>Proprietary closed database</a:t>
            </a:r>
          </a:p>
          <a:p>
            <a:pPr lvl="2" algn="just"/>
            <a:r>
              <a:rPr lang="en-US" altLang="ko-KR" sz="1600" dirty="0" smtClean="0"/>
              <a:t>A third option is to have “closed” databases corresponding to different types of devices</a:t>
            </a:r>
          </a:p>
          <a:p>
            <a:pPr lvl="2" algn="just"/>
            <a:r>
              <a:rPr lang="en-US" altLang="ko-KR" sz="1600" dirty="0" smtClean="0"/>
              <a:t>For example, a manufacturer of WSDs might also establish a database for those devices it had made</a:t>
            </a:r>
          </a:p>
          <a:p>
            <a:pPr lvl="2" algn="just"/>
            <a:r>
              <a:rPr lang="en-US" altLang="ko-KR" sz="1600" dirty="0" smtClean="0"/>
              <a:t>Multiple manufactures might work together to share a single closed database or one manufacturer might “open up” its protocols and database for others to use if they wish</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7</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information from WSDs </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2200" dirty="0" smtClean="0"/>
              <a:t>The following information needs to be provided by the WSDs to the geo-location database:</a:t>
            </a:r>
          </a:p>
          <a:p>
            <a:pPr lvl="1" algn="just"/>
            <a:r>
              <a:rPr lang="en-US" altLang="ko-KR" sz="1800" dirty="0" smtClean="0"/>
              <a:t>Location (minimum requirement)</a:t>
            </a:r>
          </a:p>
          <a:p>
            <a:pPr lvl="2" algn="just"/>
            <a:r>
              <a:rPr lang="en-US" altLang="ko-KR" sz="1600" dirty="0" smtClean="0"/>
              <a:t>The location is the current position of the WSD expressed in terms of geographical coordinates</a:t>
            </a:r>
          </a:p>
          <a:p>
            <a:pPr lvl="1" algn="just"/>
            <a:r>
              <a:rPr lang="en-US" altLang="ko-KR" sz="1800" dirty="0" smtClean="0"/>
              <a:t>Location accuracy (minimum requirement)</a:t>
            </a:r>
          </a:p>
          <a:p>
            <a:pPr lvl="2" algn="just"/>
            <a:r>
              <a:rPr lang="en-US" altLang="ko-KR" sz="1600" dirty="0" smtClean="0"/>
              <a:t>The location accuracy is the absolute accuracy, with which the geographical position of the WSD is determined, which expressed in terms of an uncertainty radius around the location</a:t>
            </a:r>
          </a:p>
          <a:p>
            <a:pPr lvl="1" algn="just"/>
            <a:r>
              <a:rPr lang="en-US" altLang="ko-KR" sz="1800" dirty="0" smtClean="0"/>
              <a:t>Device type </a:t>
            </a:r>
            <a:r>
              <a:rPr lang="en-US" altLang="ko-KR" sz="1600" dirty="0" smtClean="0"/>
              <a:t>(minimum requirement) </a:t>
            </a:r>
          </a:p>
          <a:p>
            <a:pPr lvl="2" algn="just"/>
            <a:r>
              <a:rPr lang="en-US" altLang="ko-KR" sz="1600" dirty="0" smtClean="0"/>
              <a:t>Providing information about the type of device, such as the device class will allow information to be returned according to device capabilities and interference characteristics</a:t>
            </a:r>
          </a:p>
          <a:p>
            <a:pPr lvl="1" algn="just"/>
            <a:r>
              <a:rPr lang="en-US" altLang="ko-KR" sz="1600" dirty="0" smtClean="0"/>
              <a:t>Device model (minimum requirement)</a:t>
            </a:r>
          </a:p>
          <a:p>
            <a:pPr lvl="1" algn="just"/>
            <a:r>
              <a:rPr lang="en-US" altLang="ko-KR" sz="1600" dirty="0" smtClean="0"/>
              <a:t>Device ID  and expected area of operation (optional)</a:t>
            </a:r>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8</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Database information to WSDs</a:t>
            </a:r>
            <a:br>
              <a:rPr lang="en-US" altLang="ko-KR" dirty="0" smtClean="0"/>
            </a:br>
            <a:r>
              <a:rPr lang="en-US" altLang="ko-KR" dirty="0" smtClean="0"/>
              <a:t>(CEPT)</a:t>
            </a:r>
            <a:endParaRPr lang="ko-KR" altLang="en-US" dirty="0"/>
          </a:p>
        </p:txBody>
      </p:sp>
      <p:sp>
        <p:nvSpPr>
          <p:cNvPr id="3" name="내용 개체 틀 2"/>
          <p:cNvSpPr>
            <a:spLocks noGrp="1"/>
          </p:cNvSpPr>
          <p:nvPr>
            <p:ph idx="1"/>
          </p:nvPr>
        </p:nvSpPr>
        <p:spPr>
          <a:xfrm>
            <a:off x="685800" y="1981200"/>
            <a:ext cx="7772400" cy="4495800"/>
          </a:xfrm>
        </p:spPr>
        <p:txBody>
          <a:bodyPr/>
          <a:lstStyle/>
          <a:p>
            <a:pPr algn="just"/>
            <a:r>
              <a:rPr lang="en-US" altLang="ko-KR" sz="2200" dirty="0" smtClean="0"/>
              <a:t>The following information needs to be provided by the geo-location database to the WSDs:</a:t>
            </a:r>
          </a:p>
          <a:p>
            <a:pPr lvl="1" algn="just"/>
            <a:r>
              <a:rPr lang="en-US" altLang="ko-KR" sz="1800" dirty="0" smtClean="0"/>
              <a:t>Available frequencies (minimum requirement)</a:t>
            </a:r>
          </a:p>
          <a:p>
            <a:pPr lvl="1" algn="just"/>
            <a:r>
              <a:rPr lang="en-US" altLang="ko-KR" sz="1800" dirty="0" smtClean="0"/>
              <a:t>Maximum transmit power (minimum requirement)</a:t>
            </a:r>
          </a:p>
          <a:p>
            <a:pPr lvl="1" algn="just"/>
            <a:r>
              <a:rPr lang="en-US" altLang="ko-KR" sz="1800" dirty="0" smtClean="0"/>
              <a:t>The appropriate national/regional database to consult (optional)</a:t>
            </a:r>
          </a:p>
          <a:p>
            <a:pPr lvl="2" algn="just"/>
            <a:r>
              <a:rPr lang="en-US" altLang="ko-KR" sz="1600" dirty="0" smtClean="0"/>
              <a:t>During roaming, the database may return information about which database to consult for available frequencies</a:t>
            </a:r>
          </a:p>
          <a:p>
            <a:pPr lvl="1" algn="just"/>
            <a:r>
              <a:rPr lang="en-US" altLang="ko-KR" sz="1800" dirty="0" smtClean="0"/>
              <a:t>Time of validity of the information provided (minimum requirement)</a:t>
            </a:r>
          </a:p>
          <a:p>
            <a:pPr lvl="1" algn="just"/>
            <a:r>
              <a:rPr lang="en-US" altLang="ko-KR" sz="1800" dirty="0" smtClean="0"/>
              <a:t>If sensing is required (optional)</a:t>
            </a:r>
          </a:p>
          <a:p>
            <a:pPr lvl="2" algn="just"/>
            <a:r>
              <a:rPr lang="en-US" altLang="ko-KR" sz="1600" dirty="0" smtClean="0"/>
              <a:t>This information flags the need of sensing in conjunction with the geo-location at a given frequency. </a:t>
            </a:r>
          </a:p>
          <a:p>
            <a:pPr lvl="2" algn="just"/>
            <a:r>
              <a:rPr lang="en-US" altLang="ko-KR" sz="1600" dirty="0" smtClean="0"/>
              <a:t>For example, license exempt wireless microphones that operate in some countries without being registered in the database. If sensing is needed then the database could also return details of what type of device it is necessary to sense and sensitivity level required in that country</a:t>
            </a:r>
            <a:endParaRPr lang="en-US" altLang="ko-KR" sz="1800" dirty="0" smtClean="0"/>
          </a:p>
        </p:txBody>
      </p:sp>
      <p:sp>
        <p:nvSpPr>
          <p:cNvPr id="5" name="슬라이드 번호 개체 틀 4"/>
          <p:cNvSpPr>
            <a:spLocks noGrp="1"/>
          </p:cNvSpPr>
          <p:nvPr>
            <p:ph type="sldNum" sz="quarter" idx="12"/>
          </p:nvPr>
        </p:nvSpPr>
        <p:spPr/>
        <p:txBody>
          <a:bodyPr/>
          <a:lstStyle/>
          <a:p>
            <a:pPr>
              <a:defRPr/>
            </a:pPr>
            <a:r>
              <a:rPr lang="en-US" altLang="ko-KR" smtClean="0"/>
              <a:t>Slide </a:t>
            </a:r>
            <a:fld id="{BA65216E-7B7F-4281-BA1C-5C8D2626FAE7}" type="slidenum">
              <a:rPr lang="en-US" altLang="ko-KR" smtClean="0"/>
              <a:pPr>
                <a:defRPr/>
              </a:pPr>
              <a:t>9</a:t>
            </a:fld>
            <a:endParaRPr lang="en-US" altLang="ko-KR"/>
          </a:p>
        </p:txBody>
      </p:sp>
      <p:sp>
        <p:nvSpPr>
          <p:cNvPr id="8" name="날짜 개체 틀 3"/>
          <p:cNvSpPr>
            <a:spLocks noGrp="1"/>
          </p:cNvSpPr>
          <p:nvPr>
            <p:ph type="dt" sz="quarter" idx="10"/>
          </p:nvPr>
        </p:nvSpPr>
        <p:spPr>
          <a:xfrm>
            <a:off x="696913" y="334963"/>
            <a:ext cx="1000338" cy="276999"/>
          </a:xfrm>
          <a:noFill/>
        </p:spPr>
        <p:txBody>
          <a:bodyPr/>
          <a:lstStyle/>
          <a:p>
            <a:r>
              <a:rPr lang="en-US" altLang="ko-KR" dirty="0" smtClean="0"/>
              <a:t>Sept. 2011</a:t>
            </a:r>
            <a:endParaRPr lang="en-US" altLang="ko-KR" dirty="0"/>
          </a:p>
        </p:txBody>
      </p:sp>
      <p:sp>
        <p:nvSpPr>
          <p:cNvPr id="9" name="바닥글 개체 틀 5"/>
          <p:cNvSpPr txBox="1">
            <a:spLocks/>
          </p:cNvSpPr>
          <p:nvPr/>
        </p:nvSpPr>
        <p:spPr>
          <a:xfrm>
            <a:off x="6705600" y="6475413"/>
            <a:ext cx="1838325" cy="230187"/>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Donghun Lee, </a:t>
            </a:r>
            <a:r>
              <a:rPr kumimoji="0" lang="en-US" altLang="ko-KR" sz="1200" b="0" i="1" u="none" strike="noStrike" kern="1200" cap="none" spc="0" normalizeH="0" baseline="0" noProof="0" smtClean="0">
                <a:ln>
                  <a:noFill/>
                </a:ln>
                <a:solidFill>
                  <a:schemeClr val="tx1"/>
                </a:solidFill>
                <a:effectLst/>
                <a:uLnTx/>
                <a:uFillTx/>
                <a:latin typeface="Times New Roman" pitchFamily="18" charset="0"/>
                <a:ea typeface="굴림" charset="-127"/>
                <a:cs typeface="+mn-cs"/>
              </a:rPr>
              <a:t>et al</a:t>
            </a:r>
            <a:r>
              <a:rPr kumimoji="0" lang="en-US" altLang="ko-KR" sz="1200" b="0" i="0" u="none" strike="noStrike" kern="1200" cap="none" spc="0" normalizeH="0" baseline="0" noProof="0" smtClean="0">
                <a:ln>
                  <a:noFill/>
                </a:ln>
                <a:solidFill>
                  <a:schemeClr val="tx1"/>
                </a:solidFill>
                <a:effectLst/>
                <a:uLnTx/>
                <a:uFillTx/>
                <a:latin typeface="Times New Roman" pitchFamily="18" charset="0"/>
                <a:ea typeface="굴림" charset="-127"/>
                <a:cs typeface="+mn-cs"/>
              </a:rPr>
              <a:t>, ETRI</a:t>
            </a:r>
            <a:endParaRPr kumimoji="0" lang="en-US" altLang="ko-KR" sz="1200" b="0" i="0" u="none" strike="noStrike" kern="1200" cap="none" spc="0" normalizeH="0" baseline="0" noProof="0" dirty="0" smtClean="0">
              <a:ln>
                <a:noFill/>
              </a:ln>
              <a:solidFill>
                <a:schemeClr val="tx1"/>
              </a:solidFill>
              <a:effectLst/>
              <a:uLnTx/>
              <a:uFillTx/>
              <a:latin typeface="Times New Roman" pitchFamily="18" charset="0"/>
              <a:ea typeface="굴림" charset="-127"/>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6427</TotalTime>
  <Words>1413</Words>
  <Application>Microsoft Office PowerPoint</Application>
  <PresentationFormat>화면 슬라이드 쇼(4:3)</PresentationFormat>
  <Paragraphs>128</Paragraphs>
  <Slides>12</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12</vt:i4>
      </vt:variant>
    </vt:vector>
  </HeadingPairs>
  <TitlesOfParts>
    <vt:vector size="14" baseType="lpstr">
      <vt:lpstr>802-11-Submission</vt:lpstr>
      <vt:lpstr>Document</vt:lpstr>
      <vt:lpstr>Geo-location Database Issues of CEPT</vt:lpstr>
      <vt:lpstr>Abstract</vt:lpstr>
      <vt:lpstr>Abbreviations and acronyms</vt:lpstr>
      <vt:lpstr>Geo-location database principles</vt:lpstr>
      <vt:lpstr>Key issues of geo-location database</vt:lpstr>
      <vt:lpstr>Database topology  (CEPT)</vt:lpstr>
      <vt:lpstr>Database topology  (CEPT)</vt:lpstr>
      <vt:lpstr>Database information from WSDs  (CEPT)</vt:lpstr>
      <vt:lpstr>Database information to WSDs (CEPT)</vt:lpstr>
      <vt:lpstr>Database update frequency (CEPT)</vt:lpstr>
      <vt:lpstr>Database architecture (CEPT)</vt:lpstr>
      <vt:lpstr>Database architecture (CEPT)</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TGy Overview</dc:title>
  <dc:creator>Peter Ecclesine</dc:creator>
  <cp:lastModifiedBy>user</cp:lastModifiedBy>
  <cp:revision>659</cp:revision>
  <cp:lastPrinted>1998-02-10T13:28:06Z</cp:lastPrinted>
  <dcterms:created xsi:type="dcterms:W3CDTF">2005-01-17T03:39:05Z</dcterms:created>
  <dcterms:modified xsi:type="dcterms:W3CDTF">2011-09-19T23:52:39Z</dcterms:modified>
</cp:coreProperties>
</file>