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57" r:id="rId3"/>
    <p:sldId id="284" r:id="rId4"/>
    <p:sldId id="285" r:id="rId5"/>
    <p:sldId id="286" r:id="rId6"/>
    <p:sldId id="287" r:id="rId7"/>
    <p:sldId id="288" r:id="rId8"/>
    <p:sldId id="28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37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D1532C1D-A790-4860-9C7F-2C3D0A191962}"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99CC33"/>
              </a:solidFill>
              <a:latin typeface="nokia pure text"/>
            </a:endParaRPr>
          </a:p>
        </p:txBody>
      </p:sp>
    </p:spTree>
    <p:extLst>
      <p:ext uri="{BB962C8B-B14F-4D97-AF65-F5344CB8AC3E}">
        <p14:creationId xmlns:p14="http://schemas.microsoft.com/office/powerpoint/2010/main" val="2028857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29B540C-2D1B-4581-A718-75F9D3E4705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extLst>
      <p:ext uri="{BB962C8B-B14F-4D97-AF65-F5344CB8AC3E}">
        <p14:creationId xmlns:p14="http://schemas.microsoft.com/office/powerpoint/2010/main" val="271911980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D386610B-E28F-4ADD-9504-AB371A83214E}"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70DCE8A2-AED3-4DDB-B62C-F8ECF7D73E39}"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2011</a:t>
            </a:r>
            <a:endParaRPr lang="en-US"/>
          </a:p>
        </p:txBody>
      </p:sp>
      <p:sp>
        <p:nvSpPr>
          <p:cNvPr id="5" name="Footer Placeholder 4"/>
          <p:cNvSpPr>
            <a:spLocks noGrp="1"/>
          </p:cNvSpPr>
          <p:nvPr>
            <p:ph type="ftr" sz="quarter" idx="11"/>
          </p:nvPr>
        </p:nvSpPr>
        <p:spPr>
          <a:xfrm>
            <a:off x="7272768" y="6475413"/>
            <a:ext cx="1271182" cy="184666"/>
          </a:xfrm>
        </p:spPr>
        <p:txBody>
          <a:bodyPr/>
          <a:lstStyle>
            <a:lvl1pPr>
              <a:defRPr/>
            </a:lvl1pPr>
          </a:lstStyle>
          <a:p>
            <a:r>
              <a:rPr lang="en-US" smtClean="0"/>
              <a:t>Jari Junell,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FF0F4F37-63EA-4E9C-9421-C85A013C257F}"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2011</a:t>
            </a:r>
            <a:endParaRPr lang="en-US"/>
          </a:p>
        </p:txBody>
      </p:sp>
      <p:sp>
        <p:nvSpPr>
          <p:cNvPr id="5" name="Footer Placeholder 4"/>
          <p:cNvSpPr>
            <a:spLocks noGrp="1"/>
          </p:cNvSpPr>
          <p:nvPr>
            <p:ph type="ftr" sz="quarter" idx="11"/>
          </p:nvPr>
        </p:nvSpPr>
        <p:spPr>
          <a:xfrm>
            <a:off x="7460308" y="6475413"/>
            <a:ext cx="1083630" cy="184666"/>
          </a:xfrm>
        </p:spPr>
        <p:txBody>
          <a:bodyPr/>
          <a:lstStyle>
            <a:lvl1pPr>
              <a:defRPr/>
            </a:lvl1pPr>
          </a:lstStyle>
          <a:p>
            <a:r>
              <a:rPr lang="en-US" dirty="0" smtClean="0"/>
              <a:t>Jari Junell,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F54D2FA1-0BCB-48C6-87EF-2B78E5AA751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2011</a:t>
            </a:r>
            <a:endParaRPr lang="en-US"/>
          </a:p>
        </p:txBody>
      </p:sp>
      <p:sp>
        <p:nvSpPr>
          <p:cNvPr id="5" name="Footer Placeholder 4"/>
          <p:cNvSpPr>
            <a:spLocks noGrp="1"/>
          </p:cNvSpPr>
          <p:nvPr>
            <p:ph type="ftr" sz="quarter" idx="11"/>
          </p:nvPr>
        </p:nvSpPr>
        <p:spPr>
          <a:xfrm>
            <a:off x="7460308" y="6475413"/>
            <a:ext cx="1083630" cy="184666"/>
          </a:xfrm>
        </p:spPr>
        <p:txBody>
          <a:bodyPr/>
          <a:lstStyle>
            <a:lvl1pPr>
              <a:defRPr/>
            </a:lvl1pPr>
          </a:lstStyle>
          <a:p>
            <a:r>
              <a:rPr lang="en-US" dirty="0" smtClean="0"/>
              <a:t>Jari Junell,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138434BD-9A04-436D-8B99-FCB0386C6C6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66839" cy="276999"/>
          </a:xfrm>
        </p:spPr>
        <p:txBody>
          <a:bodyPr/>
          <a:lstStyle>
            <a:lvl1pPr>
              <a:defRPr/>
            </a:lvl1pPr>
          </a:lstStyle>
          <a:p>
            <a:r>
              <a:rPr lang="en-US" dirty="0" smtClean="0"/>
              <a:t>September 2011</a:t>
            </a:r>
            <a:endParaRPr lang="en-US" dirty="0"/>
          </a:p>
        </p:txBody>
      </p:sp>
      <p:sp>
        <p:nvSpPr>
          <p:cNvPr id="5" name="Footer Placeholder 4"/>
          <p:cNvSpPr>
            <a:spLocks noGrp="1"/>
          </p:cNvSpPr>
          <p:nvPr>
            <p:ph type="ftr" sz="quarter" idx="11"/>
          </p:nvPr>
        </p:nvSpPr>
        <p:spPr>
          <a:xfrm>
            <a:off x="7417473" y="6475413"/>
            <a:ext cx="1083630" cy="184666"/>
          </a:xfrm>
        </p:spPr>
        <p:txBody>
          <a:bodyPr/>
          <a:lstStyle>
            <a:lvl1pPr>
              <a:defRPr/>
            </a:lvl1pPr>
          </a:lstStyle>
          <a:p>
            <a:r>
              <a:rPr lang="en-US" dirty="0" smtClean="0"/>
              <a:t>Jari Junell,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45E26E8-BE3E-460A-AE9C-D62ED5EAF80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2011</a:t>
            </a:r>
            <a:endParaRPr lang="en-US"/>
          </a:p>
        </p:txBody>
      </p:sp>
      <p:sp>
        <p:nvSpPr>
          <p:cNvPr id="5" name="Footer Placeholder 4"/>
          <p:cNvSpPr>
            <a:spLocks noGrp="1"/>
          </p:cNvSpPr>
          <p:nvPr>
            <p:ph type="ftr" sz="quarter" idx="11"/>
          </p:nvPr>
        </p:nvSpPr>
        <p:spPr>
          <a:xfrm>
            <a:off x="7460313" y="6475413"/>
            <a:ext cx="1083630" cy="184666"/>
          </a:xfrm>
        </p:spPr>
        <p:txBody>
          <a:bodyPr/>
          <a:lstStyle>
            <a:lvl1pPr>
              <a:defRPr/>
            </a:lvl1pPr>
          </a:lstStyle>
          <a:p>
            <a:r>
              <a:rPr lang="en-US" dirty="0" smtClean="0"/>
              <a:t>Jari Junell, Nokia</a:t>
            </a:r>
          </a:p>
        </p:txBody>
      </p:sp>
      <p:sp>
        <p:nvSpPr>
          <p:cNvPr id="6" name="Slide Number Placeholder 5"/>
          <p:cNvSpPr>
            <a:spLocks noGrp="1"/>
          </p:cNvSpPr>
          <p:nvPr>
            <p:ph type="sldNum" sz="quarter" idx="12"/>
          </p:nvPr>
        </p:nvSpPr>
        <p:spPr/>
        <p:txBody>
          <a:bodyPr/>
          <a:lstStyle>
            <a:lvl1pPr>
              <a:defRPr/>
            </a:lvl1pPr>
          </a:lstStyle>
          <a:p>
            <a:r>
              <a:rPr lang="en-US"/>
              <a:t>Slide </a:t>
            </a:r>
            <a:fld id="{CA0640D8-EC0F-4850-A8E7-4AFF3DF5405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2011</a:t>
            </a:r>
            <a:endParaRPr lang="en-US"/>
          </a:p>
        </p:txBody>
      </p:sp>
      <p:sp>
        <p:nvSpPr>
          <p:cNvPr id="6" name="Footer Placeholder 5"/>
          <p:cNvSpPr>
            <a:spLocks noGrp="1"/>
          </p:cNvSpPr>
          <p:nvPr>
            <p:ph type="ftr" sz="quarter" idx="11"/>
          </p:nvPr>
        </p:nvSpPr>
        <p:spPr>
          <a:xfrm>
            <a:off x="7460313" y="6475413"/>
            <a:ext cx="1083630" cy="184666"/>
          </a:xfrm>
        </p:spPr>
        <p:txBody>
          <a:bodyPr/>
          <a:lstStyle>
            <a:lvl1pPr>
              <a:defRPr/>
            </a:lvl1pPr>
          </a:lstStyle>
          <a:p>
            <a:r>
              <a:rPr lang="en-US" dirty="0" smtClean="0"/>
              <a:t>Jari Junell, Nokia</a:t>
            </a:r>
          </a:p>
        </p:txBody>
      </p:sp>
      <p:sp>
        <p:nvSpPr>
          <p:cNvPr id="7" name="Slide Number Placeholder 6"/>
          <p:cNvSpPr>
            <a:spLocks noGrp="1"/>
          </p:cNvSpPr>
          <p:nvPr>
            <p:ph type="sldNum" sz="quarter" idx="12"/>
          </p:nvPr>
        </p:nvSpPr>
        <p:spPr/>
        <p:txBody>
          <a:bodyPr/>
          <a:lstStyle>
            <a:lvl1pPr>
              <a:defRPr/>
            </a:lvl1pPr>
          </a:lstStyle>
          <a:p>
            <a:r>
              <a:rPr lang="en-US"/>
              <a:t>Slide </a:t>
            </a:r>
            <a:fld id="{16219BA1-0458-47E6-BDCA-914D8FB83AE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2011</a:t>
            </a:r>
            <a:endParaRPr lang="en-US"/>
          </a:p>
        </p:txBody>
      </p:sp>
      <p:sp>
        <p:nvSpPr>
          <p:cNvPr id="8" name="Footer Placeholder 7"/>
          <p:cNvSpPr>
            <a:spLocks noGrp="1"/>
          </p:cNvSpPr>
          <p:nvPr>
            <p:ph type="ftr" sz="quarter" idx="11"/>
          </p:nvPr>
        </p:nvSpPr>
        <p:spPr>
          <a:xfrm>
            <a:off x="7460308" y="6475413"/>
            <a:ext cx="1083630" cy="184666"/>
          </a:xfrm>
        </p:spPr>
        <p:txBody>
          <a:bodyPr/>
          <a:lstStyle>
            <a:lvl1pPr>
              <a:defRPr/>
            </a:lvl1pPr>
          </a:lstStyle>
          <a:p>
            <a:r>
              <a:rPr lang="en-US" dirty="0" smtClean="0"/>
              <a:t>Jari Junell, Nokia</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C1A81A5D-F12F-41FF-9016-1B16496C6F8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2011</a:t>
            </a:r>
            <a:endParaRPr lang="en-US"/>
          </a:p>
        </p:txBody>
      </p:sp>
      <p:sp>
        <p:nvSpPr>
          <p:cNvPr id="4" name="Footer Placeholder 3"/>
          <p:cNvSpPr>
            <a:spLocks noGrp="1"/>
          </p:cNvSpPr>
          <p:nvPr>
            <p:ph type="ftr" sz="quarter" idx="11"/>
          </p:nvPr>
        </p:nvSpPr>
        <p:spPr>
          <a:xfrm>
            <a:off x="7460308" y="6475413"/>
            <a:ext cx="1083630" cy="184666"/>
          </a:xfrm>
        </p:spPr>
        <p:txBody>
          <a:bodyPr/>
          <a:lstStyle>
            <a:lvl1pPr>
              <a:defRPr/>
            </a:lvl1pPr>
          </a:lstStyle>
          <a:p>
            <a:r>
              <a:rPr lang="en-US" dirty="0" smtClean="0"/>
              <a:t>Jari Junell, Nokia</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FD2CB378-9EE5-4497-95BD-51C83CFD363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2011</a:t>
            </a:r>
            <a:endParaRPr lang="en-US"/>
          </a:p>
        </p:txBody>
      </p:sp>
      <p:sp>
        <p:nvSpPr>
          <p:cNvPr id="3" name="Footer Placeholder 2"/>
          <p:cNvSpPr>
            <a:spLocks noGrp="1"/>
          </p:cNvSpPr>
          <p:nvPr>
            <p:ph type="ftr" sz="quarter" idx="11"/>
          </p:nvPr>
        </p:nvSpPr>
        <p:spPr>
          <a:xfrm>
            <a:off x="7460308" y="6475413"/>
            <a:ext cx="1083630" cy="184666"/>
          </a:xfrm>
        </p:spPr>
        <p:txBody>
          <a:bodyPr/>
          <a:lstStyle>
            <a:lvl1pPr>
              <a:defRPr/>
            </a:lvl1pPr>
          </a:lstStyle>
          <a:p>
            <a:r>
              <a:rPr lang="en-US" dirty="0" smtClean="0"/>
              <a:t>Jari Junell, Nokia</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717F81CF-823B-4487-9782-E34CE4C0127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2011</a:t>
            </a:r>
            <a:endParaRPr lang="en-US"/>
          </a:p>
        </p:txBody>
      </p:sp>
      <p:sp>
        <p:nvSpPr>
          <p:cNvPr id="6" name="Footer Placeholder 5"/>
          <p:cNvSpPr>
            <a:spLocks noGrp="1"/>
          </p:cNvSpPr>
          <p:nvPr>
            <p:ph type="ftr" sz="quarter" idx="11"/>
          </p:nvPr>
        </p:nvSpPr>
        <p:spPr>
          <a:xfrm>
            <a:off x="7460308" y="6475413"/>
            <a:ext cx="1083630" cy="184666"/>
          </a:xfrm>
        </p:spPr>
        <p:txBody>
          <a:bodyPr/>
          <a:lstStyle>
            <a:lvl1pPr>
              <a:defRPr/>
            </a:lvl1pPr>
          </a:lstStyle>
          <a:p>
            <a:r>
              <a:rPr lang="en-US" dirty="0" smtClean="0"/>
              <a:t>Jari Junell, Nokia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C014B3EF-C2FC-49B0-AF2E-F9C180B6C08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2011</a:t>
            </a:r>
            <a:endParaRPr lang="en-US"/>
          </a:p>
        </p:txBody>
      </p:sp>
      <p:sp>
        <p:nvSpPr>
          <p:cNvPr id="6" name="Footer Placeholder 5"/>
          <p:cNvSpPr>
            <a:spLocks noGrp="1"/>
          </p:cNvSpPr>
          <p:nvPr>
            <p:ph type="ftr" sz="quarter" idx="11"/>
          </p:nvPr>
        </p:nvSpPr>
        <p:spPr>
          <a:xfrm>
            <a:off x="7460308" y="6475413"/>
            <a:ext cx="1083630" cy="184666"/>
          </a:xfrm>
        </p:spPr>
        <p:txBody>
          <a:bodyPr/>
          <a:lstStyle>
            <a:lvl1pPr>
              <a:defRPr/>
            </a:lvl1pPr>
          </a:lstStyle>
          <a:p>
            <a:r>
              <a:rPr lang="en-US" dirty="0" smtClean="0"/>
              <a:t>Jari Junell, Nokia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57648D51-F361-4A6D-9C47-9EEB611DDF5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May 2011</a:t>
            </a:r>
            <a:endParaRPr lang="en-US" dirty="0"/>
          </a:p>
        </p:txBody>
      </p:sp>
      <p:sp>
        <p:nvSpPr>
          <p:cNvPr id="1029" name="Rectangle 5"/>
          <p:cNvSpPr>
            <a:spLocks noGrp="1" noChangeArrowheads="1"/>
          </p:cNvSpPr>
          <p:nvPr>
            <p:ph type="ftr" sz="quarter" idx="3"/>
          </p:nvPr>
        </p:nvSpPr>
        <p:spPr bwMode="auto">
          <a:xfrm>
            <a:off x="7056351" y="6475413"/>
            <a:ext cx="14875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Jari Junell, Nokia</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FF99E60E-E2F2-4979-8074-855797A32679}"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802.19-11/0088r0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566839" cy="276999"/>
          </a:xfrm>
        </p:spPr>
        <p:txBody>
          <a:bodyPr/>
          <a:lstStyle/>
          <a:p>
            <a:r>
              <a:rPr lang="en-US" dirty="0" smtClean="0"/>
              <a:t>September 2011</a:t>
            </a:r>
            <a:endParaRPr lang="en-US" dirty="0"/>
          </a:p>
        </p:txBody>
      </p:sp>
      <p:sp>
        <p:nvSpPr>
          <p:cNvPr id="8" name="Footer Placeholder 4"/>
          <p:cNvSpPr>
            <a:spLocks noGrp="1"/>
          </p:cNvSpPr>
          <p:nvPr>
            <p:ph type="ftr" sz="quarter" idx="11"/>
          </p:nvPr>
        </p:nvSpPr>
        <p:spPr>
          <a:xfrm>
            <a:off x="7417485" y="6475413"/>
            <a:ext cx="1083630" cy="184666"/>
          </a:xfrm>
        </p:spPr>
        <p:txBody>
          <a:bodyPr/>
          <a:lstStyle/>
          <a:p>
            <a:r>
              <a:rPr lang="en-US" dirty="0" smtClean="0"/>
              <a:t>Jari Junell, Nokia</a:t>
            </a:r>
            <a:endParaRPr lang="en-US" dirty="0"/>
          </a:p>
        </p:txBody>
      </p:sp>
      <p:sp>
        <p:nvSpPr>
          <p:cNvPr id="9" name="Slide Number Placeholder 5"/>
          <p:cNvSpPr>
            <a:spLocks noGrp="1"/>
          </p:cNvSpPr>
          <p:nvPr>
            <p:ph type="sldNum" sz="quarter" idx="12"/>
          </p:nvPr>
        </p:nvSpPr>
        <p:spPr/>
        <p:txBody>
          <a:bodyPr/>
          <a:lstStyle/>
          <a:p>
            <a:r>
              <a:rPr lang="en-US"/>
              <a:t>Slide </a:t>
            </a:r>
            <a:fld id="{CF166E5B-2DF4-4F8F-98C9-2DF2FBFC1D84}" type="slidenum">
              <a:rPr lang="en-US"/>
              <a:pPr/>
              <a:t>1</a:t>
            </a:fld>
            <a:endParaRPr lang="en-US"/>
          </a:p>
        </p:txBody>
      </p:sp>
      <p:sp>
        <p:nvSpPr>
          <p:cNvPr id="30722" name="Rectangle 2"/>
          <p:cNvSpPr>
            <a:spLocks noGrp="1" noChangeArrowheads="1"/>
          </p:cNvSpPr>
          <p:nvPr>
            <p:ph type="title"/>
          </p:nvPr>
        </p:nvSpPr>
        <p:spPr>
          <a:noFill/>
          <a:ln/>
        </p:spPr>
        <p:txBody>
          <a:bodyPr/>
          <a:lstStyle/>
          <a:p>
            <a:r>
              <a:rPr lang="fi-FI" dirty="0" smtClean="0"/>
              <a:t>Neighbor discovery simulation summary</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79848"/>
            <a:ext cx="7772400" cy="381000"/>
          </a:xfrm>
          <a:noFill/>
          <a:ln/>
        </p:spPr>
        <p:txBody>
          <a:bodyPr/>
          <a:lstStyle/>
          <a:p>
            <a:pPr algn="ctr">
              <a:buFontTx/>
              <a:buNone/>
            </a:pPr>
            <a:r>
              <a:rPr lang="en-US" sz="2000" dirty="0"/>
              <a:t>Date:</a:t>
            </a:r>
            <a:r>
              <a:rPr lang="en-US" sz="2000" b="0" dirty="0"/>
              <a:t> </a:t>
            </a:r>
            <a:r>
              <a:rPr lang="en-US" sz="2000" b="0" dirty="0" smtClean="0"/>
              <a:t>2011-09-06</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531246973"/>
              </p:ext>
            </p:extLst>
          </p:nvPr>
        </p:nvGraphicFramePr>
        <p:xfrm>
          <a:off x="517525" y="2279650"/>
          <a:ext cx="7937500" cy="2968625"/>
        </p:xfrm>
        <a:graphic>
          <a:graphicData uri="http://schemas.openxmlformats.org/presentationml/2006/ole">
            <mc:AlternateContent xmlns:mc="http://schemas.openxmlformats.org/markup-compatibility/2006">
              <mc:Choice xmlns:v="urn:schemas-microsoft-com:vml" Requires="v">
                <p:oleObj spid="_x0000_s30773" name="Document" r:id="rId4" imgW="8140719" imgH="3252443" progId="Word.Document.8">
                  <p:embed/>
                </p:oleObj>
              </mc:Choice>
              <mc:Fallback>
                <p:oleObj name="Document" r:id="rId4" imgW="8140719" imgH="3252443" progId="Word.Document.8">
                  <p:embed/>
                  <p:pic>
                    <p:nvPicPr>
                      <p:cNvPr id="0" name="Picture 11"/>
                      <p:cNvPicPr>
                        <a:picLocks noChangeAspect="1" noChangeArrowheads="1"/>
                      </p:cNvPicPr>
                      <p:nvPr/>
                    </p:nvPicPr>
                    <p:blipFill>
                      <a:blip r:embed="rId5"/>
                      <a:srcRect/>
                      <a:stretch>
                        <a:fillRect/>
                      </a:stretch>
                    </p:blipFill>
                    <p:spPr bwMode="auto">
                      <a:xfrm>
                        <a:off x="517525" y="2279650"/>
                        <a:ext cx="7937500" cy="296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66839" cy="276999"/>
          </a:xfrm>
        </p:spPr>
        <p:txBody>
          <a:bodyPr/>
          <a:lstStyle/>
          <a:p>
            <a:r>
              <a:rPr lang="en-US" dirty="0" smtClean="0"/>
              <a:t>September 2011</a:t>
            </a:r>
            <a:endParaRPr lang="en-US" dirty="0"/>
          </a:p>
        </p:txBody>
      </p:sp>
      <p:sp>
        <p:nvSpPr>
          <p:cNvPr id="5" name="Footer Placeholder 4"/>
          <p:cNvSpPr>
            <a:spLocks noGrp="1"/>
          </p:cNvSpPr>
          <p:nvPr>
            <p:ph type="ftr" sz="quarter" idx="11"/>
          </p:nvPr>
        </p:nvSpPr>
        <p:spPr/>
        <p:txBody>
          <a:bodyPr/>
          <a:lstStyle/>
          <a:p>
            <a:r>
              <a:rPr lang="en-US" dirty="0" smtClean="0"/>
              <a:t>Jari Junell, Nokia</a:t>
            </a:r>
            <a:endParaRPr lang="en-US" dirty="0"/>
          </a:p>
        </p:txBody>
      </p:sp>
      <p:sp>
        <p:nvSpPr>
          <p:cNvPr id="6" name="Slide Number Placeholder 5"/>
          <p:cNvSpPr>
            <a:spLocks noGrp="1"/>
          </p:cNvSpPr>
          <p:nvPr>
            <p:ph type="sldNum" sz="quarter" idx="12"/>
          </p:nvPr>
        </p:nvSpPr>
        <p:spPr/>
        <p:txBody>
          <a:bodyPr/>
          <a:lstStyle/>
          <a:p>
            <a:r>
              <a:rPr lang="en-US"/>
              <a:t>Slide </a:t>
            </a:r>
            <a:fld id="{EB968F9D-3AC3-4A74-8B74-EF7DFDEC7EBA}"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dirty="0"/>
              <a:t>Abstract</a:t>
            </a:r>
          </a:p>
        </p:txBody>
      </p:sp>
      <p:sp>
        <p:nvSpPr>
          <p:cNvPr id="5123" name="Rectangle 3"/>
          <p:cNvSpPr>
            <a:spLocks noGrp="1" noChangeArrowheads="1"/>
          </p:cNvSpPr>
          <p:nvPr>
            <p:ph type="body" idx="1"/>
          </p:nvPr>
        </p:nvSpPr>
        <p:spPr>
          <a:noFill/>
          <a:ln/>
        </p:spPr>
        <p:txBody>
          <a:bodyPr/>
          <a:lstStyle/>
          <a:p>
            <a:r>
              <a:rPr lang="fi-FI" dirty="0" smtClean="0"/>
              <a:t>This presentation is a continuation to discussion about different methods to calculate which networks are neighbors to each other.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fi-FI" dirty="0" smtClean="0"/>
              <a:t>Decision criterion</a:t>
            </a:r>
            <a:endParaRPr lang="en-US" dirty="0"/>
          </a:p>
        </p:txBody>
      </p:sp>
      <p:sp>
        <p:nvSpPr>
          <p:cNvPr id="10" name="Content Placeholder 9"/>
          <p:cNvSpPr>
            <a:spLocks noGrp="1"/>
          </p:cNvSpPr>
          <p:nvPr>
            <p:ph idx="1"/>
          </p:nvPr>
        </p:nvSpPr>
        <p:spPr/>
        <p:txBody>
          <a:bodyPr/>
          <a:lstStyle/>
          <a:p>
            <a:r>
              <a:rPr lang="fi-FI" dirty="0" smtClean="0"/>
              <a:t>The decision criterion for neighborhood is:</a:t>
            </a:r>
          </a:p>
          <a:p>
            <a:pPr lvl="1"/>
            <a:r>
              <a:rPr lang="fi-FI" dirty="0" smtClean="0"/>
              <a:t>If any link between </a:t>
            </a:r>
            <a:r>
              <a:rPr lang="fi-FI" dirty="0" smtClean="0"/>
              <a:t>two devices of two </a:t>
            </a:r>
            <a:r>
              <a:rPr lang="fi-FI" dirty="0" smtClean="0"/>
              <a:t>networks (potentially) exceeds the threshold N+NF+IM, then these two networks are </a:t>
            </a:r>
            <a:r>
              <a:rPr lang="fi-FI" dirty="0" smtClean="0"/>
              <a:t>neighbors</a:t>
            </a:r>
            <a:endParaRPr lang="fi-FI" dirty="0" smtClean="0"/>
          </a:p>
          <a:p>
            <a:pPr marL="457200" lvl="1" indent="0">
              <a:buNone/>
            </a:pPr>
            <a:r>
              <a:rPr lang="fi-FI" dirty="0" smtClean="0"/>
              <a:t>	</a:t>
            </a:r>
            <a:r>
              <a:rPr lang="fi-FI" dirty="0" smtClean="0"/>
              <a:t>	N </a:t>
            </a:r>
            <a:r>
              <a:rPr lang="fi-FI" dirty="0" smtClean="0"/>
              <a:t>= ambient noise level</a:t>
            </a:r>
          </a:p>
          <a:p>
            <a:pPr marL="457200" lvl="1" indent="0">
              <a:buNone/>
            </a:pPr>
            <a:r>
              <a:rPr lang="fi-FI" dirty="0"/>
              <a:t>	</a:t>
            </a:r>
            <a:r>
              <a:rPr lang="fi-FI" dirty="0" smtClean="0"/>
              <a:t>	NF = noise figure of the victim receiver (agreement)</a:t>
            </a:r>
          </a:p>
          <a:p>
            <a:pPr marL="457200" lvl="1" indent="0">
              <a:buNone/>
            </a:pPr>
            <a:r>
              <a:rPr lang="fi-FI" dirty="0"/>
              <a:t>	</a:t>
            </a:r>
            <a:r>
              <a:rPr lang="fi-FI" dirty="0" smtClean="0"/>
              <a:t>	IM = Interference margin (agreement)</a:t>
            </a:r>
            <a:endParaRPr lang="en-US" dirty="0"/>
          </a:p>
        </p:txBody>
      </p:sp>
      <p:sp>
        <p:nvSpPr>
          <p:cNvPr id="4" name="Date Placeholder 3"/>
          <p:cNvSpPr>
            <a:spLocks noGrp="1"/>
          </p:cNvSpPr>
          <p:nvPr>
            <p:ph type="dt" sz="half" idx="10"/>
          </p:nvPr>
        </p:nvSpPr>
        <p:spPr>
          <a:xfrm>
            <a:off x="696913" y="332601"/>
            <a:ext cx="1566839" cy="276999"/>
          </a:xfrm>
        </p:spPr>
        <p:txBody>
          <a:bodyPr/>
          <a:lstStyle/>
          <a:p>
            <a:r>
              <a:rPr lang="en-US" dirty="0" smtClean="0"/>
              <a:t>September 2011</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dirty="0"/>
          </a:p>
        </p:txBody>
      </p:sp>
      <p:sp>
        <p:nvSpPr>
          <p:cNvPr id="6" name="Slide Number Placeholder 5"/>
          <p:cNvSpPr>
            <a:spLocks noGrp="1"/>
          </p:cNvSpPr>
          <p:nvPr>
            <p:ph type="sldNum" sz="quarter" idx="12"/>
          </p:nvPr>
        </p:nvSpPr>
        <p:spPr/>
        <p:txBody>
          <a:bodyPr/>
          <a:lstStyle/>
          <a:p>
            <a:r>
              <a:rPr lang="en-US" smtClean="0"/>
              <a:t>Slide </a:t>
            </a:r>
            <a:fld id="{245E26E8-BE3E-460A-AE9C-D62ED5EAF80C}" type="slidenum">
              <a:rPr lang="en-US" smtClean="0"/>
              <a:pPr/>
              <a:t>3</a:t>
            </a:fld>
            <a:endParaRPr lang="en-US"/>
          </a:p>
        </p:txBody>
      </p:sp>
    </p:spTree>
    <p:extLst>
      <p:ext uri="{BB962C8B-B14F-4D97-AF65-F5344CB8AC3E}">
        <p14:creationId xmlns:p14="http://schemas.microsoft.com/office/powerpoint/2010/main" val="31479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 of simulations with 3 different methods</a:t>
            </a:r>
            <a:endParaRPr lang="en-US" dirty="0"/>
          </a:p>
        </p:txBody>
      </p:sp>
      <p:sp>
        <p:nvSpPr>
          <p:cNvPr id="3" name="Content Placeholder 2"/>
          <p:cNvSpPr>
            <a:spLocks noGrp="1"/>
          </p:cNvSpPr>
          <p:nvPr>
            <p:ph idx="1"/>
          </p:nvPr>
        </p:nvSpPr>
        <p:spPr>
          <a:xfrm>
            <a:off x="685800" y="1981200"/>
            <a:ext cx="2590056" cy="4114800"/>
          </a:xfrm>
        </p:spPr>
        <p:txBody>
          <a:bodyPr/>
          <a:lstStyle/>
          <a:p>
            <a:r>
              <a:rPr lang="fi-FI" dirty="0" smtClean="0"/>
              <a:t>Explanations in the following slides</a:t>
            </a:r>
            <a:endParaRPr lang="en-US" dirty="0"/>
          </a:p>
        </p:txBody>
      </p:sp>
      <p:sp>
        <p:nvSpPr>
          <p:cNvPr id="4" name="Date Placeholder 3"/>
          <p:cNvSpPr>
            <a:spLocks noGrp="1"/>
          </p:cNvSpPr>
          <p:nvPr>
            <p:ph type="dt" sz="half" idx="10"/>
          </p:nvPr>
        </p:nvSpPr>
        <p:spPr>
          <a:xfrm>
            <a:off x="696913" y="332601"/>
            <a:ext cx="1566839" cy="276999"/>
          </a:xfrm>
        </p:spPr>
        <p:txBody>
          <a:bodyPr/>
          <a:lstStyle/>
          <a:p>
            <a:r>
              <a:rPr lang="en-US" dirty="0" smtClean="0"/>
              <a:t>September 2011</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dirty="0"/>
          </a:p>
        </p:txBody>
      </p:sp>
      <p:sp>
        <p:nvSpPr>
          <p:cNvPr id="6" name="Slide Number Placeholder 5"/>
          <p:cNvSpPr>
            <a:spLocks noGrp="1"/>
          </p:cNvSpPr>
          <p:nvPr>
            <p:ph type="sldNum" sz="quarter" idx="12"/>
          </p:nvPr>
        </p:nvSpPr>
        <p:spPr/>
        <p:txBody>
          <a:bodyPr/>
          <a:lstStyle/>
          <a:p>
            <a:r>
              <a:rPr lang="en-US" smtClean="0"/>
              <a:t>Slide </a:t>
            </a:r>
            <a:fld id="{245E26E8-BE3E-460A-AE9C-D62ED5EAF80C}" type="slidenum">
              <a:rPr lang="en-US" smtClean="0"/>
              <a:pPr/>
              <a:t>4</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1881406"/>
            <a:ext cx="5774906" cy="4323458"/>
          </a:xfrm>
          <a:prstGeom prst="rect">
            <a:avLst/>
          </a:prstGeom>
        </p:spPr>
      </p:pic>
    </p:spTree>
    <p:extLst>
      <p:ext uri="{BB962C8B-B14F-4D97-AF65-F5344CB8AC3E}">
        <p14:creationId xmlns:p14="http://schemas.microsoft.com/office/powerpoint/2010/main" val="1731623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 cont’d</a:t>
            </a:r>
            <a:endParaRPr lang="en-US" dirty="0"/>
          </a:p>
        </p:txBody>
      </p:sp>
      <p:sp>
        <p:nvSpPr>
          <p:cNvPr id="3" name="Content Placeholder 2"/>
          <p:cNvSpPr>
            <a:spLocks noGrp="1"/>
          </p:cNvSpPr>
          <p:nvPr>
            <p:ph idx="1"/>
          </p:nvPr>
        </p:nvSpPr>
        <p:spPr/>
        <p:txBody>
          <a:bodyPr/>
          <a:lstStyle/>
          <a:p>
            <a:r>
              <a:rPr lang="fi-FI" dirty="0" smtClean="0"/>
              <a:t>Curves in the figure:</a:t>
            </a:r>
          </a:p>
          <a:p>
            <a:pPr lvl="1"/>
            <a:r>
              <a:rPr lang="fi-FI" dirty="0" smtClean="0"/>
              <a:t>Methods</a:t>
            </a:r>
          </a:p>
          <a:p>
            <a:pPr lvl="2"/>
            <a:r>
              <a:rPr lang="fi-FI" dirty="0" smtClean="0"/>
              <a:t>Area </a:t>
            </a:r>
            <a:r>
              <a:rPr lang="fi-FI" dirty="0" smtClean="0"/>
              <a:t>method (red curve)</a:t>
            </a:r>
            <a:endParaRPr lang="fi-FI" dirty="0" smtClean="0"/>
          </a:p>
          <a:p>
            <a:pPr lvl="2"/>
            <a:r>
              <a:rPr lang="fi-FI" dirty="0" smtClean="0"/>
              <a:t>Modified area method, area reduction of 15</a:t>
            </a:r>
            <a:r>
              <a:rPr lang="fi-FI" dirty="0" smtClean="0"/>
              <a:t>% (green curve)</a:t>
            </a:r>
            <a:endParaRPr lang="fi-FI" dirty="0" smtClean="0"/>
          </a:p>
          <a:p>
            <a:pPr lvl="2"/>
            <a:r>
              <a:rPr lang="fi-FI" dirty="0" smtClean="0"/>
              <a:t>Statistical method, confidence value of 90</a:t>
            </a:r>
            <a:r>
              <a:rPr lang="fi-FI" dirty="0" smtClean="0"/>
              <a:t>% (blue curve)</a:t>
            </a:r>
            <a:endParaRPr lang="fi-FI" dirty="0" smtClean="0"/>
          </a:p>
          <a:p>
            <a:pPr lvl="1"/>
            <a:r>
              <a:rPr lang="fi-FI" dirty="0" smtClean="0"/>
              <a:t>”True” </a:t>
            </a:r>
            <a:r>
              <a:rPr lang="fi-FI" dirty="0" smtClean="0"/>
              <a:t>cases (three black curves)</a:t>
            </a:r>
            <a:endParaRPr lang="fi-FI" dirty="0" smtClean="0"/>
          </a:p>
          <a:p>
            <a:pPr lvl="2"/>
            <a:r>
              <a:rPr lang="fi-FI" dirty="0" smtClean="0"/>
              <a:t>1 known device location and 1 randomly located device</a:t>
            </a:r>
          </a:p>
          <a:p>
            <a:pPr lvl="2"/>
            <a:r>
              <a:rPr lang="fi-FI" dirty="0" smtClean="0"/>
              <a:t>1</a:t>
            </a:r>
            <a:r>
              <a:rPr lang="fi-FI" dirty="0"/>
              <a:t> known device location and </a:t>
            </a:r>
            <a:r>
              <a:rPr lang="fi-FI" dirty="0" smtClean="0"/>
              <a:t>5 </a:t>
            </a:r>
            <a:r>
              <a:rPr lang="fi-FI" dirty="0"/>
              <a:t>randomly located </a:t>
            </a:r>
            <a:r>
              <a:rPr lang="fi-FI" dirty="0" smtClean="0"/>
              <a:t>devices</a:t>
            </a:r>
          </a:p>
          <a:p>
            <a:pPr lvl="2"/>
            <a:r>
              <a:rPr lang="fi-FI" dirty="0" smtClean="0"/>
              <a:t>1</a:t>
            </a:r>
            <a:r>
              <a:rPr lang="fi-FI" dirty="0"/>
              <a:t> known device location and </a:t>
            </a:r>
            <a:r>
              <a:rPr lang="fi-FI" dirty="0" smtClean="0"/>
              <a:t>20 </a:t>
            </a:r>
            <a:r>
              <a:rPr lang="fi-FI" dirty="0"/>
              <a:t>randomly located device</a:t>
            </a:r>
            <a:endParaRPr lang="en-US" dirty="0"/>
          </a:p>
        </p:txBody>
      </p:sp>
      <p:sp>
        <p:nvSpPr>
          <p:cNvPr id="4" name="Date Placeholder 3"/>
          <p:cNvSpPr>
            <a:spLocks noGrp="1"/>
          </p:cNvSpPr>
          <p:nvPr>
            <p:ph type="dt" sz="half" idx="10"/>
          </p:nvPr>
        </p:nvSpPr>
        <p:spPr>
          <a:xfrm>
            <a:off x="696913" y="332601"/>
            <a:ext cx="1566839" cy="276999"/>
          </a:xfrm>
        </p:spPr>
        <p:txBody>
          <a:bodyPr/>
          <a:lstStyle/>
          <a:p>
            <a:r>
              <a:rPr lang="en-US" dirty="0" smtClean="0"/>
              <a:t>September 2011</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dirty="0"/>
          </a:p>
        </p:txBody>
      </p:sp>
      <p:sp>
        <p:nvSpPr>
          <p:cNvPr id="6" name="Slide Number Placeholder 5"/>
          <p:cNvSpPr>
            <a:spLocks noGrp="1"/>
          </p:cNvSpPr>
          <p:nvPr>
            <p:ph type="sldNum" sz="quarter" idx="12"/>
          </p:nvPr>
        </p:nvSpPr>
        <p:spPr/>
        <p:txBody>
          <a:bodyPr/>
          <a:lstStyle/>
          <a:p>
            <a:r>
              <a:rPr lang="en-US" smtClean="0"/>
              <a:t>Slide </a:t>
            </a:r>
            <a:fld id="{245E26E8-BE3E-460A-AE9C-D62ED5EAF80C}" type="slidenum">
              <a:rPr lang="en-US" smtClean="0"/>
              <a:pPr/>
              <a:t>5</a:t>
            </a:fld>
            <a:endParaRPr lang="en-US"/>
          </a:p>
        </p:txBody>
      </p:sp>
    </p:spTree>
    <p:extLst>
      <p:ext uri="{BB962C8B-B14F-4D97-AF65-F5344CB8AC3E}">
        <p14:creationId xmlns:p14="http://schemas.microsoft.com/office/powerpoint/2010/main" val="1822633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 cont’d</a:t>
            </a:r>
            <a:endParaRPr lang="en-US" dirty="0"/>
          </a:p>
        </p:txBody>
      </p:sp>
      <p:sp>
        <p:nvSpPr>
          <p:cNvPr id="3" name="Content Placeholder 2"/>
          <p:cNvSpPr>
            <a:spLocks noGrp="1"/>
          </p:cNvSpPr>
          <p:nvPr>
            <p:ph idx="1"/>
          </p:nvPr>
        </p:nvSpPr>
        <p:spPr/>
        <p:txBody>
          <a:bodyPr/>
          <a:lstStyle/>
          <a:p>
            <a:r>
              <a:rPr lang="fi-FI" dirty="0" smtClean="0"/>
              <a:t>For each method the decisions as a function of separation distance between networks shown</a:t>
            </a:r>
          </a:p>
          <a:p>
            <a:pPr lvl="1"/>
            <a:r>
              <a:rPr lang="fi-FI" dirty="0" smtClean="0"/>
              <a:t>Transition from ”not a neighbor” to ”a neighbor” is naturally sharp </a:t>
            </a:r>
            <a:r>
              <a:rPr lang="fi-FI" dirty="0" smtClean="0"/>
              <a:t>with each method</a:t>
            </a:r>
            <a:endParaRPr lang="fi-FI" dirty="0" smtClean="0"/>
          </a:p>
          <a:p>
            <a:pPr lvl="1"/>
            <a:r>
              <a:rPr lang="fi-FI" dirty="0" smtClean="0"/>
              <a:t>The area </a:t>
            </a:r>
            <a:r>
              <a:rPr lang="fi-FI" dirty="0" smtClean="0"/>
              <a:t>method gives the </a:t>
            </a:r>
            <a:r>
              <a:rPr lang="fi-FI" dirty="0" smtClean="0"/>
              <a:t>widest </a:t>
            </a:r>
            <a:r>
              <a:rPr lang="fi-FI" dirty="0" smtClean="0"/>
              <a:t>neighborhood definition</a:t>
            </a:r>
          </a:p>
          <a:p>
            <a:pPr lvl="1"/>
            <a:r>
              <a:rPr lang="fi-FI" dirty="0" smtClean="0"/>
              <a:t>The statistical </a:t>
            </a:r>
            <a:r>
              <a:rPr lang="fi-FI" dirty="0" smtClean="0"/>
              <a:t>method gives the narrowest </a:t>
            </a:r>
            <a:r>
              <a:rPr lang="fi-FI" dirty="0"/>
              <a:t>neighborhood </a:t>
            </a:r>
            <a:r>
              <a:rPr lang="fi-FI" dirty="0" smtClean="0"/>
              <a:t>definition</a:t>
            </a:r>
          </a:p>
          <a:p>
            <a:pPr lvl="1"/>
            <a:r>
              <a:rPr lang="fi-FI" dirty="0" smtClean="0"/>
              <a:t>The modified </a:t>
            </a:r>
            <a:r>
              <a:rPr lang="fi-FI" dirty="0" smtClean="0"/>
              <a:t>area method is in between these two. This method matches with statistical method, when area reduction is 83%, which means radius reduction to 0.412.</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dirty="0"/>
          </a:p>
        </p:txBody>
      </p:sp>
      <p:sp>
        <p:nvSpPr>
          <p:cNvPr id="6" name="Slide Number Placeholder 5"/>
          <p:cNvSpPr>
            <a:spLocks noGrp="1"/>
          </p:cNvSpPr>
          <p:nvPr>
            <p:ph type="sldNum" sz="quarter" idx="12"/>
          </p:nvPr>
        </p:nvSpPr>
        <p:spPr/>
        <p:txBody>
          <a:bodyPr/>
          <a:lstStyle/>
          <a:p>
            <a:r>
              <a:rPr lang="en-US" smtClean="0"/>
              <a:t>Slide </a:t>
            </a:r>
            <a:fld id="{245E26E8-BE3E-460A-AE9C-D62ED5EAF80C}" type="slidenum">
              <a:rPr lang="en-US" smtClean="0"/>
              <a:pPr/>
              <a:t>6</a:t>
            </a:fld>
            <a:endParaRPr lang="en-US"/>
          </a:p>
        </p:txBody>
      </p:sp>
    </p:spTree>
    <p:extLst>
      <p:ext uri="{BB962C8B-B14F-4D97-AF65-F5344CB8AC3E}">
        <p14:creationId xmlns:p14="http://schemas.microsoft.com/office/powerpoint/2010/main" val="76150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Summary cont’d</a:t>
            </a:r>
            <a:endParaRPr lang="en-US" dirty="0"/>
          </a:p>
        </p:txBody>
      </p:sp>
      <p:sp>
        <p:nvSpPr>
          <p:cNvPr id="3" name="Content Placeholder 2"/>
          <p:cNvSpPr>
            <a:spLocks noGrp="1"/>
          </p:cNvSpPr>
          <p:nvPr>
            <p:ph idx="1"/>
          </p:nvPr>
        </p:nvSpPr>
        <p:spPr/>
        <p:txBody>
          <a:bodyPr/>
          <a:lstStyle/>
          <a:p>
            <a:r>
              <a:rPr lang="fi-FI" dirty="0" smtClean="0"/>
              <a:t>”True” cases</a:t>
            </a:r>
          </a:p>
          <a:p>
            <a:pPr lvl="1"/>
            <a:r>
              <a:rPr lang="fi-FI" dirty="0"/>
              <a:t>Transition from ”not a neighbor” to ”a neighbor” is </a:t>
            </a:r>
            <a:r>
              <a:rPr lang="fi-FI" dirty="0" smtClean="0"/>
              <a:t>changing during a certain transition range</a:t>
            </a:r>
          </a:p>
          <a:p>
            <a:pPr lvl="1"/>
            <a:r>
              <a:rPr lang="fi-FI" dirty="0" smtClean="0"/>
              <a:t>The higher </a:t>
            </a:r>
            <a:r>
              <a:rPr lang="fi-FI" dirty="0" smtClean="0"/>
              <a:t>the number </a:t>
            </a:r>
            <a:r>
              <a:rPr lang="fi-FI" dirty="0" smtClean="0"/>
              <a:t>of nodes in a network the closer it comes to an area method</a:t>
            </a:r>
          </a:p>
          <a:p>
            <a:pPr lvl="1"/>
            <a:endParaRPr lang="fi-FI" dirty="0"/>
          </a:p>
          <a:p>
            <a:pPr lvl="1"/>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dirty="0"/>
          </a:p>
        </p:txBody>
      </p:sp>
      <p:sp>
        <p:nvSpPr>
          <p:cNvPr id="6" name="Slide Number Placeholder 5"/>
          <p:cNvSpPr>
            <a:spLocks noGrp="1"/>
          </p:cNvSpPr>
          <p:nvPr>
            <p:ph type="sldNum" sz="quarter" idx="12"/>
          </p:nvPr>
        </p:nvSpPr>
        <p:spPr/>
        <p:txBody>
          <a:bodyPr/>
          <a:lstStyle/>
          <a:p>
            <a:r>
              <a:rPr lang="en-US" smtClean="0"/>
              <a:t>Slide </a:t>
            </a:r>
            <a:fld id="{245E26E8-BE3E-460A-AE9C-D62ED5EAF80C}" type="slidenum">
              <a:rPr lang="en-US" smtClean="0"/>
              <a:pPr/>
              <a:t>7</a:t>
            </a:fld>
            <a:endParaRPr lang="en-US"/>
          </a:p>
        </p:txBody>
      </p:sp>
    </p:spTree>
    <p:extLst>
      <p:ext uri="{BB962C8B-B14F-4D97-AF65-F5344CB8AC3E}">
        <p14:creationId xmlns:p14="http://schemas.microsoft.com/office/powerpoint/2010/main" val="275548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p:txBody>
          <a:bodyPr/>
          <a:lstStyle/>
          <a:p>
            <a:r>
              <a:rPr lang="fi-FI" dirty="0" smtClean="0"/>
              <a:t>We propose that </a:t>
            </a:r>
            <a:r>
              <a:rPr lang="fi-FI" dirty="0" smtClean="0"/>
              <a:t>the </a:t>
            </a:r>
            <a:r>
              <a:rPr lang="fi-FI" dirty="0" smtClean="0"/>
              <a:t>method to be used in neighborhood evaluation is </a:t>
            </a:r>
            <a:r>
              <a:rPr lang="fi-FI" dirty="0" smtClean="0"/>
              <a:t>the modified </a:t>
            </a:r>
            <a:r>
              <a:rPr lang="fi-FI" dirty="0" smtClean="0"/>
              <a:t>area method, because it is</a:t>
            </a:r>
          </a:p>
          <a:p>
            <a:pPr lvl="1"/>
            <a:r>
              <a:rPr lang="fi-FI" dirty="0"/>
              <a:t>s</a:t>
            </a:r>
            <a:r>
              <a:rPr lang="fi-FI" dirty="0" smtClean="0"/>
              <a:t>imple</a:t>
            </a:r>
          </a:p>
          <a:p>
            <a:pPr lvl="1"/>
            <a:r>
              <a:rPr lang="fi-FI" dirty="0"/>
              <a:t>e</a:t>
            </a:r>
            <a:r>
              <a:rPr lang="fi-FI" dirty="0" smtClean="0"/>
              <a:t>asy to scale</a:t>
            </a:r>
          </a:p>
          <a:p>
            <a:pPr lvl="1"/>
            <a:r>
              <a:rPr lang="fi-FI" dirty="0"/>
              <a:t>a</a:t>
            </a:r>
            <a:r>
              <a:rPr lang="fi-FI" dirty="0" smtClean="0"/>
              <a:t>ble to cover both other methods just by choosing the area reduction value</a:t>
            </a:r>
          </a:p>
          <a:p>
            <a:pPr lvl="1"/>
            <a:endParaRPr lang="fi-FI" dirty="0" smtClean="0"/>
          </a:p>
        </p:txBody>
      </p:sp>
      <p:sp>
        <p:nvSpPr>
          <p:cNvPr id="4" name="Date Placeholder 3"/>
          <p:cNvSpPr>
            <a:spLocks noGrp="1"/>
          </p:cNvSpPr>
          <p:nvPr>
            <p:ph type="dt" sz="half" idx="10"/>
          </p:nvPr>
        </p:nvSpPr>
        <p:spPr>
          <a:xfrm>
            <a:off x="696913" y="332601"/>
            <a:ext cx="1566839" cy="276999"/>
          </a:xfrm>
        </p:spPr>
        <p:txBody>
          <a:bodyPr/>
          <a:lstStyle/>
          <a:p>
            <a:r>
              <a:rPr lang="en-US" dirty="0" smtClean="0"/>
              <a:t>September 2011</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dirty="0"/>
          </a:p>
        </p:txBody>
      </p:sp>
      <p:sp>
        <p:nvSpPr>
          <p:cNvPr id="6" name="Slide Number Placeholder 5"/>
          <p:cNvSpPr>
            <a:spLocks noGrp="1"/>
          </p:cNvSpPr>
          <p:nvPr>
            <p:ph type="sldNum" sz="quarter" idx="12"/>
          </p:nvPr>
        </p:nvSpPr>
        <p:spPr/>
        <p:txBody>
          <a:bodyPr/>
          <a:lstStyle/>
          <a:p>
            <a:r>
              <a:rPr lang="en-US" smtClean="0"/>
              <a:t>Slide </a:t>
            </a:r>
            <a:fld id="{245E26E8-BE3E-460A-AE9C-D62ED5EAF80C}" type="slidenum">
              <a:rPr lang="en-US" smtClean="0"/>
              <a:pPr/>
              <a:t>8</a:t>
            </a:fld>
            <a:endParaRPr lang="en-US"/>
          </a:p>
        </p:txBody>
      </p:sp>
    </p:spTree>
    <p:extLst>
      <p:ext uri="{BB962C8B-B14F-4D97-AF65-F5344CB8AC3E}">
        <p14:creationId xmlns:p14="http://schemas.microsoft.com/office/powerpoint/2010/main" val="3145994259"/>
      </p:ext>
    </p:extLst>
  </p:cSld>
  <p:clrMapOvr>
    <a:masterClrMapping/>
  </p:clrMapOvr>
</p:sld>
</file>

<file path=ppt/theme/theme1.xml><?xml version="1.0" encoding="utf-8"?>
<a:theme xmlns:a="http://schemas.openxmlformats.org/drawingml/2006/main" name="19-10-00xx-00-000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19-10-00xx-00-0001-Submission</Template>
  <TotalTime>7568</TotalTime>
  <Words>465</Words>
  <Application>Microsoft Office PowerPoint</Application>
  <PresentationFormat>On-screen Show (4:3)</PresentationFormat>
  <Paragraphs>71</Paragraphs>
  <Slides>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19-10-00xx-00-0001-Submission</vt:lpstr>
      <vt:lpstr>Document</vt:lpstr>
      <vt:lpstr>Neighbor discovery simulation summary</vt:lpstr>
      <vt:lpstr>Abstract</vt:lpstr>
      <vt:lpstr>Decision criterion</vt:lpstr>
      <vt:lpstr>Summary of simulations with 3 different methods</vt:lpstr>
      <vt:lpstr>Summary cont’d</vt:lpstr>
      <vt:lpstr>Summary cont’d</vt:lpstr>
      <vt:lpstr>Summary cont’d</vt:lpstr>
      <vt:lpstr>Summary</vt:lpstr>
    </vt:vector>
  </TitlesOfParts>
  <Company>NOKIA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19-10-0088-00-0001</dc:title>
  <dc:creator/>
  <cp:lastModifiedBy>Kasslin (Nokia)</cp:lastModifiedBy>
  <cp:revision>139</cp:revision>
  <cp:lastPrinted>1998-02-10T13:28:06Z</cp:lastPrinted>
  <dcterms:created xsi:type="dcterms:W3CDTF">2011-01-03T13:41:20Z</dcterms:created>
  <dcterms:modified xsi:type="dcterms:W3CDTF">2011-09-06T08:37:02Z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9ac84797-d2c0-49d8-abcb-a87e6a5a9a24</vt:lpwstr>
  </property>
  <property fmtid="{D5CDD505-2E9C-101B-9397-08002B2CF9AE}" pid="3" name="Trial LicenseClassification">
    <vt:lpwstr>Personal</vt:lpwstr>
  </property>
  <property fmtid="{D5CDD505-2E9C-101B-9397-08002B2CF9AE}" pid="4" name="NokiaConfidentiality">
    <vt:lpwstr>Public</vt:lpwstr>
  </property>
</Properties>
</file>