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70" r:id="rId3"/>
    <p:sldId id="272" r:id="rId4"/>
    <p:sldId id="288" r:id="rId5"/>
    <p:sldId id="281" r:id="rId6"/>
    <p:sldId id="282" r:id="rId7"/>
    <p:sldId id="289" r:id="rId8"/>
    <p:sldId id="298" r:id="rId9"/>
    <p:sldId id="293" r:id="rId10"/>
    <p:sldId id="294" r:id="rId11"/>
    <p:sldId id="295" r:id="rId12"/>
    <p:sldId id="297" r:id="rId13"/>
    <p:sldId id="296"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6746F0D-17CF-46EC-B49A-19373E00B98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99CC33"/>
              </a:solidFill>
              <a:latin typeface="nokia pure text"/>
            </a:endParaRPr>
          </a:p>
        </p:txBody>
      </p:sp>
    </p:spTree>
    <p:extLst>
      <p:ext uri="{BB962C8B-B14F-4D97-AF65-F5344CB8AC3E}">
        <p14:creationId xmlns:p14="http://schemas.microsoft.com/office/powerpoint/2010/main" val="3653121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D376D30C-C3CD-47CE-8F41-533D57D022B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extLst>
      <p:ext uri="{BB962C8B-B14F-4D97-AF65-F5344CB8AC3E}">
        <p14:creationId xmlns:p14="http://schemas.microsoft.com/office/powerpoint/2010/main" val="33087812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C0D36E56-B8EF-4EC9-B53F-74DECF245B45}"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A13E86E-8A2B-44C4-A512-2C355D1BB183}"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extLst>
      <p:ext uri="{BB962C8B-B14F-4D97-AF65-F5344CB8AC3E}">
        <p14:creationId xmlns:p14="http://schemas.microsoft.com/office/powerpoint/2010/main" val="2576103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80D2C01-1464-4222-8C53-CE57EF515417}" type="slidenum">
              <a:rPr lang="en-US"/>
              <a:pPr/>
              <a:t>‹#›</a:t>
            </a:fld>
            <a:endParaRPr lang="en-US"/>
          </a:p>
        </p:txBody>
      </p:sp>
    </p:spTree>
    <p:extLst>
      <p:ext uri="{BB962C8B-B14F-4D97-AF65-F5344CB8AC3E}">
        <p14:creationId xmlns:p14="http://schemas.microsoft.com/office/powerpoint/2010/main" val="1730348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FCC94F1-4F48-43C8-80B6-5850E86FED26}" type="slidenum">
              <a:rPr lang="en-US"/>
              <a:pPr/>
              <a:t>‹#›</a:t>
            </a:fld>
            <a:endParaRPr lang="en-US"/>
          </a:p>
        </p:txBody>
      </p:sp>
    </p:spTree>
    <p:extLst>
      <p:ext uri="{BB962C8B-B14F-4D97-AF65-F5344CB8AC3E}">
        <p14:creationId xmlns:p14="http://schemas.microsoft.com/office/powerpoint/2010/main" val="217160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965EE12-092C-4D4A-A66C-2A909C4FFDE6}" type="slidenum">
              <a:rPr lang="en-US"/>
              <a:pPr/>
              <a:t>‹#›</a:t>
            </a:fld>
            <a:endParaRPr lang="en-US"/>
          </a:p>
        </p:txBody>
      </p:sp>
    </p:spTree>
    <p:extLst>
      <p:ext uri="{BB962C8B-B14F-4D97-AF65-F5344CB8AC3E}">
        <p14:creationId xmlns:p14="http://schemas.microsoft.com/office/powerpoint/2010/main" val="3679247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6CA5FAB-055B-4A70-BBF5-E6A1D582E255}" type="slidenum">
              <a:rPr lang="en-US"/>
              <a:pPr/>
              <a:t>‹#›</a:t>
            </a:fld>
            <a:endParaRPr lang="en-US"/>
          </a:p>
        </p:txBody>
      </p:sp>
    </p:spTree>
    <p:extLst>
      <p:ext uri="{BB962C8B-B14F-4D97-AF65-F5344CB8AC3E}">
        <p14:creationId xmlns:p14="http://schemas.microsoft.com/office/powerpoint/2010/main" val="2735768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3FA6A31-DC19-44A1-A5A8-603F1498ADD5}" type="slidenum">
              <a:rPr lang="en-US"/>
              <a:pPr/>
              <a:t>‹#›</a:t>
            </a:fld>
            <a:endParaRPr lang="en-US"/>
          </a:p>
        </p:txBody>
      </p:sp>
    </p:spTree>
    <p:extLst>
      <p:ext uri="{BB962C8B-B14F-4D97-AF65-F5344CB8AC3E}">
        <p14:creationId xmlns:p14="http://schemas.microsoft.com/office/powerpoint/2010/main" val="332938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2011</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D8620F72-D9DD-4F6C-BF86-286E99097F5C}" type="slidenum">
              <a:rPr lang="en-US"/>
              <a:pPr/>
              <a:t>‹#›</a:t>
            </a:fld>
            <a:endParaRPr lang="en-US"/>
          </a:p>
        </p:txBody>
      </p:sp>
    </p:spTree>
    <p:extLst>
      <p:ext uri="{BB962C8B-B14F-4D97-AF65-F5344CB8AC3E}">
        <p14:creationId xmlns:p14="http://schemas.microsoft.com/office/powerpoint/2010/main" val="204859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2011</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3D87FD1A-4669-4DAA-AE97-A9CD078827FA}" type="slidenum">
              <a:rPr lang="en-US"/>
              <a:pPr/>
              <a:t>‹#›</a:t>
            </a:fld>
            <a:endParaRPr lang="en-US"/>
          </a:p>
        </p:txBody>
      </p:sp>
    </p:spTree>
    <p:extLst>
      <p:ext uri="{BB962C8B-B14F-4D97-AF65-F5344CB8AC3E}">
        <p14:creationId xmlns:p14="http://schemas.microsoft.com/office/powerpoint/2010/main" val="3344379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2011</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2EB7D5BE-313A-46BC-91FB-B3CD58DF3073}" type="slidenum">
              <a:rPr lang="en-US"/>
              <a:pPr/>
              <a:t>‹#›</a:t>
            </a:fld>
            <a:endParaRPr lang="en-US"/>
          </a:p>
        </p:txBody>
      </p:sp>
    </p:spTree>
    <p:extLst>
      <p:ext uri="{BB962C8B-B14F-4D97-AF65-F5344CB8AC3E}">
        <p14:creationId xmlns:p14="http://schemas.microsoft.com/office/powerpoint/2010/main" val="3550602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3DC8485-9EBF-42CE-AD7C-43C405F2068C}" type="slidenum">
              <a:rPr lang="en-US"/>
              <a:pPr/>
              <a:t>‹#›</a:t>
            </a:fld>
            <a:endParaRPr lang="en-US"/>
          </a:p>
        </p:txBody>
      </p:sp>
    </p:spTree>
    <p:extLst>
      <p:ext uri="{BB962C8B-B14F-4D97-AF65-F5344CB8AC3E}">
        <p14:creationId xmlns:p14="http://schemas.microsoft.com/office/powerpoint/2010/main" val="267301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4E868DF-B983-43FA-9487-E83E13AB3B7A}" type="slidenum">
              <a:rPr lang="en-US"/>
              <a:pPr/>
              <a:t>‹#›</a:t>
            </a:fld>
            <a:endParaRPr lang="en-US"/>
          </a:p>
        </p:txBody>
      </p:sp>
    </p:spTree>
    <p:extLst>
      <p:ext uri="{BB962C8B-B14F-4D97-AF65-F5344CB8AC3E}">
        <p14:creationId xmlns:p14="http://schemas.microsoft.com/office/powerpoint/2010/main" val="3038734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8110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9A8CACAC-ED59-4187-A332-5428D83976DB}"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802.19-11/0078r0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July 2011</a:t>
            </a:r>
            <a:endParaRPr lang="en-US" dirty="0"/>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82E86A80-34D2-4DCB-BC8C-FA032A8CD9E2}"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Discovery system proposal</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2011-07-20</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6" name="Object 5"/>
          <p:cNvGraphicFramePr>
            <a:graphicFrameLocks noChangeAspect="1"/>
          </p:cNvGraphicFramePr>
          <p:nvPr>
            <p:extLst>
              <p:ext uri="{D42A27DB-BD31-4B8C-83A1-F6EECF244321}">
                <p14:modId xmlns:p14="http://schemas.microsoft.com/office/powerpoint/2010/main" val="1826407829"/>
              </p:ext>
            </p:extLst>
          </p:nvPr>
        </p:nvGraphicFramePr>
        <p:xfrm>
          <a:off x="522288" y="2560638"/>
          <a:ext cx="8020050" cy="2455862"/>
        </p:xfrm>
        <a:graphic>
          <a:graphicData uri="http://schemas.openxmlformats.org/presentationml/2006/ole">
            <mc:AlternateContent xmlns:mc="http://schemas.openxmlformats.org/markup-compatibility/2006">
              <mc:Choice xmlns:v="urn:schemas-microsoft-com:vml" Requires="v">
                <p:oleObj spid="_x0000_s30830" name="Document" r:id="rId4" imgW="8250056" imgH="2533614" progId="Word.Document.8">
                  <p:embed/>
                </p:oleObj>
              </mc:Choice>
              <mc:Fallback>
                <p:oleObj name="Document" r:id="rId4" imgW="8250056" imgH="2533614" progId="Word.Document.8">
                  <p:embed/>
                  <p:pic>
                    <p:nvPicPr>
                      <p:cNvPr id="0" name="Object 11"/>
                      <p:cNvPicPr>
                        <a:picLocks noChangeAspect="1" noChangeArrowheads="1"/>
                      </p:cNvPicPr>
                      <p:nvPr/>
                    </p:nvPicPr>
                    <p:blipFill>
                      <a:blip r:embed="rId5"/>
                      <a:srcRect/>
                      <a:stretch>
                        <a:fillRect/>
                      </a:stretch>
                    </p:blipFill>
                    <p:spPr bwMode="auto">
                      <a:xfrm>
                        <a:off x="522288" y="2560638"/>
                        <a:ext cx="8020050" cy="2455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Basics of the new discovery system</a:t>
            </a:r>
            <a:endParaRPr lang="en-US" dirty="0"/>
          </a:p>
        </p:txBody>
      </p:sp>
      <p:sp>
        <p:nvSpPr>
          <p:cNvPr id="3" name="Content Placeholder 2"/>
          <p:cNvSpPr>
            <a:spLocks noGrp="1"/>
          </p:cNvSpPr>
          <p:nvPr>
            <p:ph idx="1"/>
          </p:nvPr>
        </p:nvSpPr>
        <p:spPr/>
        <p:txBody>
          <a:bodyPr/>
          <a:lstStyle/>
          <a:p>
            <a:r>
              <a:rPr lang="fi-FI" sz="2000" dirty="0" smtClean="0"/>
              <a:t>A DNS-like distributed and hierarchical database that builds upon concept of unique geographical zones that are managed by servers</a:t>
            </a:r>
          </a:p>
          <a:p>
            <a:r>
              <a:rPr lang="fi-FI" sz="2000" dirty="0" smtClean="0"/>
              <a:t>The system uses geographical areas that may of different type and that are defined with means of an area contour</a:t>
            </a:r>
          </a:p>
          <a:p>
            <a:pPr lvl="1"/>
            <a:r>
              <a:rPr lang="fi-FI" sz="1800" dirty="0" smtClean="0"/>
              <a:t>The area contour may have a contour parameter (e.g. dBm value)</a:t>
            </a:r>
          </a:p>
          <a:p>
            <a:pPr lvl="1"/>
            <a:r>
              <a:rPr lang="fi-FI" sz="1800" dirty="0" smtClean="0"/>
              <a:t>Each area is associated with information like area identifier (TVBD identifier, etc.), service descriptor (CM, CDIS, etc.) and hostname</a:t>
            </a:r>
          </a:p>
          <a:p>
            <a:r>
              <a:rPr lang="fi-FI" sz="2000" dirty="0" smtClean="0"/>
              <a:t>Geographical areas may overlap with multiple geographical zones and thus the system ensures that each registered area becomes registered to the appropriate zone specific servers</a:t>
            </a:r>
          </a:p>
          <a:p>
            <a:r>
              <a:rPr lang="fi-FI" sz="2000" dirty="0" smtClean="0"/>
              <a:t>The system needs to be able to direct the area inquiries to the correct zone specific servers</a:t>
            </a:r>
            <a:endParaRPr lang="en-US" sz="2000" dirty="0"/>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10</a:t>
            </a:fld>
            <a:endParaRPr lang="en-US"/>
          </a:p>
        </p:txBody>
      </p:sp>
    </p:spTree>
    <p:extLst>
      <p:ext uri="{BB962C8B-B14F-4D97-AF65-F5344CB8AC3E}">
        <p14:creationId xmlns:p14="http://schemas.microsoft.com/office/powerpoint/2010/main" val="3209194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Basics of the use of the new discovery system</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Area registration</a:t>
            </a:r>
          </a:p>
          <a:p>
            <a:pPr marL="857250" lvl="1" indent="-457200"/>
            <a:r>
              <a:rPr lang="fi-FI" dirty="0" smtClean="0"/>
              <a:t>A communication area with the contour defining the border of the area and the contour parameter indicating the interference level (dBm) tolerated on the border of the area</a:t>
            </a:r>
          </a:p>
          <a:p>
            <a:pPr marL="857250" lvl="1" indent="-457200"/>
            <a:r>
              <a:rPr lang="fi-FI" dirty="0" smtClean="0"/>
              <a:t>Few interference areas with different maximum interference levels (dBm) generated by the TVBDs within the communication area</a:t>
            </a:r>
          </a:p>
          <a:p>
            <a:pPr marL="457200" indent="-457200">
              <a:buFont typeface="+mj-lt"/>
              <a:buAutoNum type="arabicPeriod"/>
            </a:pPr>
            <a:r>
              <a:rPr lang="fi-FI" dirty="0" smtClean="0"/>
              <a:t>Area inquiry</a:t>
            </a:r>
          </a:p>
          <a:p>
            <a:pPr marL="857250" lvl="1" indent="-457200"/>
            <a:r>
              <a:rPr lang="fi-FI" dirty="0" smtClean="0"/>
              <a:t>Give me interference areas that overlap with this area (communication area) I have here with contour value x dBm</a:t>
            </a:r>
          </a:p>
          <a:p>
            <a:pPr marL="857250" lvl="1" indent="-457200"/>
            <a:r>
              <a:rPr lang="fi-FI" dirty="0" smtClean="0"/>
              <a:t>Give me communication areas that overlap with this area (the interference area with the highest interference level) </a:t>
            </a:r>
            <a:endParaRPr lang="en-US" dirty="0"/>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11</a:t>
            </a:fld>
            <a:endParaRPr lang="en-US"/>
          </a:p>
        </p:txBody>
      </p:sp>
    </p:spTree>
    <p:extLst>
      <p:ext uri="{BB962C8B-B14F-4D97-AF65-F5344CB8AC3E}">
        <p14:creationId xmlns:p14="http://schemas.microsoft.com/office/powerpoint/2010/main" val="1350174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After the inquiry in the CDIS</a:t>
            </a:r>
            <a:endParaRPr lang="en-US" dirty="0"/>
          </a:p>
        </p:txBody>
      </p:sp>
      <p:sp>
        <p:nvSpPr>
          <p:cNvPr id="3" name="Content Placeholder 2"/>
          <p:cNvSpPr>
            <a:spLocks noGrp="1"/>
          </p:cNvSpPr>
          <p:nvPr>
            <p:ph idx="1"/>
          </p:nvPr>
        </p:nvSpPr>
        <p:spPr/>
        <p:txBody>
          <a:bodyPr/>
          <a:lstStyle/>
          <a:p>
            <a:r>
              <a:rPr lang="fi-FI" sz="2000" dirty="0" smtClean="0"/>
              <a:t>The CDIS has a list of communication areas and interference areas from the discovery system and assocatied information</a:t>
            </a:r>
          </a:p>
          <a:p>
            <a:pPr lvl="1"/>
            <a:r>
              <a:rPr lang="fi-FI" sz="1800" dirty="0" smtClean="0"/>
              <a:t>Contour parameters</a:t>
            </a:r>
          </a:p>
          <a:p>
            <a:pPr lvl="1"/>
            <a:r>
              <a:rPr lang="fi-FI" sz="1800" dirty="0" smtClean="0"/>
              <a:t>TVBD identifier</a:t>
            </a:r>
          </a:p>
          <a:p>
            <a:pPr lvl="1"/>
            <a:r>
              <a:rPr lang="fi-FI" sz="1800" dirty="0" smtClean="0"/>
              <a:t>Service descriptions (CDIS, CM, etc.)</a:t>
            </a:r>
          </a:p>
          <a:p>
            <a:pPr lvl="1"/>
            <a:r>
              <a:rPr lang="fi-FI" sz="1800" dirty="0" smtClean="0"/>
              <a:t>Hostnames (for CDIS, CM, etc.)</a:t>
            </a:r>
          </a:p>
          <a:p>
            <a:r>
              <a:rPr lang="fi-FI" sz="2000" dirty="0" smtClean="0"/>
              <a:t>The CDIS uses the DNS to find out the IP addresses of the CDIS The CDIS may need to contact the other CDISs to obtain more information about identified interferers</a:t>
            </a:r>
          </a:p>
          <a:p>
            <a:r>
              <a:rPr lang="fi-FI" sz="2000" dirty="0" smtClean="0"/>
              <a:t>Finally the CDIS provides the list of interferers to the CM with the necessary associated information</a:t>
            </a:r>
          </a:p>
          <a:p>
            <a:pPr lvl="1"/>
            <a:r>
              <a:rPr lang="fi-FI" sz="1600" dirty="0" smtClean="0"/>
              <a:t>At least the TVBD identifier and the CM hostname</a:t>
            </a:r>
            <a:endParaRPr lang="en-US" sz="1600" dirty="0"/>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12</a:t>
            </a:fld>
            <a:endParaRPr lang="en-US"/>
          </a:p>
        </p:txBody>
      </p:sp>
    </p:spTree>
    <p:extLst>
      <p:ext uri="{BB962C8B-B14F-4D97-AF65-F5344CB8AC3E}">
        <p14:creationId xmlns:p14="http://schemas.microsoft.com/office/powerpoint/2010/main" val="1663941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dirty="0" smtClean="0"/>
              <a:t>Basic operating principles of the new discovery system are described</a:t>
            </a:r>
          </a:p>
          <a:p>
            <a:r>
              <a:rPr lang="fi-FI" dirty="0" smtClean="0"/>
              <a:t>Use of the new discovery system is shortly explained</a:t>
            </a:r>
          </a:p>
          <a:p>
            <a:r>
              <a:rPr lang="fi-FI" dirty="0" smtClean="0"/>
              <a:t>The intent is to continue with more detailed descriptions during the next few weeks</a:t>
            </a:r>
            <a:endParaRPr lang="en-US" dirty="0"/>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13</a:t>
            </a:fld>
            <a:endParaRPr lang="en-US"/>
          </a:p>
        </p:txBody>
      </p:sp>
    </p:spTree>
    <p:extLst>
      <p:ext uri="{BB962C8B-B14F-4D97-AF65-F5344CB8AC3E}">
        <p14:creationId xmlns:p14="http://schemas.microsoft.com/office/powerpoint/2010/main" val="281427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Abstract</a:t>
            </a:r>
            <a:endParaRPr lang="en-US" dirty="0"/>
          </a:p>
        </p:txBody>
      </p:sp>
      <p:sp>
        <p:nvSpPr>
          <p:cNvPr id="3" name="Content Placeholder 2"/>
          <p:cNvSpPr>
            <a:spLocks noGrp="1"/>
          </p:cNvSpPr>
          <p:nvPr>
            <p:ph idx="1"/>
          </p:nvPr>
        </p:nvSpPr>
        <p:spPr/>
        <p:txBody>
          <a:bodyPr/>
          <a:lstStyle/>
          <a:p>
            <a:r>
              <a:rPr lang="fi-FI" dirty="0" smtClean="0"/>
              <a:t>This presentation is a follow up to the earlier presentations and contributions on the interferer discovery. Contribution 19-11/0061r1 dealt with the problem and gave an overview of the proposed remedy. </a:t>
            </a:r>
          </a:p>
          <a:p>
            <a:r>
              <a:rPr lang="fi-FI" dirty="0" smtClean="0"/>
              <a:t>In this presentation we go to the details of the solution that we propose for the IEEE 802.19.1 coexistence system</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2</a:t>
            </a:fld>
            <a:endParaRPr lang="en-US"/>
          </a:p>
        </p:txBody>
      </p:sp>
    </p:spTree>
    <p:extLst>
      <p:ext uri="{BB962C8B-B14F-4D97-AF65-F5344CB8AC3E}">
        <p14:creationId xmlns:p14="http://schemas.microsoft.com/office/powerpoint/2010/main" val="165225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Basic assumptions</a:t>
            </a:r>
            <a:endParaRPr lang="en-US" dirty="0"/>
          </a:p>
        </p:txBody>
      </p:sp>
      <p:sp>
        <p:nvSpPr>
          <p:cNvPr id="3" name="Content Placeholder 2"/>
          <p:cNvSpPr>
            <a:spLocks noGrp="1"/>
          </p:cNvSpPr>
          <p:nvPr>
            <p:ph idx="1"/>
          </p:nvPr>
        </p:nvSpPr>
        <p:spPr/>
        <p:txBody>
          <a:bodyPr/>
          <a:lstStyle/>
          <a:p>
            <a:r>
              <a:rPr lang="fi-FI" dirty="0" smtClean="0"/>
              <a:t>A CM is an entity that serves TVBDs via their CEs</a:t>
            </a:r>
          </a:p>
          <a:p>
            <a:pPr lvl="1"/>
            <a:r>
              <a:rPr lang="fi-FI" dirty="0" smtClean="0"/>
              <a:t>Different kind of management services for TVBDs that want to receive orders or guidance on operating parameters</a:t>
            </a:r>
          </a:p>
          <a:p>
            <a:pPr lvl="1"/>
            <a:r>
              <a:rPr lang="fi-FI" dirty="0" smtClean="0"/>
              <a:t>Information service for TVBDs that want to make all the decisions by themselves but want to receive information about environment from the coexistence system</a:t>
            </a:r>
          </a:p>
          <a:p>
            <a:r>
              <a:rPr lang="fi-FI" dirty="0" smtClean="0"/>
              <a:t>A CDIS is an entity that serves CMs </a:t>
            </a:r>
          </a:p>
          <a:p>
            <a:pPr lvl="1"/>
            <a:r>
              <a:rPr lang="fi-FI" dirty="0" smtClean="0"/>
              <a:t>Finds out for a CM those TVBDs that are potential interferers of the TVBDs the CM serves and the CMs that serve those potential interferers</a:t>
            </a:r>
          </a:p>
          <a:p>
            <a:pPr lvl="2"/>
            <a:r>
              <a:rPr lang="fi-FI" dirty="0" smtClean="0"/>
              <a:t>The potential interferers have been also called neighbors</a:t>
            </a:r>
          </a:p>
          <a:p>
            <a:pPr lvl="2"/>
            <a:r>
              <a:rPr lang="fi-FI" dirty="0" smtClean="0"/>
              <a:t>Needed at least to find out those potential interferers that are served by other CMs</a:t>
            </a:r>
            <a:endParaRPr lang="en-US" dirty="0"/>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3</a:t>
            </a:fld>
            <a:endParaRPr lang="en-US"/>
          </a:p>
        </p:txBody>
      </p:sp>
    </p:spTree>
    <p:extLst>
      <p:ext uri="{BB962C8B-B14F-4D97-AF65-F5344CB8AC3E}">
        <p14:creationId xmlns:p14="http://schemas.microsoft.com/office/powerpoint/2010/main" val="3727780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Problem statement</a:t>
            </a:r>
            <a:endParaRPr lang="en-US" dirty="0"/>
          </a:p>
        </p:txBody>
      </p:sp>
      <p:sp>
        <p:nvSpPr>
          <p:cNvPr id="3" name="Content Placeholder 2"/>
          <p:cNvSpPr>
            <a:spLocks noGrp="1"/>
          </p:cNvSpPr>
          <p:nvPr>
            <p:ph idx="1"/>
          </p:nvPr>
        </p:nvSpPr>
        <p:spPr/>
        <p:txBody>
          <a:bodyPr/>
          <a:lstStyle/>
          <a:p>
            <a:r>
              <a:rPr lang="fi-FI" dirty="0" smtClean="0"/>
              <a:t>The 802.19.1 specification needs to provide means for a coexistence manager (CM) to find out TVBDs that may interfere the TVBDs that the CM serves or that may be interfered by those TVBDs</a:t>
            </a:r>
            <a:endParaRPr lang="fi-FI" dirty="0"/>
          </a:p>
          <a:p>
            <a:r>
              <a:rPr lang="fi-FI" dirty="0" smtClean="0"/>
              <a:t>The coexistence system architecture discussed in the TG1 has coexistence discovery and information server (CDIS) for this purpose</a:t>
            </a:r>
          </a:p>
          <a:p>
            <a:r>
              <a:rPr lang="fi-FI" dirty="0" smtClean="0"/>
              <a:t>How do we ensure that a CM gets all the interfering/interered TVBDs from a CDIS regardless of the CDIS instance the CM is using?</a:t>
            </a:r>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4</a:t>
            </a:fld>
            <a:endParaRPr lang="en-US"/>
          </a:p>
        </p:txBody>
      </p:sp>
    </p:spTree>
    <p:extLst>
      <p:ext uri="{BB962C8B-B14F-4D97-AF65-F5344CB8AC3E}">
        <p14:creationId xmlns:p14="http://schemas.microsoft.com/office/powerpoint/2010/main" val="3057867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Some definitions and terms</a:t>
            </a:r>
            <a:endParaRPr lang="en-US" dirty="0"/>
          </a:p>
        </p:txBody>
      </p:sp>
      <p:sp>
        <p:nvSpPr>
          <p:cNvPr id="3" name="Content Placeholder 2"/>
          <p:cNvSpPr>
            <a:spLocks noGrp="1"/>
          </p:cNvSpPr>
          <p:nvPr>
            <p:ph idx="1"/>
          </p:nvPr>
        </p:nvSpPr>
        <p:spPr/>
        <p:txBody>
          <a:bodyPr/>
          <a:lstStyle/>
          <a:p>
            <a:r>
              <a:rPr lang="fi-FI" dirty="0" smtClean="0"/>
              <a:t>Communication area and interference area are defined for a TVBD network that is represented by a TVBD that is using the coexistence system services and registered to the coexistence system</a:t>
            </a:r>
          </a:p>
          <a:p>
            <a:r>
              <a:rPr lang="fi-FI" dirty="0" smtClean="0"/>
              <a:t>Communication </a:t>
            </a:r>
            <a:r>
              <a:rPr lang="fi-FI" dirty="0"/>
              <a:t>area = A geographical area within which </a:t>
            </a:r>
            <a:r>
              <a:rPr lang="fi-FI" dirty="0" smtClean="0"/>
              <a:t>the TVBD can communicate with other TVBDs, i.e. coverage area of the TVBD network</a:t>
            </a:r>
            <a:endParaRPr lang="en-US" dirty="0"/>
          </a:p>
          <a:p>
            <a:r>
              <a:rPr lang="fi-FI" dirty="0" smtClean="0"/>
              <a:t>Interference area = A geographical area within which signal level from any TVBD of the TVBD network is equal to or larger than N+Im</a:t>
            </a:r>
          </a:p>
          <a:p>
            <a:pPr lvl="1"/>
            <a:r>
              <a:rPr lang="fi-FI" dirty="0" smtClean="0"/>
              <a:t>N stands for noise and Im represents interference margin</a:t>
            </a:r>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5</a:t>
            </a:fld>
            <a:endParaRPr lang="en-US"/>
          </a:p>
        </p:txBody>
      </p:sp>
    </p:spTree>
    <p:extLst>
      <p:ext uri="{BB962C8B-B14F-4D97-AF65-F5344CB8AC3E}">
        <p14:creationId xmlns:p14="http://schemas.microsoft.com/office/powerpoint/2010/main" val="3313467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Questions by a CDIS</a:t>
            </a:r>
            <a:endParaRPr lang="en-US" dirty="0"/>
          </a:p>
        </p:txBody>
      </p:sp>
      <p:sp>
        <p:nvSpPr>
          <p:cNvPr id="3" name="Content Placeholder 2"/>
          <p:cNvSpPr>
            <a:spLocks noGrp="1"/>
          </p:cNvSpPr>
          <p:nvPr>
            <p:ph idx="1"/>
          </p:nvPr>
        </p:nvSpPr>
        <p:spPr/>
        <p:txBody>
          <a:bodyPr/>
          <a:lstStyle/>
          <a:p>
            <a:r>
              <a:rPr lang="fi-FI" dirty="0" smtClean="0"/>
              <a:t>Who interferes my TVBD?</a:t>
            </a:r>
          </a:p>
          <a:p>
            <a:pPr lvl="1"/>
            <a:r>
              <a:rPr lang="fi-FI" dirty="0" smtClean="0"/>
              <a:t>My TVBD is interfered if my communication area overlaps with an interference area of another TVBD</a:t>
            </a:r>
          </a:p>
          <a:p>
            <a:r>
              <a:rPr lang="fi-FI" dirty="0" smtClean="0"/>
              <a:t>Who is interfered by my TVBD?</a:t>
            </a:r>
          </a:p>
          <a:p>
            <a:pPr lvl="1"/>
            <a:r>
              <a:rPr lang="fi-FI" dirty="0" smtClean="0"/>
              <a:t>My TVBD iinterferes another TVBD if my interference area overlaps with the communication area of the other TVBD</a:t>
            </a:r>
          </a:p>
          <a:p>
            <a:pPr lvl="1"/>
            <a:endParaRPr lang="fi-FI" dirty="0"/>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6</a:t>
            </a:fld>
            <a:endParaRPr lang="en-US"/>
          </a:p>
        </p:txBody>
      </p:sp>
    </p:spTree>
    <p:extLst>
      <p:ext uri="{BB962C8B-B14F-4D97-AF65-F5344CB8AC3E}">
        <p14:creationId xmlns:p14="http://schemas.microsoft.com/office/powerpoint/2010/main" val="294406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The basis of the proposed solution</a:t>
            </a:r>
            <a:endParaRPr lang="en-US" dirty="0"/>
          </a:p>
        </p:txBody>
      </p:sp>
      <p:sp>
        <p:nvSpPr>
          <p:cNvPr id="3" name="Content Placeholder 2"/>
          <p:cNvSpPr>
            <a:spLocks noGrp="1"/>
          </p:cNvSpPr>
          <p:nvPr>
            <p:ph idx="1"/>
          </p:nvPr>
        </p:nvSpPr>
        <p:spPr>
          <a:xfrm>
            <a:off x="685800" y="1628800"/>
            <a:ext cx="7772400" cy="4114800"/>
          </a:xfrm>
        </p:spPr>
        <p:txBody>
          <a:bodyPr/>
          <a:lstStyle/>
          <a:p>
            <a:r>
              <a:rPr lang="fi-FI" dirty="0" smtClean="0"/>
              <a:t>Specify a system and related entity to support CDIS in discovery</a:t>
            </a:r>
          </a:p>
          <a:p>
            <a:pPr marL="857250" lvl="1" indent="-457200"/>
            <a:r>
              <a:rPr lang="fi-FI" dirty="0" smtClean="0"/>
              <a:t>Specify a new support service that is available for CDISs to find out interferer/interfered TVBDs that are registered to other CDISs</a:t>
            </a:r>
          </a:p>
          <a:p>
            <a:pPr marL="857250" lvl="1" indent="-457200"/>
            <a:r>
              <a:rPr lang="fi-FI" dirty="0" smtClean="0"/>
              <a:t>Each CDIS has all the required information about the TVBDs registered to them by the CMs using their services. The support service is used to find out the TVBDs registered to the other CDISs.</a:t>
            </a:r>
            <a:endParaRPr lang="en-US" dirty="0"/>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7</a:t>
            </a:fld>
            <a:endParaRPr lang="en-US"/>
          </a:p>
        </p:txBody>
      </p:sp>
    </p:spTree>
    <p:extLst>
      <p:ext uri="{BB962C8B-B14F-4D97-AF65-F5344CB8AC3E}">
        <p14:creationId xmlns:p14="http://schemas.microsoft.com/office/powerpoint/2010/main" val="4293659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System architecture view</a:t>
            </a:r>
            <a:endParaRPr lang="en-US" dirty="0"/>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8</a:t>
            </a:fld>
            <a:endParaRPr lang="en-US"/>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66" y="3050381"/>
            <a:ext cx="5617330" cy="3258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ntent Placeholder 2"/>
          <p:cNvSpPr>
            <a:spLocks noGrp="1"/>
          </p:cNvSpPr>
          <p:nvPr>
            <p:ph idx="1"/>
          </p:nvPr>
        </p:nvSpPr>
        <p:spPr>
          <a:xfrm>
            <a:off x="3923928" y="1700808"/>
            <a:ext cx="4752528" cy="1512168"/>
          </a:xfrm>
        </p:spPr>
        <p:txBody>
          <a:bodyPr/>
          <a:lstStyle/>
          <a:p>
            <a:r>
              <a:rPr lang="fi-FI" dirty="0" smtClean="0"/>
              <a:t>A new entity and an associated exposed interface would be needed to support the CDIS</a:t>
            </a:r>
            <a:endParaRPr lang="en-US" dirty="0"/>
          </a:p>
        </p:txBody>
      </p:sp>
      <p:sp>
        <p:nvSpPr>
          <p:cNvPr id="7" name="Rectangle 6"/>
          <p:cNvSpPr/>
          <p:nvPr/>
        </p:nvSpPr>
        <p:spPr bwMode="auto">
          <a:xfrm>
            <a:off x="2339752" y="2420888"/>
            <a:ext cx="1130424" cy="62026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fi-FI" b="1" dirty="0" smtClean="0"/>
          </a:p>
          <a:p>
            <a:pPr marL="0" marR="0" indent="0" algn="ctr" defTabSz="914400" rtl="0" eaLnBrk="0" fontAlgn="base" latinLnBrk="0" hangingPunct="0">
              <a:lnSpc>
                <a:spcPct val="100000"/>
              </a:lnSpc>
              <a:spcBef>
                <a:spcPct val="0"/>
              </a:spcBef>
              <a:spcAft>
                <a:spcPct val="0"/>
              </a:spcAft>
              <a:buClrTx/>
              <a:buSzTx/>
              <a:buFontTx/>
              <a:buNone/>
              <a:tabLst/>
            </a:pPr>
            <a:r>
              <a:rPr lang="fi-FI" b="1" dirty="0" smtClean="0"/>
              <a:t>New Entity</a:t>
            </a:r>
            <a:endParaRPr kumimoji="0" lang="en-US" sz="1200" b="1" i="0" u="none" strike="noStrike" cap="none" normalizeH="0" baseline="0" dirty="0" smtClean="0">
              <a:ln>
                <a:noFill/>
              </a:ln>
              <a:solidFill>
                <a:schemeClr val="tx1"/>
              </a:solidFill>
              <a:effectLst/>
            </a:endParaRPr>
          </a:p>
        </p:txBody>
      </p:sp>
      <p:cxnSp>
        <p:nvCxnSpPr>
          <p:cNvPr id="10" name="Straight Connector 9"/>
          <p:cNvCxnSpPr/>
          <p:nvPr/>
        </p:nvCxnSpPr>
        <p:spPr bwMode="auto">
          <a:xfrm>
            <a:off x="2915684" y="3050381"/>
            <a:ext cx="0" cy="37861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68205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Operating principles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sz="2000" dirty="0" smtClean="0"/>
              <a:t>The new discovery system provides means to </a:t>
            </a:r>
          </a:p>
          <a:p>
            <a:pPr marL="857250" lvl="1" indent="-457200">
              <a:buFont typeface="+mj-lt"/>
              <a:buAutoNum type="alphaLcParenR"/>
            </a:pPr>
            <a:r>
              <a:rPr lang="fi-FI" sz="1800" dirty="0" smtClean="0"/>
              <a:t>Register geographical areas and information associated to them</a:t>
            </a:r>
          </a:p>
          <a:p>
            <a:pPr marL="857250" lvl="1" indent="-457200">
              <a:buFont typeface="+mj-lt"/>
              <a:buAutoNum type="alphaLcParenR"/>
            </a:pPr>
            <a:r>
              <a:rPr lang="fi-FI" sz="1800" dirty="0" smtClean="0"/>
              <a:t>Find out registered geographical areas with some search criteria</a:t>
            </a:r>
            <a:endParaRPr lang="fi-FI" sz="1800" dirty="0" smtClean="0"/>
          </a:p>
          <a:p>
            <a:pPr marL="457200" indent="-457200">
              <a:buFont typeface="+mj-lt"/>
              <a:buAutoNum type="arabicPeriod"/>
            </a:pPr>
            <a:r>
              <a:rPr lang="fi-FI" sz="2000" dirty="0" smtClean="0"/>
              <a:t>A CDIS forms geographical areas for the TVBD networks or devices registered to it</a:t>
            </a:r>
          </a:p>
          <a:p>
            <a:pPr marL="457200" indent="-457200">
              <a:buFont typeface="+mj-lt"/>
              <a:buAutoNum type="arabicPeriod"/>
            </a:pPr>
            <a:r>
              <a:rPr lang="fi-FI" sz="2000" dirty="0" smtClean="0"/>
              <a:t>The CDIS registers the TVBD network or device related geographical areas to the new discovery system</a:t>
            </a:r>
          </a:p>
          <a:p>
            <a:pPr marL="457200" indent="-457200">
              <a:buFont typeface="+mj-lt"/>
              <a:buAutoNum type="arabicPeriod"/>
            </a:pPr>
            <a:r>
              <a:rPr lang="fi-FI" sz="2000" dirty="0" smtClean="0"/>
              <a:t>The CDIS requests the new discovery system to provide those registered geographical areas and associated information that meet the search criteria</a:t>
            </a:r>
          </a:p>
          <a:p>
            <a:pPr marL="457200" indent="-457200">
              <a:buFont typeface="+mj-lt"/>
              <a:buAutoNum type="arabicPeriod"/>
            </a:pPr>
            <a:r>
              <a:rPr lang="fi-FI" sz="2000" dirty="0" smtClean="0"/>
              <a:t>On request the new discovery system finds out those registered geographical areas that meet the search criteria and provides them and the associated information in response to the CDIS</a:t>
            </a:r>
            <a:endParaRPr lang="en-US" sz="2000" dirty="0"/>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9</a:t>
            </a:fld>
            <a:endParaRPr lang="en-US"/>
          </a:p>
        </p:txBody>
      </p:sp>
    </p:spTree>
    <p:extLst>
      <p:ext uri="{BB962C8B-B14F-4D97-AF65-F5344CB8AC3E}">
        <p14:creationId xmlns:p14="http://schemas.microsoft.com/office/powerpoint/2010/main" val="122790289"/>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3666</TotalTime>
  <Words>1141</Words>
  <Application>Microsoft Office PowerPoint</Application>
  <PresentationFormat>On-screen Show (4:3)</PresentationFormat>
  <Paragraphs>115</Paragraphs>
  <Slides>13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802-19-Submission</vt:lpstr>
      <vt:lpstr>Microsoft Word 97 - 2003 Document</vt:lpstr>
      <vt:lpstr>Discovery system proposal</vt:lpstr>
      <vt:lpstr>Abstract</vt:lpstr>
      <vt:lpstr>Basic assumptions</vt:lpstr>
      <vt:lpstr>Problem statement</vt:lpstr>
      <vt:lpstr>Some definitions and terms</vt:lpstr>
      <vt:lpstr>Questions by a CDIS</vt:lpstr>
      <vt:lpstr>The basis of the proposed solution</vt:lpstr>
      <vt:lpstr>System architecture view</vt:lpstr>
      <vt:lpstr>Operating principles</vt:lpstr>
      <vt:lpstr>Basics of the new discovery system</vt:lpstr>
      <vt:lpstr>Basics of the use of the new discovery system</vt:lpstr>
      <vt:lpstr>After the inquiry in the CDIS</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Mika Kasslin</dc:creator>
  <cp:lastModifiedBy>Kasslin (Nokia)</cp:lastModifiedBy>
  <cp:revision>105</cp:revision>
  <cp:lastPrinted>1998-02-10T13:28:06Z</cp:lastPrinted>
  <dcterms:created xsi:type="dcterms:W3CDTF">2011-05-26T09:45:55Z</dcterms:created>
  <dcterms:modified xsi:type="dcterms:W3CDTF">2011-07-20T16:12:53Z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6ad5576d-b253-4336-9b32-21b1119e090c</vt:lpwstr>
  </property>
  <property fmtid="{D5CDD505-2E9C-101B-9397-08002B2CF9AE}" pid="3" name="Trial LicenseClassification">
    <vt:lpwstr>Personal</vt:lpwstr>
  </property>
  <property fmtid="{D5CDD505-2E9C-101B-9397-08002B2CF9AE}" pid="4" name="NokiaConfidentiality">
    <vt:lpwstr>Public</vt:lpwstr>
  </property>
</Properties>
</file>