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79" r:id="rId3"/>
    <p:sldId id="277" r:id="rId4"/>
    <p:sldId id="270" r:id="rId5"/>
    <p:sldId id="271" r:id="rId6"/>
    <p:sldId id="272" r:id="rId7"/>
    <p:sldId id="273" r:id="rId8"/>
    <p:sldId id="275" r:id="rId9"/>
    <p:sldId id="278" r:id="rId10"/>
    <p:sldId id="280" r:id="rId11"/>
    <p:sldId id="274"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940" autoAdjust="0"/>
    <p:restoredTop sz="97473" autoAdjust="0"/>
  </p:normalViewPr>
  <p:slideViewPr>
    <p:cSldViewPr>
      <p:cViewPr varScale="1">
        <p:scale>
          <a:sx n="75" d="100"/>
          <a:sy n="75" d="100"/>
        </p:scale>
        <p:origin x="-137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3" d="100"/>
          <a:sy n="103" d="100"/>
        </p:scale>
        <p:origin x="-2364" y="-90"/>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t>Page </a:t>
            </a:r>
            <a:fld id="{99556DDC-80F1-403A-BA08-3CCC45B5A49A}"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t>Month Year</a:t>
            </a:r>
          </a:p>
        </p:txBody>
      </p:sp>
      <p:sp>
        <p:nvSpPr>
          <p:cNvPr id="2560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5345184B-C3D8-4026-BE06-B329D5FF818B}"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p>
            <a:r>
              <a:rPr lang="en-US" smtClean="0"/>
              <a:t>doc.: IEEE 802.11-yy/xxxxr0</a:t>
            </a:r>
          </a:p>
        </p:txBody>
      </p:sp>
      <p:sp>
        <p:nvSpPr>
          <p:cNvPr id="26627" name="Rectangle 3"/>
          <p:cNvSpPr>
            <a:spLocks noGrp="1" noChangeArrowheads="1"/>
          </p:cNvSpPr>
          <p:nvPr>
            <p:ph type="dt" sz="quarter" idx="1"/>
          </p:nvPr>
        </p:nvSpPr>
        <p:spPr>
          <a:noFill/>
        </p:spPr>
        <p:txBody>
          <a:bodyPr/>
          <a:lstStyle/>
          <a:p>
            <a:r>
              <a:rPr lang="en-US" smtClean="0"/>
              <a:t>Month Year</a:t>
            </a:r>
          </a:p>
        </p:txBody>
      </p:sp>
      <p:sp>
        <p:nvSpPr>
          <p:cNvPr id="26628" name="Rectangle 6"/>
          <p:cNvSpPr>
            <a:spLocks noGrp="1" noChangeArrowheads="1"/>
          </p:cNvSpPr>
          <p:nvPr>
            <p:ph type="ftr" sz="quarter" idx="4"/>
          </p:nvPr>
        </p:nvSpPr>
        <p:spPr>
          <a:noFill/>
        </p:spPr>
        <p:txBody>
          <a:bodyPr/>
          <a:lstStyle/>
          <a:p>
            <a:pPr lvl="4"/>
            <a:r>
              <a:rPr lang="en-US" smtClean="0"/>
              <a:t>John Doe, Some Company</a:t>
            </a:r>
          </a:p>
        </p:txBody>
      </p:sp>
      <p:sp>
        <p:nvSpPr>
          <p:cNvPr id="26629" name="Rectangle 7"/>
          <p:cNvSpPr>
            <a:spLocks noGrp="1" noChangeArrowheads="1"/>
          </p:cNvSpPr>
          <p:nvPr>
            <p:ph type="sldNum" sz="quarter" idx="5"/>
          </p:nvPr>
        </p:nvSpPr>
        <p:spPr>
          <a:noFill/>
        </p:spPr>
        <p:txBody>
          <a:bodyPr/>
          <a:lstStyle/>
          <a:p>
            <a:r>
              <a:rPr lang="en-US" smtClean="0"/>
              <a:t>Page </a:t>
            </a:r>
            <a:fld id="{CABD54AC-A6BF-429F-BAFE-E2B590776E79}" type="slidenum">
              <a:rPr lang="en-US" smtClean="0"/>
              <a:pPr/>
              <a:t>1</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345184B-C3D8-4026-BE06-B329D5FF818B}" type="slidenum">
              <a:rPr lang="en-US" smtClean="0"/>
              <a:pPr>
                <a:defRPr/>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Miika Laaksonen, Nokia</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DE6E93F-786C-43AA-A892-5E83CD9AB42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Miika Laaksonen, Nokia</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9AF4544-E7B9-4E1F-BE11-EDF70267539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Miika Laaksonen, Nokia</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6003CC-BAC2-43E5-A50F-D84285203C9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April 2011</a:t>
            </a:r>
            <a:endParaRPr lang="en-US"/>
          </a:p>
        </p:txBody>
      </p:sp>
      <p:sp>
        <p:nvSpPr>
          <p:cNvPr id="5" name="Footer Placeholder 4"/>
          <p:cNvSpPr>
            <a:spLocks noGrp="1"/>
          </p:cNvSpPr>
          <p:nvPr>
            <p:ph type="ftr" sz="quarter" idx="11"/>
          </p:nvPr>
        </p:nvSpPr>
        <p:spPr>
          <a:xfrm>
            <a:off x="7229475" y="6475413"/>
            <a:ext cx="1271588" cy="184150"/>
          </a:xfrm>
        </p:spPr>
        <p:txBody>
          <a:bodyPr/>
          <a:lstStyle>
            <a:lvl1pPr>
              <a:defRPr/>
            </a:lvl1pPr>
          </a:lstStyle>
          <a:p>
            <a:pPr>
              <a:defRPr/>
            </a:pPr>
            <a:r>
              <a:rPr lang="en-US" smtClean="0"/>
              <a:t>Miika Laaksonen, Nokia</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DBFE3DE-FB1F-4EAA-B904-0ADDDC3DB78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Miika Laaksonen, Nokia</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7B8BE6-59F8-4FD6-B09B-9BE4C2B4862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Miika Laaksonen, Nokia</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D0F553-E76A-4EA5-88C2-4015809A711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April 2011</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Miika Laaksonen, Nokia</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5DB59706-7308-4D18-B915-095665FA1BB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April 2011</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Miika Laaksonen, Nokia</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D70056-85DE-437E-9B8E-E515981A2CE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April 2011</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Miika Laaksonen, Nokia</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E97AB04A-FB9A-4499-B827-B655EEC9239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Miika Laaksonen, Nokia</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060926D-EDD6-4570-B72D-939DFBD7A83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Miika Laaksonen, Nokia</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F207A10-AB5F-44C4-9084-1D53D24C7E2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327150"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smtClean="0"/>
              <a:t>April 2011</a:t>
            </a:r>
            <a:endParaRPr lang="en-US"/>
          </a:p>
        </p:txBody>
      </p:sp>
      <p:sp>
        <p:nvSpPr>
          <p:cNvPr id="1029" name="Rectangle 5"/>
          <p:cNvSpPr>
            <a:spLocks noGrp="1" noChangeArrowheads="1"/>
          </p:cNvSpPr>
          <p:nvPr>
            <p:ph type="ftr" sz="quarter" idx="3"/>
          </p:nvPr>
        </p:nvSpPr>
        <p:spPr bwMode="auto">
          <a:xfrm>
            <a:off x="7272338" y="6475413"/>
            <a:ext cx="127158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vl1pPr>
          </a:lstStyle>
          <a:p>
            <a:pPr>
              <a:defRPr/>
            </a:pPr>
            <a:r>
              <a:rPr lang="en-US" smtClean="0"/>
              <a:t>Miika Laaksonen,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19FEF4E-8A49-4B82-9A0D-35078B649644}" type="slidenum">
              <a:rPr lang="en-US"/>
              <a:pPr>
                <a:defRPr/>
              </a:pPr>
              <a:t>‹#›</a:t>
            </a:fld>
            <a:endParaRPr lang="en-US"/>
          </a:p>
        </p:txBody>
      </p:sp>
      <p:sp>
        <p:nvSpPr>
          <p:cNvPr id="1031" name="Rectangle 7"/>
          <p:cNvSpPr>
            <a:spLocks noChangeArrowheads="1"/>
          </p:cNvSpPr>
          <p:nvPr/>
        </p:nvSpPr>
        <p:spPr bwMode="auto">
          <a:xfrm>
            <a:off x="5162485" y="334189"/>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t>doc.: IEEE </a:t>
            </a:r>
            <a:r>
              <a:rPr lang="en-US" sz="1800" b="1" dirty="0" smtClean="0"/>
              <a:t>802.19-11/0040r0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712" r:id="rId1"/>
    <p:sldLayoutId id="214748372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tools.ietf.org/html/rfc5389"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4189"/>
            <a:ext cx="1169294" cy="276999"/>
          </a:xfrm>
          <a:noFill/>
        </p:spPr>
        <p:txBody>
          <a:bodyPr/>
          <a:lstStyle/>
          <a:p>
            <a:r>
              <a:rPr lang="en-US" dirty="0" smtClean="0"/>
              <a:t>April 2011</a:t>
            </a:r>
            <a:endParaRPr lang="en-US" dirty="0" smtClean="0"/>
          </a:p>
        </p:txBody>
      </p:sp>
      <p:sp>
        <p:nvSpPr>
          <p:cNvPr id="1028" name="Footer Placeholder 4"/>
          <p:cNvSpPr>
            <a:spLocks noGrp="1"/>
          </p:cNvSpPr>
          <p:nvPr>
            <p:ph type="ftr" sz="quarter" idx="11"/>
          </p:nvPr>
        </p:nvSpPr>
        <p:spPr>
          <a:xfrm>
            <a:off x="6971798" y="6475413"/>
            <a:ext cx="1529265" cy="184666"/>
          </a:xfrm>
          <a:noFill/>
        </p:spPr>
        <p:txBody>
          <a:bodyPr/>
          <a:lstStyle/>
          <a:p>
            <a:r>
              <a:rPr lang="en-US" smtClean="0"/>
              <a:t>Miika Laaksonen, Nokia</a:t>
            </a:r>
            <a:endParaRPr lang="en-US" dirty="0" smtClean="0"/>
          </a:p>
        </p:txBody>
      </p:sp>
      <p:sp>
        <p:nvSpPr>
          <p:cNvPr id="1029" name="Slide Number Placeholder 5"/>
          <p:cNvSpPr>
            <a:spLocks noGrp="1"/>
          </p:cNvSpPr>
          <p:nvPr>
            <p:ph type="sldNum" sz="quarter" idx="12"/>
          </p:nvPr>
        </p:nvSpPr>
        <p:spPr>
          <a:noFill/>
        </p:spPr>
        <p:txBody>
          <a:bodyPr/>
          <a:lstStyle/>
          <a:p>
            <a:r>
              <a:rPr lang="en-US" smtClean="0"/>
              <a:t>Slide </a:t>
            </a:r>
            <a:fld id="{E096C319-A66C-48EA-999B-66C93F31A7CF}" type="slidenum">
              <a:rPr lang="en-US" smtClean="0"/>
              <a:pPr/>
              <a:t>1</a:t>
            </a:fld>
            <a:endParaRPr lang="en-US" smtClean="0"/>
          </a:p>
        </p:txBody>
      </p:sp>
      <p:sp>
        <p:nvSpPr>
          <p:cNvPr id="1030" name="Rectangle 2"/>
          <p:cNvSpPr>
            <a:spLocks noGrp="1" noChangeArrowheads="1"/>
          </p:cNvSpPr>
          <p:nvPr>
            <p:ph type="title"/>
          </p:nvPr>
        </p:nvSpPr>
        <p:spPr/>
        <p:txBody>
          <a:bodyPr/>
          <a:lstStyle/>
          <a:p>
            <a:pPr eaLnBrk="1" hangingPunct="1"/>
            <a:r>
              <a:rPr lang="en-US" dirty="0" smtClean="0"/>
              <a:t>Coexistence Discovery Procedures</a:t>
            </a:r>
          </a:p>
        </p:txBody>
      </p:sp>
      <p:sp>
        <p:nvSpPr>
          <p:cNvPr id="1031"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p:spPr>
        <p:txBody>
          <a:bodyPr>
            <a:spAutoFit/>
          </a:bodyPr>
          <a:lstStyle/>
          <a:p>
            <a:pPr eaLnBrk="0" hangingPunct="0"/>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sz="900" b="1"/>
          </a:p>
        </p:txBody>
      </p:sp>
      <p:sp>
        <p:nvSpPr>
          <p:cNvPr id="1032" name="Rectangle 6"/>
          <p:cNvSpPr>
            <a:spLocks noGrp="1" noChangeArrowheads="1"/>
          </p:cNvSpPr>
          <p:nvPr>
            <p:ph type="body" idx="1"/>
          </p:nvPr>
        </p:nvSpPr>
        <p:spPr>
          <a:xfrm>
            <a:off x="685800" y="1524000"/>
            <a:ext cx="7772400" cy="381000"/>
          </a:xfrm>
        </p:spPr>
        <p:txBody>
          <a:bodyPr/>
          <a:lstStyle/>
          <a:p>
            <a:pPr algn="ctr" eaLnBrk="1" hangingPunct="1">
              <a:buFontTx/>
              <a:buNone/>
            </a:pPr>
            <a:r>
              <a:rPr lang="en-US" sz="2000" dirty="0" smtClean="0"/>
              <a:t>Date:</a:t>
            </a:r>
            <a:r>
              <a:rPr lang="en-US" sz="2000" b="0" dirty="0" smtClean="0"/>
              <a:t> </a:t>
            </a:r>
            <a:r>
              <a:rPr lang="en-US" sz="2000" b="0" dirty="0" smtClean="0"/>
              <a:t>2011-04-12</a:t>
            </a:r>
            <a:endParaRPr lang="en-US" sz="2000" b="0" dirty="0" smtClean="0"/>
          </a:p>
        </p:txBody>
      </p:sp>
      <p:sp>
        <p:nvSpPr>
          <p:cNvPr id="1033"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graphicFrame>
        <p:nvGraphicFramePr>
          <p:cNvPr id="1026" name="Object 11"/>
          <p:cNvGraphicFramePr>
            <a:graphicFrameLocks noChangeAspect="1"/>
          </p:cNvGraphicFramePr>
          <p:nvPr/>
        </p:nvGraphicFramePr>
        <p:xfrm>
          <a:off x="527050" y="2286000"/>
          <a:ext cx="7966075" cy="2922588"/>
        </p:xfrm>
        <a:graphic>
          <a:graphicData uri="http://schemas.openxmlformats.org/presentationml/2006/ole">
            <p:oleObj spid="_x0000_s1026" name="Document" r:id="rId4" imgW="8301338" imgH="3046769" progId="Word.Document.8">
              <p:embed/>
            </p:oleObj>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vs. IP space</a:t>
            </a:r>
            <a:endParaRPr lang="en-US" dirty="0"/>
          </a:p>
        </p:txBody>
      </p:sp>
      <p:sp>
        <p:nvSpPr>
          <p:cNvPr id="3" name="Content Placeholder 2"/>
          <p:cNvSpPr>
            <a:spLocks noGrp="1"/>
          </p:cNvSpPr>
          <p:nvPr>
            <p:ph idx="1"/>
          </p:nvPr>
        </p:nvSpPr>
        <p:spPr/>
        <p:txBody>
          <a:bodyPr/>
          <a:lstStyle/>
          <a:p>
            <a:pPr>
              <a:buNone/>
            </a:pPr>
            <a:r>
              <a:rPr lang="en-US" sz="2000" dirty="0" smtClean="0"/>
              <a:t>Distances in real world are measured with meters. Same metric apply also to radio interferences and that way coexistence solution.</a:t>
            </a:r>
          </a:p>
          <a:p>
            <a:pPr>
              <a:buNone/>
            </a:pPr>
            <a:r>
              <a:rPr lang="en-US" sz="2000" dirty="0" smtClean="0"/>
              <a:t>IP networks define distances in different way. Metric is either hop or round-trip time (RTT). Hop is simply a number that tells how many IP devices forward the packet until packet reach the destination. RTT is time that it takes to send a packet to the destination and send it back.</a:t>
            </a:r>
          </a:p>
          <a:p>
            <a:pPr>
              <a:buNone/>
            </a:pPr>
            <a:r>
              <a:rPr lang="en-US" sz="2000" dirty="0" smtClean="0"/>
              <a:t>There is no reliable mapping between real world distance and IP distance. You can’t map hops or RTT to meters. This means that discovery mechanism needs to be addressed in higher level.</a:t>
            </a:r>
            <a:endParaRPr lang="en-US" sz="2000" dirty="0"/>
          </a:p>
        </p:txBody>
      </p:sp>
      <p:sp>
        <p:nvSpPr>
          <p:cNvPr id="4" name="Date Placeholder 3"/>
          <p:cNvSpPr>
            <a:spLocks noGrp="1"/>
          </p:cNvSpPr>
          <p:nvPr>
            <p:ph type="dt" sz="half" idx="10"/>
          </p:nvPr>
        </p:nvSpPr>
        <p:spPr/>
        <p:txBody>
          <a:bodyPr/>
          <a:lstStyle/>
          <a:p>
            <a:pPr>
              <a:defRPr/>
            </a:pPr>
            <a:r>
              <a:rPr lang="en-US" smtClean="0"/>
              <a:t>April 2011</a:t>
            </a:r>
            <a:endParaRPr lang="en-US"/>
          </a:p>
        </p:txBody>
      </p:sp>
      <p:sp>
        <p:nvSpPr>
          <p:cNvPr id="5" name="Footer Placeholder 4"/>
          <p:cNvSpPr>
            <a:spLocks noGrp="1"/>
          </p:cNvSpPr>
          <p:nvPr>
            <p:ph type="ftr" sz="quarter" idx="11"/>
          </p:nvPr>
        </p:nvSpPr>
        <p:spPr/>
        <p:txBody>
          <a:bodyPr/>
          <a:lstStyle/>
          <a:p>
            <a:pPr>
              <a:defRPr/>
            </a:pPr>
            <a:r>
              <a:rPr lang="en-US" smtClean="0"/>
              <a:t>Miika Laaksonen, Nokia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DNS Proposal</a:t>
            </a:r>
            <a:endParaRPr lang="en-US" dirty="0"/>
          </a:p>
        </p:txBody>
      </p:sp>
      <p:sp>
        <p:nvSpPr>
          <p:cNvPr id="3" name="Content Placeholder 2"/>
          <p:cNvSpPr>
            <a:spLocks noGrp="1"/>
          </p:cNvSpPr>
          <p:nvPr>
            <p:ph idx="1"/>
          </p:nvPr>
        </p:nvSpPr>
        <p:spPr>
          <a:xfrm>
            <a:off x="685800" y="1981200"/>
            <a:ext cx="7458100" cy="4448196"/>
          </a:xfrm>
        </p:spPr>
        <p:txBody>
          <a:bodyPr/>
          <a:lstStyle/>
          <a:p>
            <a:pPr>
              <a:buNone/>
            </a:pPr>
            <a:r>
              <a:rPr lang="en-US" sz="2000" dirty="0" smtClean="0"/>
              <a:t>DNS protocol has been defined so that it allows multiple servers to be presented. DNs Client can use multiple DNS servers same time.</a:t>
            </a:r>
          </a:p>
          <a:p>
            <a:pPr>
              <a:buNone/>
            </a:pPr>
            <a:r>
              <a:rPr lang="en-US" sz="2000" dirty="0" smtClean="0"/>
              <a:t>DNS protocol has build in mechanism to forward queries and split responsibilities of different DNS zones. Sync between servers is also possible.</a:t>
            </a:r>
          </a:p>
          <a:p>
            <a:pPr>
              <a:buNone/>
            </a:pPr>
            <a:r>
              <a:rPr lang="en-US" sz="2000" dirty="0" smtClean="0"/>
              <a:t>No need for centralized CDIS implementation structure where CDIS servers have master-slave roles. However, DNS zone space needs to be unique and managed so that different zones have unique owners.</a:t>
            </a:r>
          </a:p>
          <a:p>
            <a:pPr lvl="1"/>
            <a:r>
              <a:rPr lang="en-US" sz="1600" dirty="0" smtClean="0"/>
              <a:t>Example DNS zone N61E25.finland.coex is operated by operator 1 and zone N66E27.finland.coex operated by Operator 2</a:t>
            </a:r>
          </a:p>
          <a:p>
            <a:pPr lvl="1"/>
            <a:r>
              <a:rPr lang="en-US" sz="1600" dirty="0" smtClean="0"/>
              <a:t>This is an open issue that needs to be resolved later</a:t>
            </a:r>
          </a:p>
        </p:txBody>
      </p:sp>
      <p:sp>
        <p:nvSpPr>
          <p:cNvPr id="4" name="Date Placeholder 3"/>
          <p:cNvSpPr>
            <a:spLocks noGrp="1"/>
          </p:cNvSpPr>
          <p:nvPr>
            <p:ph type="dt" sz="half" idx="10"/>
          </p:nvPr>
        </p:nvSpPr>
        <p:spPr/>
        <p:txBody>
          <a:bodyPr/>
          <a:lstStyle/>
          <a:p>
            <a:pPr>
              <a:defRPr/>
            </a:pPr>
            <a:r>
              <a:rPr lang="en-US" smtClean="0"/>
              <a:t>April 2011</a:t>
            </a:r>
            <a:endParaRPr lang="en-US"/>
          </a:p>
        </p:txBody>
      </p:sp>
      <p:sp>
        <p:nvSpPr>
          <p:cNvPr id="5" name="Footer Placeholder 4"/>
          <p:cNvSpPr>
            <a:spLocks noGrp="1"/>
          </p:cNvSpPr>
          <p:nvPr>
            <p:ph type="ftr" sz="quarter" idx="11"/>
          </p:nvPr>
        </p:nvSpPr>
        <p:spPr/>
        <p:txBody>
          <a:bodyPr/>
          <a:lstStyle/>
          <a:p>
            <a:pPr>
              <a:defRPr/>
            </a:pPr>
            <a:r>
              <a:rPr lang="en-US" smtClean="0"/>
              <a:t>Miika Laaksonen, Nokia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11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p:txBody>
          <a:bodyPr/>
          <a:lstStyle/>
          <a:p>
            <a:pPr>
              <a:buNone/>
            </a:pPr>
            <a:r>
              <a:rPr lang="en-US" dirty="0" smtClean="0"/>
              <a:t>	This presentation discusses procedures </a:t>
            </a:r>
            <a:r>
              <a:rPr lang="en-US" dirty="0" smtClean="0"/>
              <a:t>for CDIS and CM to make them discoverable for other entities in the coexistence system.</a:t>
            </a:r>
          </a:p>
          <a:p>
            <a:pPr>
              <a:buNone/>
            </a:pPr>
            <a:endParaRPr lang="en-US" dirty="0"/>
          </a:p>
        </p:txBody>
      </p:sp>
      <p:sp>
        <p:nvSpPr>
          <p:cNvPr id="4" name="Date Placeholder 3"/>
          <p:cNvSpPr>
            <a:spLocks noGrp="1"/>
          </p:cNvSpPr>
          <p:nvPr>
            <p:ph type="dt" sz="half" idx="10"/>
          </p:nvPr>
        </p:nvSpPr>
        <p:spPr/>
        <p:txBody>
          <a:bodyPr/>
          <a:lstStyle/>
          <a:p>
            <a:pPr>
              <a:defRPr/>
            </a:pPr>
            <a:r>
              <a:rPr lang="en-US" smtClean="0"/>
              <a:t>April 2011</a:t>
            </a:r>
            <a:endParaRPr lang="en-US"/>
          </a:p>
        </p:txBody>
      </p:sp>
      <p:sp>
        <p:nvSpPr>
          <p:cNvPr id="5" name="Footer Placeholder 4"/>
          <p:cNvSpPr>
            <a:spLocks noGrp="1"/>
          </p:cNvSpPr>
          <p:nvPr>
            <p:ph type="ftr" sz="quarter" idx="11"/>
          </p:nvPr>
        </p:nvSpPr>
        <p:spPr/>
        <p:txBody>
          <a:bodyPr/>
          <a:lstStyle/>
          <a:p>
            <a:pPr>
              <a:defRPr/>
            </a:pPr>
            <a:r>
              <a:rPr lang="en-US" smtClean="0"/>
              <a:t>Miika Laaksonen, Nokia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discovery step-by-step</a:t>
            </a:r>
            <a:endParaRPr lang="en-US" dirty="0"/>
          </a:p>
        </p:txBody>
      </p:sp>
      <p:sp>
        <p:nvSpPr>
          <p:cNvPr id="4" name="Date Placeholder 3"/>
          <p:cNvSpPr>
            <a:spLocks noGrp="1"/>
          </p:cNvSpPr>
          <p:nvPr>
            <p:ph type="dt" sz="half" idx="10"/>
          </p:nvPr>
        </p:nvSpPr>
        <p:spPr/>
        <p:txBody>
          <a:bodyPr/>
          <a:lstStyle/>
          <a:p>
            <a:pPr>
              <a:defRPr/>
            </a:pPr>
            <a:r>
              <a:rPr lang="en-US" smtClean="0"/>
              <a:t>April 2011</a:t>
            </a:r>
            <a:endParaRPr lang="en-US"/>
          </a:p>
        </p:txBody>
      </p:sp>
      <p:sp>
        <p:nvSpPr>
          <p:cNvPr id="5" name="Footer Placeholder 4"/>
          <p:cNvSpPr>
            <a:spLocks noGrp="1"/>
          </p:cNvSpPr>
          <p:nvPr>
            <p:ph type="ftr" sz="quarter" idx="11"/>
          </p:nvPr>
        </p:nvSpPr>
        <p:spPr/>
        <p:txBody>
          <a:bodyPr/>
          <a:lstStyle/>
          <a:p>
            <a:pPr>
              <a:defRPr/>
            </a:pPr>
            <a:r>
              <a:rPr lang="en-US" smtClean="0"/>
              <a:t>Miika Laaksonen, Nokia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3</a:t>
            </a:fld>
            <a:endParaRPr lang="en-US"/>
          </a:p>
        </p:txBody>
      </p:sp>
      <p:sp>
        <p:nvSpPr>
          <p:cNvPr id="7" name="Content Placeholder 2"/>
          <p:cNvSpPr txBox="1">
            <a:spLocks/>
          </p:cNvSpPr>
          <p:nvPr/>
        </p:nvSpPr>
        <p:spPr bwMode="auto">
          <a:xfrm>
            <a:off x="357158" y="1500174"/>
            <a:ext cx="2750149" cy="183859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	How an entity can communicate with another, previously unknown, entity over Internet?</a:t>
            </a:r>
            <a:endParaRPr kumimoji="0" lang="en-US" sz="2000" b="1" i="0" u="none" strike="noStrike" kern="0" cap="none" spc="0" normalizeH="0" baseline="0" noProof="0" dirty="0">
              <a:ln>
                <a:noFill/>
              </a:ln>
              <a:solidFill>
                <a:schemeClr val="tx1"/>
              </a:solidFill>
              <a:effectLst/>
              <a:uLnTx/>
              <a:uFillTx/>
              <a:latin typeface="+mn-lt"/>
              <a:ea typeface="+mn-ea"/>
              <a:cs typeface="+mn-cs"/>
            </a:endParaRPr>
          </a:p>
        </p:txBody>
      </p:sp>
      <p:sp>
        <p:nvSpPr>
          <p:cNvPr id="8" name="Rectangle 7"/>
          <p:cNvSpPr/>
          <p:nvPr/>
        </p:nvSpPr>
        <p:spPr bwMode="auto">
          <a:xfrm>
            <a:off x="2608632" y="3431450"/>
            <a:ext cx="682410" cy="27443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lang="en-US" dirty="0" smtClean="0">
                <a:latin typeface="+mn-lt"/>
              </a:rPr>
              <a:t>CM</a:t>
            </a:r>
            <a:r>
              <a:rPr kumimoji="0" lang="en-US" b="0" i="0" u="none" strike="noStrike" cap="none" normalizeH="0" baseline="0" dirty="0" smtClean="0">
                <a:ln>
                  <a:noFill/>
                </a:ln>
                <a:solidFill>
                  <a:schemeClr val="tx1"/>
                </a:solidFill>
                <a:effectLst/>
                <a:latin typeface="+mn-lt"/>
              </a:rPr>
              <a:t> 1</a:t>
            </a:r>
          </a:p>
        </p:txBody>
      </p:sp>
      <p:sp>
        <p:nvSpPr>
          <p:cNvPr id="9" name="Rectangle 8"/>
          <p:cNvSpPr/>
          <p:nvPr/>
        </p:nvSpPr>
        <p:spPr bwMode="auto">
          <a:xfrm>
            <a:off x="651541" y="5303544"/>
            <a:ext cx="860451" cy="27443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lang="en-US" dirty="0" smtClean="0">
                <a:latin typeface="+mn-lt"/>
              </a:rPr>
              <a:t>CE11</a:t>
            </a:r>
            <a:endParaRPr kumimoji="0" lang="en-US" sz="1800" b="0" i="0" u="none" strike="noStrike" cap="none" normalizeH="0" baseline="0" dirty="0" smtClean="0">
              <a:ln>
                <a:noFill/>
              </a:ln>
              <a:solidFill>
                <a:schemeClr val="tx1"/>
              </a:solidFill>
              <a:effectLst/>
              <a:latin typeface="+mn-lt"/>
            </a:endParaRPr>
          </a:p>
        </p:txBody>
      </p:sp>
      <p:sp>
        <p:nvSpPr>
          <p:cNvPr id="10" name="Rectangle 9"/>
          <p:cNvSpPr/>
          <p:nvPr/>
        </p:nvSpPr>
        <p:spPr bwMode="auto">
          <a:xfrm>
            <a:off x="5227192" y="3450198"/>
            <a:ext cx="746797" cy="27443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lang="en-US" dirty="0" smtClean="0">
                <a:latin typeface="+mn-lt"/>
              </a:rPr>
              <a:t>CM</a:t>
            </a:r>
            <a:r>
              <a:rPr kumimoji="0" lang="en-US" b="0" i="0" u="none" strike="noStrike" cap="none" normalizeH="0" baseline="0" dirty="0" smtClean="0">
                <a:ln>
                  <a:noFill/>
                </a:ln>
                <a:solidFill>
                  <a:schemeClr val="tx1"/>
                </a:solidFill>
                <a:effectLst/>
                <a:latin typeface="+mn-lt"/>
              </a:rPr>
              <a:t> 2</a:t>
            </a:r>
          </a:p>
        </p:txBody>
      </p:sp>
      <p:sp>
        <p:nvSpPr>
          <p:cNvPr id="11" name="Rectangle 10"/>
          <p:cNvSpPr/>
          <p:nvPr/>
        </p:nvSpPr>
        <p:spPr bwMode="auto">
          <a:xfrm>
            <a:off x="3690746" y="1661859"/>
            <a:ext cx="1295848" cy="64376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kumimoji="0" lang="en-US" sz="1800" b="0" i="0" u="none" strike="noStrike" cap="none" normalizeH="0" baseline="0" dirty="0" smtClean="0">
                <a:ln>
                  <a:noFill/>
                </a:ln>
                <a:solidFill>
                  <a:schemeClr val="tx1"/>
                </a:solidFill>
                <a:effectLst/>
                <a:latin typeface="+mn-lt"/>
              </a:rPr>
              <a:t>CDIS Server</a:t>
            </a:r>
          </a:p>
        </p:txBody>
      </p:sp>
      <p:cxnSp>
        <p:nvCxnSpPr>
          <p:cNvPr id="12" name="Straight Connector 11"/>
          <p:cNvCxnSpPr>
            <a:stCxn id="8" idx="3"/>
            <a:endCxn id="10" idx="1"/>
          </p:cNvCxnSpPr>
          <p:nvPr/>
        </p:nvCxnSpPr>
        <p:spPr bwMode="auto">
          <a:xfrm>
            <a:off x="3291042" y="3568667"/>
            <a:ext cx="1936150" cy="18748"/>
          </a:xfrm>
          <a:prstGeom prst="line">
            <a:avLst/>
          </a:prstGeom>
          <a:solidFill>
            <a:schemeClr val="bg1"/>
          </a:solidFill>
          <a:ln w="9525" cap="flat" cmpd="sng" algn="ctr">
            <a:solidFill>
              <a:schemeClr val="tx1"/>
            </a:solidFill>
            <a:prstDash val="solid"/>
            <a:round/>
            <a:headEnd type="stealth" w="med" len="med"/>
            <a:tailEnd type="none" w="med" len="med"/>
          </a:ln>
          <a:effectLst/>
        </p:spPr>
      </p:cxnSp>
      <p:sp>
        <p:nvSpPr>
          <p:cNvPr id="13" name="Rectangle 12"/>
          <p:cNvSpPr/>
          <p:nvPr/>
        </p:nvSpPr>
        <p:spPr bwMode="auto">
          <a:xfrm>
            <a:off x="3007501" y="5291646"/>
            <a:ext cx="860451" cy="27443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lang="en-US" dirty="0" smtClean="0">
                <a:latin typeface="+mn-lt"/>
              </a:rPr>
              <a:t>CE1</a:t>
            </a:r>
            <a:r>
              <a:rPr kumimoji="0" lang="en-US" b="0" i="0" u="none" strike="noStrike" cap="none" normalizeH="0" baseline="0" dirty="0" smtClean="0">
                <a:ln>
                  <a:noFill/>
                </a:ln>
                <a:solidFill>
                  <a:schemeClr val="tx1"/>
                </a:solidFill>
                <a:effectLst/>
                <a:latin typeface="+mn-lt"/>
              </a:rPr>
              <a:t>2</a:t>
            </a:r>
          </a:p>
        </p:txBody>
      </p:sp>
      <p:sp>
        <p:nvSpPr>
          <p:cNvPr id="14" name="Rectangle 13"/>
          <p:cNvSpPr/>
          <p:nvPr/>
        </p:nvSpPr>
        <p:spPr bwMode="auto">
          <a:xfrm>
            <a:off x="4694164" y="5273891"/>
            <a:ext cx="860451" cy="27443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lang="en-US" dirty="0" smtClean="0">
                <a:latin typeface="+mn-lt"/>
              </a:rPr>
              <a:t>CE21</a:t>
            </a:r>
            <a:endParaRPr kumimoji="0" lang="en-US" sz="1800" b="0" i="0" u="none" strike="noStrike" cap="none" normalizeH="0" baseline="0" dirty="0" smtClean="0">
              <a:ln>
                <a:noFill/>
              </a:ln>
              <a:solidFill>
                <a:schemeClr val="tx1"/>
              </a:solidFill>
              <a:effectLst/>
              <a:latin typeface="+mn-lt"/>
            </a:endParaRPr>
          </a:p>
        </p:txBody>
      </p:sp>
      <p:sp>
        <p:nvSpPr>
          <p:cNvPr id="15" name="Rectangle 14"/>
          <p:cNvSpPr/>
          <p:nvPr/>
        </p:nvSpPr>
        <p:spPr bwMode="auto">
          <a:xfrm>
            <a:off x="6955921" y="5259905"/>
            <a:ext cx="860451" cy="27443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lang="en-US" dirty="0" smtClean="0">
                <a:latin typeface="+mn-lt"/>
              </a:rPr>
              <a:t>CE22</a:t>
            </a:r>
            <a:endParaRPr kumimoji="0" lang="en-US" sz="1800" b="0" i="0" u="none" strike="noStrike" cap="none" normalizeH="0" baseline="0" dirty="0" smtClean="0">
              <a:ln>
                <a:noFill/>
              </a:ln>
              <a:solidFill>
                <a:schemeClr val="tx1"/>
              </a:solidFill>
              <a:effectLst/>
              <a:latin typeface="+mn-lt"/>
            </a:endParaRPr>
          </a:p>
        </p:txBody>
      </p:sp>
      <p:cxnSp>
        <p:nvCxnSpPr>
          <p:cNvPr id="16" name="Straight Connector 15"/>
          <p:cNvCxnSpPr>
            <a:stCxn id="11" idx="2"/>
            <a:endCxn id="8" idx="0"/>
          </p:cNvCxnSpPr>
          <p:nvPr/>
        </p:nvCxnSpPr>
        <p:spPr bwMode="auto">
          <a:xfrm rot="5400000">
            <a:off x="3081342" y="2174121"/>
            <a:ext cx="1125825" cy="1388833"/>
          </a:xfrm>
          <a:prstGeom prst="line">
            <a:avLst/>
          </a:prstGeom>
          <a:solidFill>
            <a:schemeClr val="bg1"/>
          </a:solidFill>
          <a:ln w="9525" cap="flat" cmpd="sng" algn="ctr">
            <a:solidFill>
              <a:schemeClr val="tx1"/>
            </a:solidFill>
            <a:prstDash val="solid"/>
            <a:round/>
            <a:headEnd type="stealth" w="med" len="med"/>
            <a:tailEnd type="none" w="med" len="med"/>
          </a:ln>
          <a:effectLst/>
        </p:spPr>
      </p:cxnSp>
      <p:cxnSp>
        <p:nvCxnSpPr>
          <p:cNvPr id="17" name="Straight Connector 16"/>
          <p:cNvCxnSpPr>
            <a:stCxn id="11" idx="2"/>
            <a:endCxn id="10" idx="0"/>
          </p:cNvCxnSpPr>
          <p:nvPr/>
        </p:nvCxnSpPr>
        <p:spPr bwMode="auto">
          <a:xfrm rot="16200000" flipH="1">
            <a:off x="4397344" y="2246950"/>
            <a:ext cx="1144573" cy="1261921"/>
          </a:xfrm>
          <a:prstGeom prst="line">
            <a:avLst/>
          </a:prstGeom>
          <a:solidFill>
            <a:schemeClr val="bg1"/>
          </a:solidFill>
          <a:ln w="9525" cap="flat" cmpd="sng" algn="ctr">
            <a:solidFill>
              <a:schemeClr val="tx1"/>
            </a:solidFill>
            <a:prstDash val="solid"/>
            <a:round/>
            <a:headEnd type="stealth" w="med" len="med"/>
            <a:tailEnd type="none" w="med" len="med"/>
          </a:ln>
          <a:effectLst/>
        </p:spPr>
      </p:cxnSp>
      <p:cxnSp>
        <p:nvCxnSpPr>
          <p:cNvPr id="18" name="Straight Connector 17"/>
          <p:cNvCxnSpPr>
            <a:endCxn id="9" idx="0"/>
          </p:cNvCxnSpPr>
          <p:nvPr/>
        </p:nvCxnSpPr>
        <p:spPr bwMode="auto">
          <a:xfrm rot="10800000" flipV="1">
            <a:off x="1081768" y="3857630"/>
            <a:ext cx="1704283" cy="1445914"/>
          </a:xfrm>
          <a:prstGeom prst="line">
            <a:avLst/>
          </a:prstGeom>
          <a:solidFill>
            <a:schemeClr val="bg1"/>
          </a:solidFill>
          <a:ln w="9525" cap="flat" cmpd="sng" algn="ctr">
            <a:solidFill>
              <a:schemeClr val="tx1"/>
            </a:solidFill>
            <a:prstDash val="solid"/>
            <a:round/>
            <a:headEnd type="stealth" w="med" len="med"/>
            <a:tailEnd type="none" w="med" len="med"/>
          </a:ln>
          <a:effectLst/>
        </p:spPr>
      </p:cxnSp>
      <p:cxnSp>
        <p:nvCxnSpPr>
          <p:cNvPr id="19" name="Straight Connector 18"/>
          <p:cNvCxnSpPr/>
          <p:nvPr/>
        </p:nvCxnSpPr>
        <p:spPr bwMode="auto">
          <a:xfrm rot="16200000" flipH="1">
            <a:off x="2571737" y="4286255"/>
            <a:ext cx="1285885" cy="428630"/>
          </a:xfrm>
          <a:prstGeom prst="line">
            <a:avLst/>
          </a:prstGeom>
          <a:solidFill>
            <a:schemeClr val="bg1"/>
          </a:solidFill>
          <a:ln w="9525" cap="flat" cmpd="sng" algn="ctr">
            <a:solidFill>
              <a:schemeClr val="tx1"/>
            </a:solidFill>
            <a:prstDash val="solid"/>
            <a:round/>
            <a:headEnd type="stealth" w="med" len="med"/>
            <a:tailEnd type="none" w="med" len="med"/>
          </a:ln>
          <a:effectLst/>
        </p:spPr>
      </p:cxnSp>
      <p:cxnSp>
        <p:nvCxnSpPr>
          <p:cNvPr id="20" name="Straight Connector 19"/>
          <p:cNvCxnSpPr>
            <a:stCxn id="10" idx="2"/>
            <a:endCxn id="14" idx="0"/>
          </p:cNvCxnSpPr>
          <p:nvPr/>
        </p:nvCxnSpPr>
        <p:spPr bwMode="auto">
          <a:xfrm rot="5400000">
            <a:off x="4587862" y="4261161"/>
            <a:ext cx="1549259" cy="476201"/>
          </a:xfrm>
          <a:prstGeom prst="line">
            <a:avLst/>
          </a:prstGeom>
          <a:solidFill>
            <a:schemeClr val="bg1"/>
          </a:solidFill>
          <a:ln w="9525" cap="flat" cmpd="sng" algn="ctr">
            <a:solidFill>
              <a:schemeClr val="tx1"/>
            </a:solidFill>
            <a:prstDash val="solid"/>
            <a:round/>
            <a:headEnd type="stealth" w="med" len="med"/>
            <a:tailEnd type="none" w="med" len="med"/>
          </a:ln>
          <a:effectLst/>
        </p:spPr>
      </p:cxnSp>
      <p:cxnSp>
        <p:nvCxnSpPr>
          <p:cNvPr id="21" name="Straight Connector 20"/>
          <p:cNvCxnSpPr>
            <a:stCxn id="10" idx="2"/>
            <a:endCxn id="15" idx="0"/>
          </p:cNvCxnSpPr>
          <p:nvPr/>
        </p:nvCxnSpPr>
        <p:spPr bwMode="auto">
          <a:xfrm rot="16200000" flipH="1">
            <a:off x="5725733" y="3599490"/>
            <a:ext cx="1535273" cy="1785556"/>
          </a:xfrm>
          <a:prstGeom prst="line">
            <a:avLst/>
          </a:prstGeom>
          <a:solidFill>
            <a:schemeClr val="bg1"/>
          </a:solidFill>
          <a:ln w="9525" cap="flat" cmpd="sng" algn="ctr">
            <a:solidFill>
              <a:schemeClr val="tx1"/>
            </a:solidFill>
            <a:prstDash val="solid"/>
            <a:round/>
            <a:headEnd type="stealth" w="med" len="med"/>
            <a:tailEnd type="none" w="med" len="med"/>
          </a:ln>
          <a:effectLst/>
        </p:spPr>
      </p:cxnSp>
      <p:cxnSp>
        <p:nvCxnSpPr>
          <p:cNvPr id="22" name="Straight Connector 21"/>
          <p:cNvCxnSpPr/>
          <p:nvPr/>
        </p:nvCxnSpPr>
        <p:spPr bwMode="auto">
          <a:xfrm flipV="1">
            <a:off x="2797461" y="2357430"/>
            <a:ext cx="1345911" cy="999724"/>
          </a:xfrm>
          <a:prstGeom prst="line">
            <a:avLst/>
          </a:prstGeom>
          <a:solidFill>
            <a:schemeClr val="bg1"/>
          </a:solidFill>
          <a:ln w="9525" cap="flat" cmpd="sng" algn="ctr">
            <a:solidFill>
              <a:schemeClr val="tx1"/>
            </a:solidFill>
            <a:prstDash val="solid"/>
            <a:round/>
            <a:headEnd type="stealth" w="med" len="med"/>
            <a:tailEnd type="none" w="med" len="med"/>
          </a:ln>
          <a:effectLst/>
        </p:spPr>
      </p:cxnSp>
      <p:cxnSp>
        <p:nvCxnSpPr>
          <p:cNvPr id="23" name="Straight Connector 22"/>
          <p:cNvCxnSpPr/>
          <p:nvPr/>
        </p:nvCxnSpPr>
        <p:spPr bwMode="auto">
          <a:xfrm rot="10800000">
            <a:off x="4643438" y="2428869"/>
            <a:ext cx="1072064" cy="928289"/>
          </a:xfrm>
          <a:prstGeom prst="line">
            <a:avLst/>
          </a:prstGeom>
          <a:solidFill>
            <a:schemeClr val="bg1"/>
          </a:solidFill>
          <a:ln w="9525" cap="flat" cmpd="sng" algn="ctr">
            <a:solidFill>
              <a:schemeClr val="tx1"/>
            </a:solidFill>
            <a:prstDash val="solid"/>
            <a:round/>
            <a:headEnd type="stealth" w="med" len="med"/>
            <a:tailEnd type="none" w="med" len="med"/>
          </a:ln>
          <a:effectLst/>
        </p:spPr>
      </p:cxnSp>
      <p:cxnSp>
        <p:nvCxnSpPr>
          <p:cNvPr id="24" name="Straight Connector 23"/>
          <p:cNvCxnSpPr/>
          <p:nvPr/>
        </p:nvCxnSpPr>
        <p:spPr bwMode="auto">
          <a:xfrm rot="10800000">
            <a:off x="3364189" y="3696789"/>
            <a:ext cx="1808704" cy="26124"/>
          </a:xfrm>
          <a:prstGeom prst="line">
            <a:avLst/>
          </a:prstGeom>
          <a:solidFill>
            <a:schemeClr val="bg1"/>
          </a:solidFill>
          <a:ln w="9525" cap="flat" cmpd="sng" algn="ctr">
            <a:solidFill>
              <a:schemeClr val="tx1"/>
            </a:solidFill>
            <a:prstDash val="solid"/>
            <a:round/>
            <a:headEnd type="stealth" w="med" len="med"/>
            <a:tailEnd type="none" w="med" len="med"/>
          </a:ln>
          <a:effectLst/>
        </p:spPr>
      </p:cxnSp>
      <p:cxnSp>
        <p:nvCxnSpPr>
          <p:cNvPr id="25" name="Straight Connector 24"/>
          <p:cNvCxnSpPr/>
          <p:nvPr/>
        </p:nvCxnSpPr>
        <p:spPr bwMode="auto">
          <a:xfrm flipV="1">
            <a:off x="1357290" y="3866606"/>
            <a:ext cx="1548694" cy="1348344"/>
          </a:xfrm>
          <a:prstGeom prst="line">
            <a:avLst/>
          </a:prstGeom>
          <a:solidFill>
            <a:schemeClr val="bg1"/>
          </a:solidFill>
          <a:ln w="9525" cap="flat" cmpd="sng" algn="ctr">
            <a:solidFill>
              <a:schemeClr val="tx1"/>
            </a:solidFill>
            <a:prstDash val="solid"/>
            <a:round/>
            <a:headEnd type="stealth" w="med" len="med"/>
            <a:tailEnd type="none" w="med" len="med"/>
          </a:ln>
          <a:effectLst/>
        </p:spPr>
      </p:cxnSp>
      <p:cxnSp>
        <p:nvCxnSpPr>
          <p:cNvPr id="26" name="Straight Connector 25"/>
          <p:cNvCxnSpPr/>
          <p:nvPr/>
        </p:nvCxnSpPr>
        <p:spPr bwMode="auto">
          <a:xfrm rot="5400000" flipH="1" flipV="1">
            <a:off x="4579941" y="4332607"/>
            <a:ext cx="1374468" cy="390219"/>
          </a:xfrm>
          <a:prstGeom prst="line">
            <a:avLst/>
          </a:prstGeom>
          <a:solidFill>
            <a:schemeClr val="bg1"/>
          </a:solidFill>
          <a:ln w="9525" cap="flat" cmpd="sng" algn="ctr">
            <a:solidFill>
              <a:schemeClr val="tx1"/>
            </a:solidFill>
            <a:prstDash val="solid"/>
            <a:round/>
            <a:headEnd type="stealth" w="med" len="med"/>
            <a:tailEnd type="none" w="med" len="med"/>
          </a:ln>
          <a:effectLst/>
        </p:spPr>
      </p:cxnSp>
      <p:cxnSp>
        <p:nvCxnSpPr>
          <p:cNvPr id="27" name="Straight Connector 26"/>
          <p:cNvCxnSpPr/>
          <p:nvPr/>
        </p:nvCxnSpPr>
        <p:spPr bwMode="auto">
          <a:xfrm rot="16200000" flipV="1">
            <a:off x="2638196" y="4290145"/>
            <a:ext cx="1319351" cy="446149"/>
          </a:xfrm>
          <a:prstGeom prst="line">
            <a:avLst/>
          </a:prstGeom>
          <a:solidFill>
            <a:schemeClr val="bg1"/>
          </a:solidFill>
          <a:ln w="9525" cap="flat" cmpd="sng" algn="ctr">
            <a:solidFill>
              <a:schemeClr val="tx1"/>
            </a:solidFill>
            <a:prstDash val="solid"/>
            <a:round/>
            <a:headEnd type="stealth" w="med" len="med"/>
            <a:tailEnd type="none" w="med" len="med"/>
          </a:ln>
          <a:effectLst/>
        </p:spPr>
      </p:cxnSp>
      <p:cxnSp>
        <p:nvCxnSpPr>
          <p:cNvPr id="28" name="Straight Connector 27"/>
          <p:cNvCxnSpPr/>
          <p:nvPr/>
        </p:nvCxnSpPr>
        <p:spPr bwMode="auto">
          <a:xfrm rot="10800000">
            <a:off x="5786446" y="3786192"/>
            <a:ext cx="1643074" cy="1428758"/>
          </a:xfrm>
          <a:prstGeom prst="line">
            <a:avLst/>
          </a:prstGeom>
          <a:solidFill>
            <a:schemeClr val="bg1"/>
          </a:solidFill>
          <a:ln w="9525" cap="flat" cmpd="sng" algn="ctr">
            <a:solidFill>
              <a:schemeClr val="tx1"/>
            </a:solidFill>
            <a:prstDash val="solid"/>
            <a:round/>
            <a:headEnd type="stealth" w="med" len="med"/>
            <a:tailEnd type="none" w="med" len="med"/>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checkerboard(across)">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checkerboard(across)">
                                      <p:cBhvr>
                                        <p:cTn id="22" dur="5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linds(horizontal)">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checkerboard(across)">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checkerboard(across)">
                                      <p:cBhvr>
                                        <p:cTn id="37" dur="500"/>
                                        <p:tgtEl>
                                          <p:spTgt spid="23"/>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diamond(in)">
                                      <p:cBhvr>
                                        <p:cTn id="42" dur="20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checkerboard(across)">
                                      <p:cBhvr>
                                        <p:cTn id="47" dur="500"/>
                                        <p:tgtEl>
                                          <p:spTgt spid="18"/>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nodeType="click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checkerboard(across)">
                                      <p:cBhvr>
                                        <p:cTn id="52" dur="500"/>
                                        <p:tgtEl>
                                          <p:spTgt spid="25"/>
                                        </p:tgtEl>
                                      </p:cBhvr>
                                    </p:animEffect>
                                  </p:childTnLst>
                                </p:cTn>
                              </p:par>
                            </p:childTnLst>
                          </p:cTn>
                        </p:par>
                      </p:childTnLst>
                    </p:cTn>
                  </p:par>
                  <p:par>
                    <p:cTn id="53" fill="hold">
                      <p:stCondLst>
                        <p:cond delay="indefinite"/>
                      </p:stCondLst>
                      <p:childTnLst>
                        <p:par>
                          <p:cTn id="54" fill="hold">
                            <p:stCondLst>
                              <p:cond delay="0"/>
                            </p:stCondLst>
                            <p:childTnLst>
                              <p:par>
                                <p:cTn id="55" presetID="8" presetClass="entr" presetSubtype="16"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diamond(in)">
                                      <p:cBhvr>
                                        <p:cTn id="57" dur="2000"/>
                                        <p:tgtEl>
                                          <p:spTgt spid="14"/>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nodeType="click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checkerboard(across)">
                                      <p:cBhvr>
                                        <p:cTn id="62" dur="500"/>
                                        <p:tgtEl>
                                          <p:spTgt spid="20"/>
                                        </p:tgtEl>
                                      </p:cBhvr>
                                    </p:animEffect>
                                  </p:childTnLst>
                                </p:cTn>
                              </p:par>
                            </p:childTnLst>
                          </p:cTn>
                        </p:par>
                      </p:childTnLst>
                    </p:cTn>
                  </p:par>
                  <p:par>
                    <p:cTn id="63" fill="hold">
                      <p:stCondLst>
                        <p:cond delay="indefinite"/>
                      </p:stCondLst>
                      <p:childTnLst>
                        <p:par>
                          <p:cTn id="64" fill="hold">
                            <p:stCondLst>
                              <p:cond delay="0"/>
                            </p:stCondLst>
                            <p:childTnLst>
                              <p:par>
                                <p:cTn id="65" presetID="5" presetClass="entr" presetSubtype="10" fill="hold" nodeType="click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checkerboard(across)">
                                      <p:cBhvr>
                                        <p:cTn id="67" dur="500"/>
                                        <p:tgtEl>
                                          <p:spTgt spid="26"/>
                                        </p:tgtEl>
                                      </p:cBhvr>
                                    </p:animEffect>
                                  </p:childTnLst>
                                </p:cTn>
                              </p:par>
                            </p:childTnLst>
                          </p:cTn>
                        </p:par>
                      </p:childTnLst>
                    </p:cTn>
                  </p:par>
                  <p:par>
                    <p:cTn id="68" fill="hold">
                      <p:stCondLst>
                        <p:cond delay="indefinite"/>
                      </p:stCondLst>
                      <p:childTnLst>
                        <p:par>
                          <p:cTn id="69" fill="hold">
                            <p:stCondLst>
                              <p:cond delay="0"/>
                            </p:stCondLst>
                            <p:childTnLst>
                              <p:par>
                                <p:cTn id="70" presetID="5" presetClass="entr" presetSubtype="10" fill="hold" nodeType="clickEffect">
                                  <p:stCondLst>
                                    <p:cond delay="0"/>
                                  </p:stCondLst>
                                  <p:childTnLst>
                                    <p:set>
                                      <p:cBhvr>
                                        <p:cTn id="71" dur="1" fill="hold">
                                          <p:stCondLst>
                                            <p:cond delay="0"/>
                                          </p:stCondLst>
                                        </p:cTn>
                                        <p:tgtEl>
                                          <p:spTgt spid="12"/>
                                        </p:tgtEl>
                                        <p:attrNameLst>
                                          <p:attrName>style.visibility</p:attrName>
                                        </p:attrNameLst>
                                      </p:cBhvr>
                                      <p:to>
                                        <p:strVal val="visible"/>
                                      </p:to>
                                    </p:set>
                                    <p:animEffect transition="in" filter="checkerboard(across)">
                                      <p:cBhvr>
                                        <p:cTn id="72" dur="500"/>
                                        <p:tgtEl>
                                          <p:spTgt spid="12"/>
                                        </p:tgtEl>
                                      </p:cBhvr>
                                    </p:animEffect>
                                  </p:childTnLst>
                                </p:cTn>
                              </p:par>
                            </p:childTnLst>
                          </p:cTn>
                        </p:par>
                      </p:childTnLst>
                    </p:cTn>
                  </p:par>
                  <p:par>
                    <p:cTn id="73" fill="hold">
                      <p:stCondLst>
                        <p:cond delay="indefinite"/>
                      </p:stCondLst>
                      <p:childTnLst>
                        <p:par>
                          <p:cTn id="74" fill="hold">
                            <p:stCondLst>
                              <p:cond delay="0"/>
                            </p:stCondLst>
                            <p:childTnLst>
                              <p:par>
                                <p:cTn id="75" presetID="5" presetClass="entr" presetSubtype="10" fill="hold" nodeType="clickEffect">
                                  <p:stCondLst>
                                    <p:cond delay="0"/>
                                  </p:stCondLst>
                                  <p:childTnLst>
                                    <p:set>
                                      <p:cBhvr>
                                        <p:cTn id="76" dur="1" fill="hold">
                                          <p:stCondLst>
                                            <p:cond delay="0"/>
                                          </p:stCondLst>
                                        </p:cTn>
                                        <p:tgtEl>
                                          <p:spTgt spid="24"/>
                                        </p:tgtEl>
                                        <p:attrNameLst>
                                          <p:attrName>style.visibility</p:attrName>
                                        </p:attrNameLst>
                                      </p:cBhvr>
                                      <p:to>
                                        <p:strVal val="visible"/>
                                      </p:to>
                                    </p:set>
                                    <p:animEffect transition="in" filter="checkerboard(across)">
                                      <p:cBhvr>
                                        <p:cTn id="77" dur="500"/>
                                        <p:tgtEl>
                                          <p:spTgt spid="24"/>
                                        </p:tgtEl>
                                      </p:cBhvr>
                                    </p:animEffect>
                                  </p:childTnLst>
                                </p:cTn>
                              </p:par>
                            </p:childTnLst>
                          </p:cTn>
                        </p:par>
                      </p:childTnLst>
                    </p:cTn>
                  </p:par>
                  <p:par>
                    <p:cTn id="78" fill="hold">
                      <p:stCondLst>
                        <p:cond delay="indefinite"/>
                      </p:stCondLst>
                      <p:childTnLst>
                        <p:par>
                          <p:cTn id="79" fill="hold">
                            <p:stCondLst>
                              <p:cond delay="0"/>
                            </p:stCondLst>
                            <p:childTnLst>
                              <p:par>
                                <p:cTn id="80" presetID="8" presetClass="entr" presetSubtype="16" fill="hold" nodeType="clickEffect">
                                  <p:stCondLst>
                                    <p:cond delay="0"/>
                                  </p:stCondLst>
                                  <p:childTnLst>
                                    <p:set>
                                      <p:cBhvr>
                                        <p:cTn id="81" dur="1" fill="hold">
                                          <p:stCondLst>
                                            <p:cond delay="0"/>
                                          </p:stCondLst>
                                        </p:cTn>
                                        <p:tgtEl>
                                          <p:spTgt spid="19"/>
                                        </p:tgtEl>
                                        <p:attrNameLst>
                                          <p:attrName>style.visibility</p:attrName>
                                        </p:attrNameLst>
                                      </p:cBhvr>
                                      <p:to>
                                        <p:strVal val="visible"/>
                                      </p:to>
                                    </p:set>
                                    <p:animEffect transition="in" filter="diamond(in)">
                                      <p:cBhvr>
                                        <p:cTn id="82" dur="2000"/>
                                        <p:tgtEl>
                                          <p:spTgt spid="19"/>
                                        </p:tgtEl>
                                      </p:cBhvr>
                                    </p:animEffect>
                                  </p:childTnLst>
                                </p:cTn>
                              </p:par>
                              <p:par>
                                <p:cTn id="83" presetID="8" presetClass="entr" presetSubtype="16" fill="hold" nodeType="withEffect">
                                  <p:stCondLst>
                                    <p:cond delay="0"/>
                                  </p:stCondLst>
                                  <p:childTnLst>
                                    <p:set>
                                      <p:cBhvr>
                                        <p:cTn id="84" dur="1" fill="hold">
                                          <p:stCondLst>
                                            <p:cond delay="0"/>
                                          </p:stCondLst>
                                        </p:cTn>
                                        <p:tgtEl>
                                          <p:spTgt spid="27"/>
                                        </p:tgtEl>
                                        <p:attrNameLst>
                                          <p:attrName>style.visibility</p:attrName>
                                        </p:attrNameLst>
                                      </p:cBhvr>
                                      <p:to>
                                        <p:strVal val="visible"/>
                                      </p:to>
                                    </p:set>
                                    <p:animEffect transition="in" filter="diamond(in)">
                                      <p:cBhvr>
                                        <p:cTn id="85" dur="2000"/>
                                        <p:tgtEl>
                                          <p:spTgt spid="27"/>
                                        </p:tgtEl>
                                      </p:cBhvr>
                                    </p:animEffect>
                                  </p:childTnLst>
                                </p:cTn>
                              </p:par>
                              <p:par>
                                <p:cTn id="86" presetID="8" presetClass="entr" presetSubtype="16" fill="hold" grpId="0" nodeType="withEffect">
                                  <p:stCondLst>
                                    <p:cond delay="0"/>
                                  </p:stCondLst>
                                  <p:childTnLst>
                                    <p:set>
                                      <p:cBhvr>
                                        <p:cTn id="87" dur="1" fill="hold">
                                          <p:stCondLst>
                                            <p:cond delay="0"/>
                                          </p:stCondLst>
                                        </p:cTn>
                                        <p:tgtEl>
                                          <p:spTgt spid="13"/>
                                        </p:tgtEl>
                                        <p:attrNameLst>
                                          <p:attrName>style.visibility</p:attrName>
                                        </p:attrNameLst>
                                      </p:cBhvr>
                                      <p:to>
                                        <p:strVal val="visible"/>
                                      </p:to>
                                    </p:set>
                                    <p:animEffect transition="in" filter="diamond(in)">
                                      <p:cBhvr>
                                        <p:cTn id="88" dur="2000"/>
                                        <p:tgtEl>
                                          <p:spTgt spid="13"/>
                                        </p:tgtEl>
                                      </p:cBhvr>
                                    </p:animEffect>
                                  </p:childTnLst>
                                </p:cTn>
                              </p:par>
                              <p:par>
                                <p:cTn id="89" presetID="8" presetClass="entr" presetSubtype="16" fill="hold" nodeType="withEffect">
                                  <p:stCondLst>
                                    <p:cond delay="0"/>
                                  </p:stCondLst>
                                  <p:childTnLst>
                                    <p:set>
                                      <p:cBhvr>
                                        <p:cTn id="90" dur="1" fill="hold">
                                          <p:stCondLst>
                                            <p:cond delay="0"/>
                                          </p:stCondLst>
                                        </p:cTn>
                                        <p:tgtEl>
                                          <p:spTgt spid="21"/>
                                        </p:tgtEl>
                                        <p:attrNameLst>
                                          <p:attrName>style.visibility</p:attrName>
                                        </p:attrNameLst>
                                      </p:cBhvr>
                                      <p:to>
                                        <p:strVal val="visible"/>
                                      </p:to>
                                    </p:set>
                                    <p:animEffect transition="in" filter="diamond(in)">
                                      <p:cBhvr>
                                        <p:cTn id="91" dur="2000"/>
                                        <p:tgtEl>
                                          <p:spTgt spid="21"/>
                                        </p:tgtEl>
                                      </p:cBhvr>
                                    </p:animEffect>
                                  </p:childTnLst>
                                </p:cTn>
                              </p:par>
                              <p:par>
                                <p:cTn id="92" presetID="8" presetClass="entr" presetSubtype="16" fill="hold" nodeType="withEffect">
                                  <p:stCondLst>
                                    <p:cond delay="0"/>
                                  </p:stCondLst>
                                  <p:childTnLst>
                                    <p:set>
                                      <p:cBhvr>
                                        <p:cTn id="93" dur="1" fill="hold">
                                          <p:stCondLst>
                                            <p:cond delay="0"/>
                                          </p:stCondLst>
                                        </p:cTn>
                                        <p:tgtEl>
                                          <p:spTgt spid="28"/>
                                        </p:tgtEl>
                                        <p:attrNameLst>
                                          <p:attrName>style.visibility</p:attrName>
                                        </p:attrNameLst>
                                      </p:cBhvr>
                                      <p:to>
                                        <p:strVal val="visible"/>
                                      </p:to>
                                    </p:set>
                                    <p:animEffect transition="in" filter="diamond(in)">
                                      <p:cBhvr>
                                        <p:cTn id="94" dur="2000"/>
                                        <p:tgtEl>
                                          <p:spTgt spid="28"/>
                                        </p:tgtEl>
                                      </p:cBhvr>
                                    </p:animEffect>
                                  </p:childTnLst>
                                </p:cTn>
                              </p:par>
                              <p:par>
                                <p:cTn id="95" presetID="8" presetClass="entr" presetSubtype="16" fill="hold" grpId="0" nodeType="withEffect">
                                  <p:stCondLst>
                                    <p:cond delay="0"/>
                                  </p:stCondLst>
                                  <p:childTnLst>
                                    <p:set>
                                      <p:cBhvr>
                                        <p:cTn id="96" dur="1" fill="hold">
                                          <p:stCondLst>
                                            <p:cond delay="0"/>
                                          </p:stCondLst>
                                        </p:cTn>
                                        <p:tgtEl>
                                          <p:spTgt spid="15"/>
                                        </p:tgtEl>
                                        <p:attrNameLst>
                                          <p:attrName>style.visibility</p:attrName>
                                        </p:attrNameLst>
                                      </p:cBhvr>
                                      <p:to>
                                        <p:strVal val="visible"/>
                                      </p:to>
                                    </p:set>
                                    <p:animEffect transition="in" filter="diamond(in)">
                                      <p:cBhvr>
                                        <p:cTn id="97"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3" grpId="0" animBg="1"/>
      <p:bldP spid="14" grpId="0" animBg="1"/>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Discovery proposal 1/3</a:t>
            </a:r>
            <a:endParaRPr lang="en-US" dirty="0"/>
          </a:p>
        </p:txBody>
      </p:sp>
      <p:sp>
        <p:nvSpPr>
          <p:cNvPr id="3" name="Content Placeholder 2"/>
          <p:cNvSpPr>
            <a:spLocks noGrp="1"/>
          </p:cNvSpPr>
          <p:nvPr>
            <p:ph idx="1"/>
          </p:nvPr>
        </p:nvSpPr>
        <p:spPr/>
        <p:txBody>
          <a:bodyPr/>
          <a:lstStyle/>
          <a:p>
            <a:pPr>
              <a:buNone/>
            </a:pPr>
            <a:r>
              <a:rPr lang="en-US" sz="1800" dirty="0" smtClean="0"/>
              <a:t>Requirements</a:t>
            </a:r>
          </a:p>
          <a:p>
            <a:pPr lvl="1"/>
            <a:r>
              <a:rPr lang="en-US" sz="1400" dirty="0" smtClean="0"/>
              <a:t>A DNS server is running in the network</a:t>
            </a:r>
          </a:p>
          <a:p>
            <a:pPr lvl="1"/>
            <a:r>
              <a:rPr lang="en-US" sz="1400" dirty="0" smtClean="0"/>
              <a:t>A CDIS has rights to update DNS records in the DNS server</a:t>
            </a:r>
          </a:p>
          <a:p>
            <a:pPr>
              <a:buNone/>
            </a:pPr>
            <a:endParaRPr lang="en-US" sz="1800" dirty="0" smtClean="0"/>
          </a:p>
          <a:p>
            <a:pPr>
              <a:buNone/>
            </a:pPr>
            <a:r>
              <a:rPr lang="en-US" sz="2000" dirty="0" smtClean="0"/>
              <a:t>CDIS </a:t>
            </a:r>
            <a:r>
              <a:rPr lang="en-US" sz="1800" dirty="0" smtClean="0"/>
              <a:t>setup</a:t>
            </a:r>
            <a:endParaRPr lang="en-US" sz="2000" dirty="0" smtClean="0"/>
          </a:p>
          <a:p>
            <a:pPr lvl="1"/>
            <a:r>
              <a:rPr lang="en-US" sz="1600" dirty="0" smtClean="0"/>
              <a:t>A CDIS updates its IP and port data to the DNS server. Also a </a:t>
            </a:r>
            <a:r>
              <a:rPr lang="en-US" sz="1600" dirty="0" err="1" smtClean="0"/>
              <a:t>cdis</a:t>
            </a:r>
            <a:r>
              <a:rPr lang="en-US" sz="1600" dirty="0" smtClean="0"/>
              <a:t> alias is created to allow discovery queries</a:t>
            </a:r>
          </a:p>
          <a:p>
            <a:pPr lvl="3"/>
            <a:r>
              <a:rPr lang="en-US" dirty="0" err="1" smtClean="0"/>
              <a:t>nsupdate</a:t>
            </a:r>
            <a:r>
              <a:rPr lang="en-US" dirty="0" smtClean="0"/>
              <a:t> </a:t>
            </a:r>
          </a:p>
          <a:p>
            <a:pPr lvl="3"/>
            <a:r>
              <a:rPr lang="en-US" dirty="0" smtClean="0"/>
              <a:t>update add cdis01.testbed.lan. 300 A 192.168.0.11</a:t>
            </a:r>
          </a:p>
          <a:p>
            <a:pPr lvl="3"/>
            <a:r>
              <a:rPr lang="en-US" dirty="0" smtClean="0"/>
              <a:t>update add cdis01.testbed.lan. 300 TXT port:5001</a:t>
            </a:r>
          </a:p>
          <a:p>
            <a:pPr lvl="3"/>
            <a:r>
              <a:rPr lang="en-US" dirty="0" smtClean="0"/>
              <a:t>update add </a:t>
            </a:r>
            <a:r>
              <a:rPr lang="en-US" dirty="0" err="1" smtClean="0"/>
              <a:t>cdis.testbed.lan</a:t>
            </a:r>
            <a:r>
              <a:rPr lang="en-US" dirty="0" smtClean="0"/>
              <a:t>. 300 CNAME cdis01.testbed.lan.</a:t>
            </a:r>
          </a:p>
          <a:p>
            <a:pPr lvl="3"/>
            <a:r>
              <a:rPr lang="en-US" dirty="0" smtClean="0"/>
              <a:t>send</a:t>
            </a:r>
          </a:p>
          <a:p>
            <a:pPr lvl="3"/>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April 2011</a:t>
            </a:r>
            <a:endParaRPr lang="en-US"/>
          </a:p>
        </p:txBody>
      </p:sp>
      <p:sp>
        <p:nvSpPr>
          <p:cNvPr id="5" name="Footer Placeholder 4"/>
          <p:cNvSpPr>
            <a:spLocks noGrp="1"/>
          </p:cNvSpPr>
          <p:nvPr>
            <p:ph type="ftr" sz="quarter" idx="11"/>
          </p:nvPr>
        </p:nvSpPr>
        <p:spPr/>
        <p:txBody>
          <a:bodyPr/>
          <a:lstStyle/>
          <a:p>
            <a:pPr>
              <a:defRPr/>
            </a:pPr>
            <a:r>
              <a:rPr lang="en-US" smtClean="0"/>
              <a:t>Miika Laaksonen, Nokia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Discovery proposal 2/3</a:t>
            </a:r>
            <a:endParaRPr lang="en-US" dirty="0"/>
          </a:p>
        </p:txBody>
      </p:sp>
      <p:sp>
        <p:nvSpPr>
          <p:cNvPr id="3" name="Content Placeholder 2"/>
          <p:cNvSpPr>
            <a:spLocks noGrp="1"/>
          </p:cNvSpPr>
          <p:nvPr>
            <p:ph idx="1"/>
          </p:nvPr>
        </p:nvSpPr>
        <p:spPr/>
        <p:txBody>
          <a:bodyPr/>
          <a:lstStyle/>
          <a:p>
            <a:pPr>
              <a:buNone/>
            </a:pPr>
            <a:r>
              <a:rPr lang="en-US" sz="2000" dirty="0" smtClean="0"/>
              <a:t>CDIS Discovery</a:t>
            </a:r>
          </a:p>
          <a:p>
            <a:pPr lvl="1"/>
            <a:r>
              <a:rPr lang="en-US" sz="1600" dirty="0" smtClean="0"/>
              <a:t>A CM has DNS server info received example with DHCP</a:t>
            </a:r>
          </a:p>
          <a:p>
            <a:pPr lvl="1"/>
            <a:r>
              <a:rPr lang="en-US" sz="1600" dirty="0" smtClean="0"/>
              <a:t>CMs try to find a CDIS server. Example: </a:t>
            </a:r>
          </a:p>
          <a:p>
            <a:pPr lvl="3"/>
            <a:r>
              <a:rPr lang="en-US" dirty="0" smtClean="0"/>
              <a:t>Query:	host </a:t>
            </a:r>
            <a:r>
              <a:rPr lang="en-US" dirty="0" err="1" smtClean="0"/>
              <a:t>cdis</a:t>
            </a:r>
            <a:endParaRPr lang="en-US" dirty="0" smtClean="0"/>
          </a:p>
          <a:p>
            <a:pPr lvl="3"/>
            <a:r>
              <a:rPr lang="en-US" dirty="0" smtClean="0"/>
              <a:t>Response:	</a:t>
            </a:r>
            <a:r>
              <a:rPr lang="en-US" dirty="0" err="1" smtClean="0"/>
              <a:t>cdis.testbed.lan</a:t>
            </a:r>
            <a:r>
              <a:rPr lang="en-US" dirty="0" smtClean="0"/>
              <a:t> is an alias for cdis01.testbed.lan</a:t>
            </a:r>
            <a:br>
              <a:rPr lang="en-US" dirty="0" smtClean="0"/>
            </a:br>
            <a:r>
              <a:rPr lang="en-US" dirty="0" smtClean="0"/>
              <a:t>		cdis01.testbed.lan has address 192.168.0.11</a:t>
            </a:r>
          </a:p>
          <a:p>
            <a:pPr>
              <a:buNone/>
            </a:pPr>
            <a:r>
              <a:rPr lang="en-US" sz="2000" dirty="0" smtClean="0"/>
              <a:t>CM Update</a:t>
            </a:r>
          </a:p>
          <a:p>
            <a:pPr lvl="1"/>
            <a:r>
              <a:rPr lang="en-US" sz="1600" dirty="0" smtClean="0"/>
              <a:t>The CM registers itself to the CDIS server with procedures defined by 802.19.1</a:t>
            </a:r>
          </a:p>
          <a:p>
            <a:pPr lvl="1"/>
            <a:r>
              <a:rPr lang="en-US" sz="1600" dirty="0" smtClean="0"/>
              <a:t>The CDIS checks the communication socket used by a registered CM</a:t>
            </a:r>
          </a:p>
          <a:p>
            <a:pPr lvl="1"/>
            <a:r>
              <a:rPr lang="en-US" sz="1600" dirty="0" smtClean="0"/>
              <a:t>The CDIS updates DNS data</a:t>
            </a:r>
          </a:p>
          <a:p>
            <a:pPr lvl="3"/>
            <a:r>
              <a:rPr lang="en-US" dirty="0" err="1" smtClean="0"/>
              <a:t>nsupdate</a:t>
            </a:r>
            <a:r>
              <a:rPr lang="en-US" dirty="0" smtClean="0"/>
              <a:t> </a:t>
            </a:r>
          </a:p>
          <a:p>
            <a:pPr lvl="3"/>
            <a:r>
              <a:rPr lang="en-US" dirty="0" smtClean="0"/>
              <a:t>update add cm01.testbed.lan. 300 A 192.168.0.71</a:t>
            </a:r>
          </a:p>
          <a:p>
            <a:pPr lvl="3"/>
            <a:r>
              <a:rPr lang="en-US" dirty="0" smtClean="0"/>
              <a:t>update add cm01.testbed.lan. 300 TXT port:5003</a:t>
            </a:r>
          </a:p>
          <a:p>
            <a:pPr lvl="3"/>
            <a:r>
              <a:rPr lang="en-US" dirty="0" smtClean="0"/>
              <a:t>send</a:t>
            </a:r>
          </a:p>
          <a:p>
            <a:pPr lvl="2"/>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April 2011</a:t>
            </a:r>
            <a:endParaRPr lang="en-US" dirty="0"/>
          </a:p>
        </p:txBody>
      </p:sp>
      <p:sp>
        <p:nvSpPr>
          <p:cNvPr id="5" name="Footer Placeholder 4"/>
          <p:cNvSpPr>
            <a:spLocks noGrp="1"/>
          </p:cNvSpPr>
          <p:nvPr>
            <p:ph type="ftr" sz="quarter" idx="11"/>
          </p:nvPr>
        </p:nvSpPr>
        <p:spPr/>
        <p:txBody>
          <a:bodyPr/>
          <a:lstStyle/>
          <a:p>
            <a:pPr>
              <a:defRPr/>
            </a:pPr>
            <a:r>
              <a:rPr lang="en-US" smtClean="0"/>
              <a:t>Miika Laaksonen, Nokia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Discovery proposal 3/3</a:t>
            </a:r>
            <a:endParaRPr lang="en-US" dirty="0"/>
          </a:p>
        </p:txBody>
      </p:sp>
      <p:sp>
        <p:nvSpPr>
          <p:cNvPr id="3" name="Content Placeholder 2"/>
          <p:cNvSpPr>
            <a:spLocks noGrp="1"/>
          </p:cNvSpPr>
          <p:nvPr>
            <p:ph idx="1"/>
          </p:nvPr>
        </p:nvSpPr>
        <p:spPr/>
        <p:txBody>
          <a:bodyPr/>
          <a:lstStyle/>
          <a:p>
            <a:pPr>
              <a:buNone/>
            </a:pPr>
            <a:r>
              <a:rPr lang="en-US" sz="2000" dirty="0" smtClean="0"/>
              <a:t>CM Discovery</a:t>
            </a:r>
          </a:p>
          <a:p>
            <a:pPr lvl="1"/>
            <a:r>
              <a:rPr lang="en-US" sz="1600" dirty="0" smtClean="0"/>
              <a:t>When a CM tries to communicate with another CM it checks the DNS record of the target CM</a:t>
            </a:r>
          </a:p>
          <a:p>
            <a:pPr lvl="3"/>
            <a:r>
              <a:rPr lang="en-US" sz="1200" dirty="0" smtClean="0"/>
              <a:t>Query:	host –t ANY cm1.testbed.lan</a:t>
            </a:r>
          </a:p>
          <a:p>
            <a:pPr lvl="3"/>
            <a:r>
              <a:rPr lang="en-US" sz="1200" dirty="0" smtClean="0"/>
              <a:t>Response:	cm1.testbed.lan has address 192.168.0.71 </a:t>
            </a:r>
            <a:br>
              <a:rPr lang="en-US" sz="1200" dirty="0" smtClean="0"/>
            </a:br>
            <a:r>
              <a:rPr lang="en-US" sz="1200" dirty="0" smtClean="0"/>
              <a:t>		cm1.testbed.lan descriptive text “port:5003</a:t>
            </a:r>
          </a:p>
          <a:p>
            <a:pPr lvl="1"/>
            <a:r>
              <a:rPr lang="en-US" sz="1600" dirty="0" smtClean="0"/>
              <a:t>CM-CM communication channel opening</a:t>
            </a:r>
          </a:p>
          <a:p>
            <a:pPr lvl="1"/>
            <a:r>
              <a:rPr lang="en-US" sz="1600" dirty="0" smtClean="0"/>
              <a:t>Same DNS info can be also used when a CE tries to find address and port of  a CM. A service provider can have the CM as service running in the network. In this case the CM alias can be set</a:t>
            </a:r>
          </a:p>
          <a:p>
            <a:pPr lvl="3"/>
            <a:r>
              <a:rPr lang="en-US" dirty="0" err="1" smtClean="0"/>
              <a:t>nsupdate</a:t>
            </a:r>
            <a:r>
              <a:rPr lang="en-US" dirty="0" smtClean="0"/>
              <a:t> </a:t>
            </a:r>
          </a:p>
          <a:p>
            <a:pPr lvl="3"/>
            <a:r>
              <a:rPr lang="en-US" dirty="0" smtClean="0"/>
              <a:t>update add cm01.testbed.lan. 300 A 192.168.0.71</a:t>
            </a:r>
          </a:p>
          <a:p>
            <a:pPr lvl="3"/>
            <a:r>
              <a:rPr lang="en-US" dirty="0" smtClean="0"/>
              <a:t>update add cm01.testbed.lan. 300 TXT port:5003</a:t>
            </a:r>
          </a:p>
          <a:p>
            <a:pPr lvl="3"/>
            <a:r>
              <a:rPr lang="en-US" dirty="0" smtClean="0"/>
              <a:t>update add </a:t>
            </a:r>
            <a:r>
              <a:rPr lang="en-US" dirty="0" err="1" smtClean="0"/>
              <a:t>cm.testbed.lan</a:t>
            </a:r>
            <a:r>
              <a:rPr lang="en-US" dirty="0" smtClean="0"/>
              <a:t>. 300 CNAME cm01.testbed.lan.</a:t>
            </a:r>
          </a:p>
          <a:p>
            <a:pPr lvl="3"/>
            <a:r>
              <a:rPr lang="en-US" dirty="0" smtClean="0"/>
              <a:t>send</a:t>
            </a:r>
          </a:p>
          <a:p>
            <a:pPr lvl="1"/>
            <a:endParaRPr lang="en-US" sz="1600" dirty="0" smtClean="0"/>
          </a:p>
          <a:p>
            <a:pPr lvl="2"/>
            <a:endParaRPr lang="en-US" dirty="0" smtClean="0"/>
          </a:p>
          <a:p>
            <a:pPr>
              <a:buNone/>
            </a:pPr>
            <a:endParaRPr lang="en-US" dirty="0" smtClean="0"/>
          </a:p>
        </p:txBody>
      </p:sp>
      <p:sp>
        <p:nvSpPr>
          <p:cNvPr id="4" name="Date Placeholder 3"/>
          <p:cNvSpPr>
            <a:spLocks noGrp="1"/>
          </p:cNvSpPr>
          <p:nvPr>
            <p:ph type="dt" sz="half" idx="10"/>
          </p:nvPr>
        </p:nvSpPr>
        <p:spPr/>
        <p:txBody>
          <a:bodyPr/>
          <a:lstStyle/>
          <a:p>
            <a:pPr>
              <a:defRPr/>
            </a:pPr>
            <a:r>
              <a:rPr lang="en-US" smtClean="0"/>
              <a:t>April 2011</a:t>
            </a:r>
            <a:endParaRPr lang="en-US"/>
          </a:p>
        </p:txBody>
      </p:sp>
      <p:sp>
        <p:nvSpPr>
          <p:cNvPr id="5" name="Footer Placeholder 4"/>
          <p:cNvSpPr>
            <a:spLocks noGrp="1"/>
          </p:cNvSpPr>
          <p:nvPr>
            <p:ph type="ftr" sz="quarter" idx="11"/>
          </p:nvPr>
        </p:nvSpPr>
        <p:spPr/>
        <p:txBody>
          <a:bodyPr/>
          <a:lstStyle/>
          <a:p>
            <a:pPr>
              <a:defRPr/>
            </a:pPr>
            <a:r>
              <a:rPr lang="en-US" smtClean="0"/>
              <a:t>Miika Laaksonen, Nokia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Proxy proposal</a:t>
            </a:r>
            <a:endParaRPr lang="en-US" dirty="0"/>
          </a:p>
        </p:txBody>
      </p:sp>
      <p:sp>
        <p:nvSpPr>
          <p:cNvPr id="3" name="Content Placeholder 2"/>
          <p:cNvSpPr>
            <a:spLocks noGrp="1"/>
          </p:cNvSpPr>
          <p:nvPr>
            <p:ph idx="1"/>
          </p:nvPr>
        </p:nvSpPr>
        <p:spPr/>
        <p:txBody>
          <a:bodyPr/>
          <a:lstStyle/>
          <a:p>
            <a:pPr>
              <a:buNone/>
            </a:pPr>
            <a:r>
              <a:rPr lang="en-US" sz="2000" dirty="0" smtClean="0"/>
              <a:t>If either of the peer CMs is behind NAT, some proxy solution is needed to enable communication channel</a:t>
            </a:r>
          </a:p>
          <a:p>
            <a:pPr>
              <a:buNone/>
            </a:pPr>
            <a:r>
              <a:rPr lang="en-US" sz="2000" dirty="0" smtClean="0"/>
              <a:t>Standard IETF RFC </a:t>
            </a:r>
            <a:r>
              <a:rPr lang="en-US" sz="2000" dirty="0" smtClean="0">
                <a:hlinkClick r:id="rId2"/>
              </a:rPr>
              <a:t>http://tools.ietf.org/html/rfc5389</a:t>
            </a:r>
            <a:r>
              <a:rPr lang="en-US" sz="2000" dirty="0" smtClean="0"/>
              <a:t> (Session Traversal Utilities for NAT (STUN) can be used to check NAT capabilities of routers that are between CM-CDIS or CM-CM</a:t>
            </a:r>
          </a:p>
          <a:p>
            <a:pPr>
              <a:buNone/>
            </a:pPr>
            <a:r>
              <a:rPr lang="en-US" sz="2000" dirty="0" smtClean="0"/>
              <a:t>CDIS can act </a:t>
            </a:r>
            <a:r>
              <a:rPr lang="en-US" sz="2000" smtClean="0"/>
              <a:t>as communication proxy between </a:t>
            </a:r>
            <a:r>
              <a:rPr lang="en-US" sz="2000" dirty="0" smtClean="0"/>
              <a:t>CMs if peer-to-peer communication between CMs is not possible</a:t>
            </a:r>
          </a:p>
          <a:p>
            <a:pPr>
              <a:buNone/>
            </a:pPr>
            <a:r>
              <a:rPr lang="en-US" sz="2000" dirty="0" smtClean="0"/>
              <a:t>CM NAT capability information can be stored to DNS records to allow automatic proxy setup </a:t>
            </a:r>
          </a:p>
          <a:p>
            <a:endParaRPr lang="en-US" dirty="0"/>
          </a:p>
        </p:txBody>
      </p:sp>
      <p:sp>
        <p:nvSpPr>
          <p:cNvPr id="4" name="Date Placeholder 3"/>
          <p:cNvSpPr>
            <a:spLocks noGrp="1"/>
          </p:cNvSpPr>
          <p:nvPr>
            <p:ph type="dt" sz="half" idx="10"/>
          </p:nvPr>
        </p:nvSpPr>
        <p:spPr/>
        <p:txBody>
          <a:bodyPr/>
          <a:lstStyle/>
          <a:p>
            <a:pPr>
              <a:defRPr/>
            </a:pPr>
            <a:r>
              <a:rPr lang="en-US" smtClean="0"/>
              <a:t>April 2011</a:t>
            </a:r>
            <a:endParaRPr lang="en-US"/>
          </a:p>
        </p:txBody>
      </p:sp>
      <p:sp>
        <p:nvSpPr>
          <p:cNvPr id="5" name="Footer Placeholder 4"/>
          <p:cNvSpPr>
            <a:spLocks noGrp="1"/>
          </p:cNvSpPr>
          <p:nvPr>
            <p:ph type="ftr" sz="quarter" idx="11"/>
          </p:nvPr>
        </p:nvSpPr>
        <p:spPr/>
        <p:txBody>
          <a:bodyPr/>
          <a:lstStyle/>
          <a:p>
            <a:pPr>
              <a:defRPr/>
            </a:pPr>
            <a:r>
              <a:rPr lang="en-US" smtClean="0"/>
              <a:t>Miika Laaksonen, Nokia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DNS Structure Proposal</a:t>
            </a:r>
            <a:endParaRPr lang="en-US" dirty="0"/>
          </a:p>
        </p:txBody>
      </p:sp>
      <p:sp>
        <p:nvSpPr>
          <p:cNvPr id="3" name="Content Placeholder 2"/>
          <p:cNvSpPr>
            <a:spLocks noGrp="1"/>
          </p:cNvSpPr>
          <p:nvPr>
            <p:ph idx="1"/>
          </p:nvPr>
        </p:nvSpPr>
        <p:spPr/>
        <p:txBody>
          <a:bodyPr/>
          <a:lstStyle/>
          <a:p>
            <a:pPr>
              <a:buNone/>
            </a:pPr>
            <a:r>
              <a:rPr lang="en-US" dirty="0" smtClean="0"/>
              <a:t>Next slides describes the problem of local discovery problem. Also preliminary proposal of DNS usage is presented.</a:t>
            </a:r>
            <a:endParaRPr lang="en-US" dirty="0"/>
          </a:p>
        </p:txBody>
      </p:sp>
      <p:sp>
        <p:nvSpPr>
          <p:cNvPr id="4" name="Date Placeholder 3"/>
          <p:cNvSpPr>
            <a:spLocks noGrp="1"/>
          </p:cNvSpPr>
          <p:nvPr>
            <p:ph type="dt" sz="half" idx="10"/>
          </p:nvPr>
        </p:nvSpPr>
        <p:spPr/>
        <p:txBody>
          <a:bodyPr/>
          <a:lstStyle/>
          <a:p>
            <a:pPr>
              <a:defRPr/>
            </a:pPr>
            <a:r>
              <a:rPr lang="en-US" smtClean="0"/>
              <a:t>April 2011</a:t>
            </a:r>
            <a:endParaRPr lang="en-US"/>
          </a:p>
        </p:txBody>
      </p:sp>
      <p:sp>
        <p:nvSpPr>
          <p:cNvPr id="5" name="Footer Placeholder 4"/>
          <p:cNvSpPr>
            <a:spLocks noGrp="1"/>
          </p:cNvSpPr>
          <p:nvPr>
            <p:ph type="ftr" sz="quarter" idx="11"/>
          </p:nvPr>
        </p:nvSpPr>
        <p:spPr/>
        <p:txBody>
          <a:bodyPr/>
          <a:lstStyle/>
          <a:p>
            <a:pPr>
              <a:defRPr/>
            </a:pPr>
            <a:r>
              <a:rPr lang="en-US" smtClean="0"/>
              <a:t>Miika Laaksonen, Nokia</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DBFE3DE-FB1F-4EAA-B904-0ADDDC3DB786}"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 Location Dilemma</a:t>
            </a:r>
            <a:endParaRPr lang="en-US" dirty="0"/>
          </a:p>
        </p:txBody>
      </p:sp>
      <p:sp>
        <p:nvSpPr>
          <p:cNvPr id="4" name="Date Placeholder 3"/>
          <p:cNvSpPr>
            <a:spLocks noGrp="1"/>
          </p:cNvSpPr>
          <p:nvPr>
            <p:ph type="dt" sz="half" idx="10"/>
          </p:nvPr>
        </p:nvSpPr>
        <p:spPr/>
        <p:txBody>
          <a:bodyPr/>
          <a:lstStyle/>
          <a:p>
            <a:pPr>
              <a:defRPr/>
            </a:pPr>
            <a:r>
              <a:rPr lang="en-US" smtClean="0"/>
              <a:t>April 2011</a:t>
            </a:r>
            <a:endParaRPr lang="en-US"/>
          </a:p>
        </p:txBody>
      </p:sp>
      <p:sp>
        <p:nvSpPr>
          <p:cNvPr id="5" name="Footer Placeholder 4"/>
          <p:cNvSpPr>
            <a:spLocks noGrp="1"/>
          </p:cNvSpPr>
          <p:nvPr>
            <p:ph type="ftr" sz="quarter" idx="11"/>
          </p:nvPr>
        </p:nvSpPr>
        <p:spPr>
          <a:xfrm>
            <a:off x="6971798" y="6475413"/>
            <a:ext cx="1529265" cy="184666"/>
          </a:xfrm>
        </p:spPr>
        <p:txBody>
          <a:bodyPr/>
          <a:lstStyle/>
          <a:p>
            <a:pPr>
              <a:defRPr/>
            </a:pPr>
            <a:r>
              <a:rPr lang="en-US" smtClean="0">
                <a:latin typeface="+mn-lt"/>
              </a:rPr>
              <a:t>Miika Laaksonen, Nokia</a:t>
            </a:r>
            <a:endParaRPr lang="en-US">
              <a:latin typeface="+mn-lt"/>
            </a:endParaRPr>
          </a:p>
        </p:txBody>
      </p:sp>
      <p:sp>
        <p:nvSpPr>
          <p:cNvPr id="6" name="Slide Number Placeholder 5"/>
          <p:cNvSpPr>
            <a:spLocks noGrp="1"/>
          </p:cNvSpPr>
          <p:nvPr>
            <p:ph type="sldNum" sz="quarter" idx="12"/>
          </p:nvPr>
        </p:nvSpPr>
        <p:spPr>
          <a:xfrm>
            <a:off x="4393695" y="6475413"/>
            <a:ext cx="432811" cy="184666"/>
          </a:xfrm>
        </p:spPr>
        <p:txBody>
          <a:bodyPr/>
          <a:lstStyle/>
          <a:p>
            <a:pPr>
              <a:defRPr/>
            </a:pPr>
            <a:r>
              <a:rPr lang="en-US" smtClean="0">
                <a:latin typeface="+mn-lt"/>
              </a:rPr>
              <a:t>Slide </a:t>
            </a:r>
            <a:fld id="{3DBFE3DE-FB1F-4EAA-B904-0ADDDC3DB786}" type="slidenum">
              <a:rPr lang="en-US" smtClean="0">
                <a:latin typeface="+mn-lt"/>
              </a:rPr>
              <a:pPr>
                <a:defRPr/>
              </a:pPr>
              <a:t>9</a:t>
            </a:fld>
            <a:endParaRPr lang="en-US">
              <a:latin typeface="+mn-lt"/>
            </a:endParaRPr>
          </a:p>
        </p:txBody>
      </p:sp>
      <p:sp>
        <p:nvSpPr>
          <p:cNvPr id="7" name="Content Placeholder 2"/>
          <p:cNvSpPr txBox="1">
            <a:spLocks/>
          </p:cNvSpPr>
          <p:nvPr/>
        </p:nvSpPr>
        <p:spPr bwMode="auto">
          <a:xfrm>
            <a:off x="285720" y="2071678"/>
            <a:ext cx="2843439" cy="135732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Distance in the physical space differs from the distance in the IP space</a:t>
            </a:r>
            <a:endParaRPr kumimoji="0" lang="en-US" sz="2000" b="1" i="0" u="none" strike="noStrike" kern="0" cap="none" spc="0" normalizeH="0" baseline="0" noProof="0" dirty="0">
              <a:ln>
                <a:noFill/>
              </a:ln>
              <a:solidFill>
                <a:schemeClr val="tx1"/>
              </a:solidFill>
              <a:effectLst/>
              <a:uLnTx/>
              <a:uFillTx/>
              <a:latin typeface="+mn-lt"/>
              <a:ea typeface="+mn-ea"/>
              <a:cs typeface="+mn-cs"/>
            </a:endParaRPr>
          </a:p>
        </p:txBody>
      </p:sp>
      <p:sp>
        <p:nvSpPr>
          <p:cNvPr id="8" name="Rectangle 7"/>
          <p:cNvSpPr/>
          <p:nvPr/>
        </p:nvSpPr>
        <p:spPr bwMode="auto">
          <a:xfrm>
            <a:off x="2542282" y="4311785"/>
            <a:ext cx="739277" cy="27443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lang="en-US" dirty="0" smtClean="0">
                <a:latin typeface="+mn-lt"/>
              </a:rPr>
              <a:t>CM</a:t>
            </a:r>
            <a:r>
              <a:rPr kumimoji="0" lang="en-US" b="0" i="0" u="none" strike="noStrike" cap="none" normalizeH="0" baseline="0" dirty="0" smtClean="0">
                <a:ln>
                  <a:noFill/>
                </a:ln>
                <a:solidFill>
                  <a:schemeClr val="tx1"/>
                </a:solidFill>
                <a:effectLst/>
                <a:latin typeface="+mn-lt"/>
              </a:rPr>
              <a:t> 1</a:t>
            </a:r>
          </a:p>
        </p:txBody>
      </p:sp>
      <p:sp>
        <p:nvSpPr>
          <p:cNvPr id="9" name="Rectangle 8"/>
          <p:cNvSpPr/>
          <p:nvPr/>
        </p:nvSpPr>
        <p:spPr bwMode="auto">
          <a:xfrm>
            <a:off x="1361552" y="5620208"/>
            <a:ext cx="932155" cy="27443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lang="en-US" dirty="0" smtClean="0">
                <a:latin typeface="+mn-lt"/>
              </a:rPr>
              <a:t>Node</a:t>
            </a:r>
            <a:r>
              <a:rPr kumimoji="0" lang="en-US" b="0" i="0" u="none" strike="noStrike" cap="none" normalizeH="0" baseline="0" dirty="0" smtClean="0">
                <a:ln>
                  <a:noFill/>
                </a:ln>
                <a:solidFill>
                  <a:schemeClr val="tx1"/>
                </a:solidFill>
                <a:effectLst/>
                <a:latin typeface="+mn-lt"/>
              </a:rPr>
              <a:t> 1</a:t>
            </a:r>
          </a:p>
        </p:txBody>
      </p:sp>
      <p:sp>
        <p:nvSpPr>
          <p:cNvPr id="10" name="Rectangle 9"/>
          <p:cNvSpPr/>
          <p:nvPr/>
        </p:nvSpPr>
        <p:spPr bwMode="auto">
          <a:xfrm>
            <a:off x="5754836" y="4393163"/>
            <a:ext cx="809030" cy="27443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lang="en-US" dirty="0" smtClean="0">
                <a:latin typeface="+mn-lt"/>
              </a:rPr>
              <a:t>CM</a:t>
            </a:r>
            <a:r>
              <a:rPr kumimoji="0" lang="en-US" b="0" i="0" u="none" strike="noStrike" cap="none" normalizeH="0" baseline="0" dirty="0" smtClean="0">
                <a:ln>
                  <a:noFill/>
                </a:ln>
                <a:solidFill>
                  <a:schemeClr val="tx1"/>
                </a:solidFill>
                <a:effectLst/>
                <a:latin typeface="+mn-lt"/>
              </a:rPr>
              <a:t> 2</a:t>
            </a:r>
          </a:p>
        </p:txBody>
      </p:sp>
      <p:sp>
        <p:nvSpPr>
          <p:cNvPr id="11" name="Rectangle 10"/>
          <p:cNvSpPr/>
          <p:nvPr/>
        </p:nvSpPr>
        <p:spPr bwMode="auto">
          <a:xfrm>
            <a:off x="3908280" y="3033103"/>
            <a:ext cx="1403835" cy="366767"/>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kumimoji="0" lang="en-US" sz="1800" b="0" i="0" u="none" strike="noStrike" cap="none" normalizeH="0" baseline="0" dirty="0" smtClean="0">
                <a:ln>
                  <a:noFill/>
                </a:ln>
                <a:solidFill>
                  <a:schemeClr val="tx1"/>
                </a:solidFill>
                <a:effectLst/>
                <a:latin typeface="+mn-lt"/>
              </a:rPr>
              <a:t> GW 1</a:t>
            </a:r>
          </a:p>
        </p:txBody>
      </p:sp>
      <p:sp>
        <p:nvSpPr>
          <p:cNvPr id="12" name="Rectangle 11"/>
          <p:cNvSpPr/>
          <p:nvPr/>
        </p:nvSpPr>
        <p:spPr bwMode="auto">
          <a:xfrm>
            <a:off x="6644082" y="3016827"/>
            <a:ext cx="1403835" cy="366767"/>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kumimoji="0" lang="en-US" sz="1800" b="0" i="0" u="none" strike="noStrike" cap="none" normalizeH="0" baseline="0" dirty="0" smtClean="0">
                <a:ln>
                  <a:noFill/>
                </a:ln>
                <a:solidFill>
                  <a:schemeClr val="tx1"/>
                </a:solidFill>
                <a:effectLst/>
                <a:latin typeface="+mn-lt"/>
              </a:rPr>
              <a:t>GW 2</a:t>
            </a:r>
          </a:p>
        </p:txBody>
      </p:sp>
      <p:sp>
        <p:nvSpPr>
          <p:cNvPr id="13" name="Cloud 12"/>
          <p:cNvSpPr/>
          <p:nvPr/>
        </p:nvSpPr>
        <p:spPr bwMode="auto">
          <a:xfrm>
            <a:off x="5001396" y="1786837"/>
            <a:ext cx="1683713" cy="558309"/>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vert="horz" wrap="non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kumimoji="0" lang="en-US" sz="1800" b="0" i="0" u="none" strike="noStrike" cap="none" normalizeH="0" baseline="0" dirty="0" smtClean="0">
                <a:ln>
                  <a:noFill/>
                </a:ln>
                <a:solidFill>
                  <a:schemeClr val="tx1"/>
                </a:solidFill>
                <a:effectLst/>
                <a:latin typeface="+mn-lt"/>
              </a:rPr>
              <a:t>Backbone</a:t>
            </a:r>
          </a:p>
        </p:txBody>
      </p:sp>
      <p:cxnSp>
        <p:nvCxnSpPr>
          <p:cNvPr id="14" name="Straight Connector 13"/>
          <p:cNvCxnSpPr>
            <a:stCxn id="13" idx="1"/>
            <a:endCxn id="11" idx="0"/>
          </p:cNvCxnSpPr>
          <p:nvPr/>
        </p:nvCxnSpPr>
        <p:spPr bwMode="auto">
          <a:xfrm rot="5400000">
            <a:off x="4882451" y="2072300"/>
            <a:ext cx="688551" cy="1233055"/>
          </a:xfrm>
          <a:prstGeom prst="line">
            <a:avLst/>
          </a:prstGeom>
          <a:solidFill>
            <a:schemeClr val="bg1"/>
          </a:solidFill>
          <a:ln w="9525" cap="flat" cmpd="sng" algn="ctr">
            <a:solidFill>
              <a:schemeClr val="tx1"/>
            </a:solidFill>
            <a:prstDash val="solid"/>
            <a:round/>
            <a:headEnd type="none" w="med" len="med"/>
            <a:tailEnd type="none" w="med" len="med"/>
          </a:ln>
          <a:effectLst/>
        </p:spPr>
      </p:cxnSp>
      <p:cxnSp>
        <p:nvCxnSpPr>
          <p:cNvPr id="15" name="Straight Connector 14"/>
          <p:cNvCxnSpPr>
            <a:stCxn id="13" idx="1"/>
            <a:endCxn id="12" idx="0"/>
          </p:cNvCxnSpPr>
          <p:nvPr/>
        </p:nvCxnSpPr>
        <p:spPr bwMode="auto">
          <a:xfrm rot="16200000" flipH="1">
            <a:off x="6258489" y="1929315"/>
            <a:ext cx="672275" cy="1502747"/>
          </a:xfrm>
          <a:prstGeom prst="line">
            <a:avLst/>
          </a:prstGeom>
          <a:solidFill>
            <a:schemeClr val="bg1"/>
          </a:solidFill>
          <a:ln w="9525" cap="flat" cmpd="sng" algn="ctr">
            <a:solidFill>
              <a:schemeClr val="tx1"/>
            </a:solidFill>
            <a:prstDash val="solid"/>
            <a:round/>
            <a:headEnd type="none" w="med" len="med"/>
            <a:tailEnd type="none" w="med" len="med"/>
          </a:ln>
          <a:effectLst/>
        </p:spPr>
      </p:cxnSp>
      <p:cxnSp>
        <p:nvCxnSpPr>
          <p:cNvPr id="16" name="Straight Connector 15"/>
          <p:cNvCxnSpPr>
            <a:stCxn id="11" idx="2"/>
            <a:endCxn id="8" idx="0"/>
          </p:cNvCxnSpPr>
          <p:nvPr/>
        </p:nvCxnSpPr>
        <p:spPr bwMode="auto">
          <a:xfrm rot="5400000">
            <a:off x="3305103" y="3006689"/>
            <a:ext cx="911915" cy="1698277"/>
          </a:xfrm>
          <a:prstGeom prst="line">
            <a:avLst/>
          </a:prstGeom>
          <a:solidFill>
            <a:schemeClr val="bg1"/>
          </a:solidFill>
          <a:ln w="9525" cap="flat" cmpd="sng" algn="ctr">
            <a:solidFill>
              <a:schemeClr val="tx1"/>
            </a:solidFill>
            <a:prstDash val="solid"/>
            <a:round/>
            <a:headEnd type="none" w="med" len="med"/>
            <a:tailEnd type="none" w="med" len="med"/>
          </a:ln>
          <a:effectLst/>
        </p:spPr>
      </p:cxnSp>
      <p:cxnSp>
        <p:nvCxnSpPr>
          <p:cNvPr id="17" name="Straight Connector 16"/>
          <p:cNvCxnSpPr>
            <a:stCxn id="12" idx="2"/>
            <a:endCxn id="10" idx="0"/>
          </p:cNvCxnSpPr>
          <p:nvPr/>
        </p:nvCxnSpPr>
        <p:spPr bwMode="auto">
          <a:xfrm rot="5400000">
            <a:off x="6247892" y="3295054"/>
            <a:ext cx="1009569" cy="1186649"/>
          </a:xfrm>
          <a:prstGeom prst="line">
            <a:avLst/>
          </a:prstGeom>
          <a:solidFill>
            <a:schemeClr val="bg1"/>
          </a:solidFill>
          <a:ln w="9525" cap="flat" cmpd="sng" algn="ctr">
            <a:solidFill>
              <a:schemeClr val="tx1"/>
            </a:solidFill>
            <a:prstDash val="solid"/>
            <a:round/>
            <a:headEnd type="none" w="med" len="med"/>
            <a:tailEnd type="none" w="med" len="med"/>
          </a:ln>
          <a:effectLst/>
        </p:spPr>
      </p:cxnSp>
      <p:cxnSp>
        <p:nvCxnSpPr>
          <p:cNvPr id="18" name="Straight Connector 17"/>
          <p:cNvCxnSpPr>
            <a:stCxn id="8" idx="2"/>
            <a:endCxn id="9" idx="0"/>
          </p:cNvCxnSpPr>
          <p:nvPr/>
        </p:nvCxnSpPr>
        <p:spPr bwMode="auto">
          <a:xfrm rot="5400000">
            <a:off x="1852782" y="4561068"/>
            <a:ext cx="1033989" cy="1084291"/>
          </a:xfrm>
          <a:prstGeom prst="line">
            <a:avLst/>
          </a:prstGeom>
          <a:solidFill>
            <a:schemeClr val="bg1"/>
          </a:solidFill>
          <a:ln w="9525" cap="flat" cmpd="sng" algn="ctr">
            <a:solidFill>
              <a:schemeClr val="tx1"/>
            </a:solidFill>
            <a:prstDash val="solid"/>
            <a:round/>
            <a:headEnd type="none" w="med" len="med"/>
            <a:tailEnd type="none" w="med" len="med"/>
          </a:ln>
          <a:effectLst/>
        </p:spPr>
      </p:cxnSp>
      <p:cxnSp>
        <p:nvCxnSpPr>
          <p:cNvPr id="19" name="Straight Connector 18"/>
          <p:cNvCxnSpPr>
            <a:stCxn id="8" idx="2"/>
            <a:endCxn id="35" idx="0"/>
          </p:cNvCxnSpPr>
          <p:nvPr/>
        </p:nvCxnSpPr>
        <p:spPr bwMode="auto">
          <a:xfrm rot="16200000" flipH="1">
            <a:off x="2314420" y="5183720"/>
            <a:ext cx="1372820" cy="177818"/>
          </a:xfrm>
          <a:prstGeom prst="line">
            <a:avLst/>
          </a:prstGeom>
          <a:solidFill>
            <a:schemeClr val="bg1"/>
          </a:solidFill>
          <a:ln w="9525" cap="flat" cmpd="sng" algn="ctr">
            <a:solidFill>
              <a:schemeClr val="tx1"/>
            </a:solidFill>
            <a:prstDash val="solid"/>
            <a:round/>
            <a:headEnd type="none" w="med" len="med"/>
            <a:tailEnd type="none" w="med" len="med"/>
          </a:ln>
          <a:effectLst/>
        </p:spPr>
      </p:cxnSp>
      <p:cxnSp>
        <p:nvCxnSpPr>
          <p:cNvPr id="20" name="Straight Connector 19"/>
          <p:cNvCxnSpPr>
            <a:stCxn id="8" idx="2"/>
            <a:endCxn id="36" idx="0"/>
          </p:cNvCxnSpPr>
          <p:nvPr/>
        </p:nvCxnSpPr>
        <p:spPr bwMode="auto">
          <a:xfrm rot="16200000" flipH="1">
            <a:off x="3228820" y="4269320"/>
            <a:ext cx="564952" cy="1198750"/>
          </a:xfrm>
          <a:prstGeom prst="line">
            <a:avLst/>
          </a:prstGeom>
          <a:solidFill>
            <a:schemeClr val="bg1"/>
          </a:solidFill>
          <a:ln w="9525" cap="flat" cmpd="sng" algn="ctr">
            <a:solidFill>
              <a:schemeClr val="tx1"/>
            </a:solidFill>
            <a:prstDash val="solid"/>
            <a:round/>
            <a:headEnd type="none" w="med" len="med"/>
            <a:tailEnd type="none" w="med" len="med"/>
          </a:ln>
          <a:effectLst/>
        </p:spPr>
      </p:cxnSp>
      <p:cxnSp>
        <p:nvCxnSpPr>
          <p:cNvPr id="21" name="Straight Connector 20"/>
          <p:cNvCxnSpPr>
            <a:stCxn id="10" idx="2"/>
            <a:endCxn id="37" idx="0"/>
          </p:cNvCxnSpPr>
          <p:nvPr/>
        </p:nvCxnSpPr>
        <p:spPr bwMode="auto">
          <a:xfrm rot="5400000">
            <a:off x="4888785" y="4670717"/>
            <a:ext cx="1273687" cy="1267446"/>
          </a:xfrm>
          <a:prstGeom prst="line">
            <a:avLst/>
          </a:prstGeom>
          <a:solidFill>
            <a:schemeClr val="bg1"/>
          </a:solidFill>
          <a:ln w="9525" cap="flat" cmpd="sng" algn="ctr">
            <a:solidFill>
              <a:schemeClr val="tx1"/>
            </a:solidFill>
            <a:prstDash val="solid"/>
            <a:round/>
            <a:headEnd type="none" w="med" len="med"/>
            <a:tailEnd type="none" w="med" len="med"/>
          </a:ln>
          <a:effectLst/>
        </p:spPr>
      </p:cxnSp>
      <p:cxnSp>
        <p:nvCxnSpPr>
          <p:cNvPr id="22" name="Straight Connector 21"/>
          <p:cNvCxnSpPr>
            <a:stCxn id="10" idx="2"/>
            <a:endCxn id="38" idx="0"/>
          </p:cNvCxnSpPr>
          <p:nvPr/>
        </p:nvCxnSpPr>
        <p:spPr bwMode="auto">
          <a:xfrm rot="16200000" flipH="1">
            <a:off x="5563488" y="5263459"/>
            <a:ext cx="1460117" cy="268391"/>
          </a:xfrm>
          <a:prstGeom prst="line">
            <a:avLst/>
          </a:prstGeom>
          <a:solidFill>
            <a:schemeClr val="bg1"/>
          </a:solidFill>
          <a:ln w="9525" cap="flat" cmpd="sng" algn="ctr">
            <a:solidFill>
              <a:schemeClr val="tx1"/>
            </a:solidFill>
            <a:prstDash val="solid"/>
            <a:round/>
            <a:headEnd type="none" w="med" len="med"/>
            <a:tailEnd type="none" w="med" len="med"/>
          </a:ln>
          <a:effectLst/>
        </p:spPr>
      </p:cxnSp>
      <p:cxnSp>
        <p:nvCxnSpPr>
          <p:cNvPr id="23" name="Straight Connector 22"/>
          <p:cNvCxnSpPr>
            <a:stCxn id="10" idx="2"/>
            <a:endCxn id="39" idx="0"/>
          </p:cNvCxnSpPr>
          <p:nvPr/>
        </p:nvCxnSpPr>
        <p:spPr bwMode="auto">
          <a:xfrm rot="16200000" flipH="1">
            <a:off x="6433500" y="4393448"/>
            <a:ext cx="510207" cy="1058504"/>
          </a:xfrm>
          <a:prstGeom prst="line">
            <a:avLst/>
          </a:prstGeom>
          <a:solidFill>
            <a:schemeClr val="bg1"/>
          </a:solidFill>
          <a:ln w="9525" cap="flat" cmpd="sng" algn="ctr">
            <a:solidFill>
              <a:schemeClr val="tx1"/>
            </a:solidFill>
            <a:prstDash val="solid"/>
            <a:round/>
            <a:headEnd type="none" w="med" len="med"/>
            <a:tailEnd type="none" w="med" len="med"/>
          </a:ln>
          <a:effectLst/>
        </p:spPr>
      </p:cxnSp>
      <p:sp>
        <p:nvSpPr>
          <p:cNvPr id="24" name="TextBox 23"/>
          <p:cNvSpPr txBox="1"/>
          <p:nvPr/>
        </p:nvSpPr>
        <p:spPr>
          <a:xfrm>
            <a:off x="2027378" y="5008939"/>
            <a:ext cx="805029" cy="276999"/>
          </a:xfrm>
          <a:prstGeom prst="rect">
            <a:avLst/>
          </a:prstGeom>
          <a:noFill/>
        </p:spPr>
        <p:txBody>
          <a:bodyPr wrap="none" rtlCol="0">
            <a:spAutoFit/>
          </a:bodyPr>
          <a:lstStyle/>
          <a:p>
            <a:r>
              <a:rPr lang="en-US" dirty="0" smtClean="0">
                <a:latin typeface="+mn-lt"/>
              </a:rPr>
              <a:t>1 – 100 m</a:t>
            </a:r>
            <a:endParaRPr lang="en-US" dirty="0">
              <a:latin typeface="+mn-lt"/>
            </a:endParaRPr>
          </a:p>
        </p:txBody>
      </p:sp>
      <p:sp>
        <p:nvSpPr>
          <p:cNvPr id="25" name="TextBox 24"/>
          <p:cNvSpPr txBox="1"/>
          <p:nvPr/>
        </p:nvSpPr>
        <p:spPr>
          <a:xfrm>
            <a:off x="5207063" y="5196850"/>
            <a:ext cx="805029" cy="276999"/>
          </a:xfrm>
          <a:prstGeom prst="rect">
            <a:avLst/>
          </a:prstGeom>
          <a:noFill/>
        </p:spPr>
        <p:txBody>
          <a:bodyPr wrap="none" rtlCol="0">
            <a:spAutoFit/>
          </a:bodyPr>
          <a:lstStyle/>
          <a:p>
            <a:r>
              <a:rPr lang="en-US" dirty="0" smtClean="0">
                <a:latin typeface="+mn-lt"/>
              </a:rPr>
              <a:t>1 – 100 m</a:t>
            </a:r>
            <a:endParaRPr lang="en-US" dirty="0">
              <a:latin typeface="+mn-lt"/>
            </a:endParaRPr>
          </a:p>
        </p:txBody>
      </p:sp>
      <p:sp>
        <p:nvSpPr>
          <p:cNvPr id="26" name="TextBox 25"/>
          <p:cNvSpPr txBox="1"/>
          <p:nvPr/>
        </p:nvSpPr>
        <p:spPr>
          <a:xfrm>
            <a:off x="3181475" y="3695044"/>
            <a:ext cx="805029" cy="276999"/>
          </a:xfrm>
          <a:prstGeom prst="rect">
            <a:avLst/>
          </a:prstGeom>
          <a:noFill/>
        </p:spPr>
        <p:txBody>
          <a:bodyPr wrap="none" rtlCol="0">
            <a:spAutoFit/>
          </a:bodyPr>
          <a:lstStyle/>
          <a:p>
            <a:r>
              <a:rPr lang="en-US" dirty="0" smtClean="0">
                <a:latin typeface="+mn-lt"/>
              </a:rPr>
              <a:t>1 – 10 km</a:t>
            </a:r>
            <a:endParaRPr lang="en-US" dirty="0">
              <a:latin typeface="+mn-lt"/>
            </a:endParaRPr>
          </a:p>
        </p:txBody>
      </p:sp>
      <p:sp>
        <p:nvSpPr>
          <p:cNvPr id="27" name="TextBox 26"/>
          <p:cNvSpPr txBox="1"/>
          <p:nvPr/>
        </p:nvSpPr>
        <p:spPr>
          <a:xfrm>
            <a:off x="6208760" y="3757187"/>
            <a:ext cx="805029" cy="276999"/>
          </a:xfrm>
          <a:prstGeom prst="rect">
            <a:avLst/>
          </a:prstGeom>
          <a:noFill/>
        </p:spPr>
        <p:txBody>
          <a:bodyPr wrap="none" rtlCol="0">
            <a:spAutoFit/>
          </a:bodyPr>
          <a:lstStyle/>
          <a:p>
            <a:r>
              <a:rPr lang="en-US" dirty="0" smtClean="0">
                <a:latin typeface="+mn-lt"/>
              </a:rPr>
              <a:t>1 – 10 km</a:t>
            </a:r>
            <a:endParaRPr lang="en-US" dirty="0">
              <a:latin typeface="+mn-lt"/>
            </a:endParaRPr>
          </a:p>
        </p:txBody>
      </p:sp>
      <p:sp>
        <p:nvSpPr>
          <p:cNvPr id="28" name="TextBox 27"/>
          <p:cNvSpPr txBox="1"/>
          <p:nvPr/>
        </p:nvSpPr>
        <p:spPr>
          <a:xfrm>
            <a:off x="4456762" y="2425538"/>
            <a:ext cx="1534394" cy="369332"/>
          </a:xfrm>
          <a:prstGeom prst="rect">
            <a:avLst/>
          </a:prstGeom>
          <a:noFill/>
        </p:spPr>
        <p:txBody>
          <a:bodyPr wrap="none" rtlCol="0">
            <a:spAutoFit/>
          </a:bodyPr>
          <a:lstStyle/>
          <a:p>
            <a:r>
              <a:rPr lang="en-US" dirty="0" smtClean="0"/>
              <a:t>1 0 – 100 km</a:t>
            </a:r>
            <a:endParaRPr lang="en-US" dirty="0"/>
          </a:p>
        </p:txBody>
      </p:sp>
      <p:sp>
        <p:nvSpPr>
          <p:cNvPr id="29" name="TextBox 28"/>
          <p:cNvSpPr txBox="1"/>
          <p:nvPr/>
        </p:nvSpPr>
        <p:spPr>
          <a:xfrm>
            <a:off x="6465800" y="2391782"/>
            <a:ext cx="1478290" cy="369332"/>
          </a:xfrm>
          <a:prstGeom prst="rect">
            <a:avLst/>
          </a:prstGeom>
          <a:noFill/>
        </p:spPr>
        <p:txBody>
          <a:bodyPr wrap="none" rtlCol="0">
            <a:spAutoFit/>
          </a:bodyPr>
          <a:lstStyle/>
          <a:p>
            <a:r>
              <a:rPr lang="en-US" dirty="0" smtClean="0"/>
              <a:t>10 – 100 km</a:t>
            </a:r>
            <a:endParaRPr lang="en-US" dirty="0"/>
          </a:p>
        </p:txBody>
      </p:sp>
      <p:sp>
        <p:nvSpPr>
          <p:cNvPr id="30" name="TextBox 29"/>
          <p:cNvSpPr txBox="1"/>
          <p:nvPr/>
        </p:nvSpPr>
        <p:spPr>
          <a:xfrm>
            <a:off x="6850017" y="1633668"/>
            <a:ext cx="1612942" cy="369332"/>
          </a:xfrm>
          <a:prstGeom prst="rect">
            <a:avLst/>
          </a:prstGeom>
          <a:noFill/>
        </p:spPr>
        <p:txBody>
          <a:bodyPr wrap="none" rtlCol="0">
            <a:spAutoFit/>
          </a:bodyPr>
          <a:lstStyle/>
          <a:p>
            <a:r>
              <a:rPr lang="en-US" dirty="0" smtClean="0"/>
              <a:t>1 – 10000 km</a:t>
            </a:r>
            <a:endParaRPr lang="en-US" dirty="0"/>
          </a:p>
        </p:txBody>
      </p:sp>
      <p:sp>
        <p:nvSpPr>
          <p:cNvPr id="31" name="Rectangle 30"/>
          <p:cNvSpPr/>
          <p:nvPr/>
        </p:nvSpPr>
        <p:spPr bwMode="auto">
          <a:xfrm>
            <a:off x="7585114" y="1152517"/>
            <a:ext cx="1403835" cy="366767"/>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kumimoji="0" lang="en-US" sz="1800" b="0" i="0" u="none" strike="noStrike" cap="none" normalizeH="0" baseline="0" dirty="0" smtClean="0">
                <a:ln>
                  <a:noFill/>
                </a:ln>
                <a:solidFill>
                  <a:schemeClr val="tx1"/>
                </a:solidFill>
                <a:effectLst/>
                <a:latin typeface="+mn-lt"/>
              </a:rPr>
              <a:t>CDIS Server</a:t>
            </a:r>
          </a:p>
        </p:txBody>
      </p:sp>
      <p:cxnSp>
        <p:nvCxnSpPr>
          <p:cNvPr id="32" name="Straight Connector 31"/>
          <p:cNvCxnSpPr>
            <a:stCxn id="31" idx="2"/>
            <a:endCxn id="13" idx="3"/>
          </p:cNvCxnSpPr>
          <p:nvPr/>
        </p:nvCxnSpPr>
        <p:spPr bwMode="auto">
          <a:xfrm rot="5400000">
            <a:off x="6915406" y="447132"/>
            <a:ext cx="299475" cy="2443779"/>
          </a:xfrm>
          <a:prstGeom prst="line">
            <a:avLst/>
          </a:prstGeom>
          <a:solidFill>
            <a:schemeClr val="bg1"/>
          </a:solidFill>
          <a:ln w="9525" cap="flat" cmpd="sng" algn="ctr">
            <a:solidFill>
              <a:schemeClr val="tx1"/>
            </a:solidFill>
            <a:prstDash val="solid"/>
            <a:round/>
            <a:headEnd type="none" w="med" len="med"/>
            <a:tailEnd type="none" w="med" len="med"/>
          </a:ln>
          <a:effectLst/>
        </p:spPr>
      </p:cxnSp>
      <p:cxnSp>
        <p:nvCxnSpPr>
          <p:cNvPr id="33" name="Straight Connector 32"/>
          <p:cNvCxnSpPr>
            <a:stCxn id="8" idx="3"/>
            <a:endCxn id="10" idx="1"/>
          </p:cNvCxnSpPr>
          <p:nvPr/>
        </p:nvCxnSpPr>
        <p:spPr bwMode="auto">
          <a:xfrm>
            <a:off x="3281559" y="4449002"/>
            <a:ext cx="2473277" cy="81378"/>
          </a:xfrm>
          <a:prstGeom prst="line">
            <a:avLst/>
          </a:prstGeom>
          <a:solidFill>
            <a:schemeClr val="bg1"/>
          </a:solidFill>
          <a:ln w="9525" cap="flat" cmpd="sng" algn="ctr">
            <a:solidFill>
              <a:schemeClr val="tx1"/>
            </a:solidFill>
            <a:prstDash val="dash"/>
            <a:round/>
            <a:headEnd type="none" w="med" len="med"/>
            <a:tailEnd type="none" w="med" len="med"/>
          </a:ln>
          <a:effectLst/>
        </p:spPr>
      </p:cxnSp>
      <p:sp>
        <p:nvSpPr>
          <p:cNvPr id="34" name="TextBox 33"/>
          <p:cNvSpPr txBox="1"/>
          <p:nvPr/>
        </p:nvSpPr>
        <p:spPr>
          <a:xfrm>
            <a:off x="3955312" y="4326838"/>
            <a:ext cx="805029" cy="276999"/>
          </a:xfrm>
          <a:prstGeom prst="rect">
            <a:avLst/>
          </a:prstGeom>
          <a:noFill/>
        </p:spPr>
        <p:txBody>
          <a:bodyPr wrap="none" rtlCol="0">
            <a:spAutoFit/>
          </a:bodyPr>
          <a:lstStyle/>
          <a:p>
            <a:r>
              <a:rPr lang="en-US" dirty="0" smtClean="0">
                <a:latin typeface="+mn-lt"/>
              </a:rPr>
              <a:t>1 – 100 m</a:t>
            </a:r>
            <a:endParaRPr lang="en-US" dirty="0">
              <a:latin typeface="+mn-lt"/>
            </a:endParaRPr>
          </a:p>
        </p:txBody>
      </p:sp>
      <p:sp>
        <p:nvSpPr>
          <p:cNvPr id="35" name="Rectangle 34"/>
          <p:cNvSpPr/>
          <p:nvPr/>
        </p:nvSpPr>
        <p:spPr bwMode="auto">
          <a:xfrm>
            <a:off x="2623661" y="5959039"/>
            <a:ext cx="932155" cy="27443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lang="en-US" dirty="0" smtClean="0">
                <a:latin typeface="+mn-lt"/>
              </a:rPr>
              <a:t>Node</a:t>
            </a:r>
            <a:r>
              <a:rPr kumimoji="0" lang="en-US" b="0" i="0" u="none" strike="noStrike" cap="none" normalizeH="0" baseline="0" dirty="0" smtClean="0">
                <a:ln>
                  <a:noFill/>
                </a:ln>
                <a:solidFill>
                  <a:schemeClr val="tx1"/>
                </a:solidFill>
                <a:effectLst/>
                <a:latin typeface="+mn-lt"/>
              </a:rPr>
              <a:t> 2</a:t>
            </a:r>
          </a:p>
        </p:txBody>
      </p:sp>
      <p:sp>
        <p:nvSpPr>
          <p:cNvPr id="36" name="Rectangle 35"/>
          <p:cNvSpPr/>
          <p:nvPr/>
        </p:nvSpPr>
        <p:spPr bwMode="auto">
          <a:xfrm>
            <a:off x="3644593" y="5151171"/>
            <a:ext cx="932155" cy="27443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lang="en-US" dirty="0" smtClean="0">
                <a:latin typeface="+mn-lt"/>
              </a:rPr>
              <a:t>Node</a:t>
            </a:r>
            <a:r>
              <a:rPr kumimoji="0" lang="en-US" b="0" i="0" u="none" strike="noStrike" cap="none" normalizeH="0" baseline="0" dirty="0" smtClean="0">
                <a:ln>
                  <a:noFill/>
                </a:ln>
                <a:solidFill>
                  <a:schemeClr val="tx1"/>
                </a:solidFill>
                <a:effectLst/>
                <a:latin typeface="+mn-lt"/>
              </a:rPr>
              <a:t> 3</a:t>
            </a:r>
          </a:p>
        </p:txBody>
      </p:sp>
      <p:sp>
        <p:nvSpPr>
          <p:cNvPr id="37" name="Rectangle 36"/>
          <p:cNvSpPr/>
          <p:nvPr/>
        </p:nvSpPr>
        <p:spPr bwMode="auto">
          <a:xfrm>
            <a:off x="4425827" y="5941284"/>
            <a:ext cx="932155" cy="27443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lang="en-US" dirty="0" smtClean="0">
                <a:latin typeface="+mn-lt"/>
              </a:rPr>
              <a:t>Node</a:t>
            </a:r>
            <a:r>
              <a:rPr kumimoji="0" lang="en-US" b="0" i="0" u="none" strike="noStrike" cap="none" normalizeH="0" baseline="0" dirty="0" smtClean="0">
                <a:ln>
                  <a:noFill/>
                </a:ln>
                <a:solidFill>
                  <a:schemeClr val="tx1"/>
                </a:solidFill>
                <a:effectLst/>
                <a:latin typeface="+mn-lt"/>
              </a:rPr>
              <a:t> 4</a:t>
            </a:r>
          </a:p>
        </p:txBody>
      </p:sp>
      <p:sp>
        <p:nvSpPr>
          <p:cNvPr id="38" name="Rectangle 37"/>
          <p:cNvSpPr/>
          <p:nvPr/>
        </p:nvSpPr>
        <p:spPr bwMode="auto">
          <a:xfrm>
            <a:off x="5961664" y="6127714"/>
            <a:ext cx="932155" cy="27443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lang="en-US" dirty="0" smtClean="0">
                <a:latin typeface="+mn-lt"/>
              </a:rPr>
              <a:t>Node</a:t>
            </a:r>
            <a:r>
              <a:rPr kumimoji="0" lang="en-US" b="0" i="0" u="none" strike="noStrike" cap="none" normalizeH="0" baseline="0" dirty="0" smtClean="0">
                <a:ln>
                  <a:noFill/>
                </a:ln>
                <a:solidFill>
                  <a:schemeClr val="tx1"/>
                </a:solidFill>
                <a:effectLst/>
                <a:latin typeface="+mn-lt"/>
              </a:rPr>
              <a:t> 5</a:t>
            </a:r>
          </a:p>
        </p:txBody>
      </p:sp>
      <p:sp>
        <p:nvSpPr>
          <p:cNvPr id="39" name="Rectangle 38"/>
          <p:cNvSpPr/>
          <p:nvPr/>
        </p:nvSpPr>
        <p:spPr bwMode="auto">
          <a:xfrm>
            <a:off x="6751777" y="5177804"/>
            <a:ext cx="932155" cy="27443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r>
              <a:rPr lang="en-US" dirty="0" smtClean="0">
                <a:latin typeface="+mn-lt"/>
              </a:rPr>
              <a:t>Node</a:t>
            </a:r>
            <a:r>
              <a:rPr kumimoji="0" lang="en-US" b="0" i="0" u="none" strike="noStrike" cap="none" normalizeH="0" baseline="0" dirty="0" smtClean="0">
                <a:ln>
                  <a:noFill/>
                </a:ln>
                <a:solidFill>
                  <a:schemeClr val="tx1"/>
                </a:solidFill>
                <a:effectLst/>
                <a:latin typeface="+mn-lt"/>
              </a:rPr>
              <a:t> 6</a:t>
            </a:r>
          </a:p>
        </p:txBody>
      </p:sp>
    </p:spTree>
  </p:cSld>
  <p:clrMapOvr>
    <a:masterClrMapping/>
  </p:clrMapOvr>
</p:sld>
</file>

<file path=ppt/theme/theme1.xml><?xml version="1.0" encoding="utf-8"?>
<a:theme xmlns:a="http://schemas.openxmlformats.org/drawingml/2006/main" name="19-10-00xx-00-000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19-10-00xx-00-0001-Submission</Template>
  <TotalTime>6256</TotalTime>
  <Words>733</Words>
  <Application>Microsoft Office PowerPoint</Application>
  <PresentationFormat>On-screen Show (4:3)</PresentationFormat>
  <Paragraphs>134</Paragraphs>
  <Slides>11</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19-10-00xx-00-0001-Submission</vt:lpstr>
      <vt:lpstr>Document</vt:lpstr>
      <vt:lpstr>Coexistence Discovery Procedures</vt:lpstr>
      <vt:lpstr>Abstract</vt:lpstr>
      <vt:lpstr>Basic discovery step-by-step</vt:lpstr>
      <vt:lpstr>Discovery proposal 1/3</vt:lpstr>
      <vt:lpstr>Discovery proposal 2/3</vt:lpstr>
      <vt:lpstr>Discovery proposal 3/3</vt:lpstr>
      <vt:lpstr>Proxy proposal</vt:lpstr>
      <vt:lpstr>DNS Structure Proposal</vt:lpstr>
      <vt:lpstr>Geo Location Dilemma</vt:lpstr>
      <vt:lpstr>Physical vs. IP space</vt:lpstr>
      <vt:lpstr>DNS Proposal</vt:lpstr>
    </vt:vector>
  </TitlesOfParts>
  <Company>Nokia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19-10-0040-00-0001-Coexistence-Discovery-Procedures</dc:title>
  <dc:creator>Miika Laaksonen</dc:creator>
  <cp:lastModifiedBy>kasslin</cp:lastModifiedBy>
  <cp:revision>759</cp:revision>
  <cp:lastPrinted>1998-02-10T13:28:06Z</cp:lastPrinted>
  <dcterms:created xsi:type="dcterms:W3CDTF">2010-12-14T12:13:55Z</dcterms:created>
  <dcterms:modified xsi:type="dcterms:W3CDTF">2011-04-12T09:22:58Z</dcterms:modified>
</cp:coreProperties>
</file>