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57" r:id="rId3"/>
    <p:sldId id="272" r:id="rId4"/>
    <p:sldId id="273" r:id="rId5"/>
    <p:sldId id="274" r:id="rId6"/>
    <p:sldId id="275" r:id="rId7"/>
    <p:sldId id="27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4" d="100"/>
          <a:sy n="114" d="100"/>
        </p:scale>
        <p:origin x="-726"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76CE900-43FB-4FA3-8090-4232833E1E9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8AD13905-0A53-4715-A105-85AC2FBF5B0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658AB587-698C-4FFA-B445-FEFC85B652F4}"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254FB3E3-090D-4D58-B35A-18151C766039}"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December 2010</a:t>
            </a:r>
            <a:endParaRPr lang="en-US"/>
          </a:p>
        </p:txBody>
      </p:sp>
      <p:sp>
        <p:nvSpPr>
          <p:cNvPr id="5" name="Footer Placeholder 4"/>
          <p:cNvSpPr>
            <a:spLocks noGrp="1"/>
          </p:cNvSpPr>
          <p:nvPr>
            <p:ph type="ftr" sz="quarter" idx="11"/>
          </p:nvPr>
        </p:nvSpPr>
        <p:spPr>
          <a:xfrm>
            <a:off x="7264729" y="6475413"/>
            <a:ext cx="1279196" cy="184666"/>
          </a:xfrm>
        </p:spPr>
        <p:txBody>
          <a:bodyPr/>
          <a:lstStyle>
            <a:lvl1pPr>
              <a:defRPr/>
            </a:lvl1pPr>
          </a:lstStyle>
          <a:p>
            <a:r>
              <a:rPr lang="en-US" dirty="0" smtClean="0"/>
              <a:t>Mika Kasslin,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F5CC79F6-B96C-4C62-B312-10C135CBE54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6C5CBFF-B17E-44E0-AB7D-DAE3A4F613B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E45796-9631-4A7A-9EB0-3ED672DC43E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FD92B4E-8E9A-4F05-922D-FA2C88614F6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December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7582786-124B-45F3-8519-12F9A508C49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December 2010</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2E58CA4-9357-4AF7-8EF7-4457B788F98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December 2010</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E7D83176-EE38-4C87-BDA4-382708E4BD5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December 2010</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0C7AE5F-E046-4F3E-BA9F-32B9AD304D6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December 2010</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AB82247-7673-435D-A048-D669C5576D9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December 2010</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43E4C74-3300-4A25-953D-30DD651B4B3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December 2010</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A18C4B3-9A88-4184-81D4-342BD1EB06F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December 2010</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969F585-A618-4018-B059-7C42A4EA6130}"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802.19-10/0177r0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dirty="0" smtClean="0"/>
              <a:t>December 2010</a:t>
            </a:r>
            <a:endParaRPr lang="en-US" dirty="0"/>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C69C6854-C01B-4828-916D-4624554F8288}"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Why a new outline for the draft?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2010-12-08</a:t>
            </a:r>
            <a:endParaRPr lang="en-US" sz="2000" b="0" dirty="0"/>
          </a:p>
        </p:txBody>
      </p:sp>
      <p:graphicFrame>
        <p:nvGraphicFramePr>
          <p:cNvPr id="30731" name="Object 11"/>
          <p:cNvGraphicFramePr>
            <a:graphicFrameLocks noChangeAspect="1"/>
          </p:cNvGraphicFramePr>
          <p:nvPr/>
        </p:nvGraphicFramePr>
        <p:xfrm>
          <a:off x="519113" y="2492896"/>
          <a:ext cx="8220075" cy="2743200"/>
        </p:xfrm>
        <a:graphic>
          <a:graphicData uri="http://schemas.openxmlformats.org/presentationml/2006/ole">
            <p:oleObj spid="_x0000_s30731" name="Document" r:id="rId4" imgW="8226154" imgH="2930419"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December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70997709-FDB1-4FA2-8A64-3BBF47FA970C}"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continues the discussion on proposed changes to the draft outline in contribution 19-10/0172r0. Reasons for the proposed changes are elaborated by comparing the 802.19.1 system with other IEEE 802 systems. Implications of the proposed new outline to the development of the draft and next steps to be taken by the TG are also discussed. The objective is to mitigate the concerns of various proposers the changes may have on their proposals.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on what was proposed</a:t>
            </a:r>
            <a:endParaRPr lang="en-US" dirty="0"/>
          </a:p>
        </p:txBody>
      </p:sp>
      <p:sp>
        <p:nvSpPr>
          <p:cNvPr id="4" name="Date Placeholder 3"/>
          <p:cNvSpPr>
            <a:spLocks noGrp="1"/>
          </p:cNvSpPr>
          <p:nvPr>
            <p:ph type="dt" sz="half" idx="10"/>
          </p:nvPr>
        </p:nvSpPr>
        <p:spPr/>
        <p:txBody>
          <a:bodyPr/>
          <a:lstStyle/>
          <a:p>
            <a:r>
              <a:rPr lang="en-US" smtClean="0"/>
              <a:t>December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dirty="0"/>
          </a:p>
        </p:txBody>
      </p:sp>
      <p:sp>
        <p:nvSpPr>
          <p:cNvPr id="6" name="Slide Number Placeholder 5"/>
          <p:cNvSpPr>
            <a:spLocks noGrp="1"/>
          </p:cNvSpPr>
          <p:nvPr>
            <p:ph type="sldNum" sz="quarter" idx="12"/>
          </p:nvPr>
        </p:nvSpPr>
        <p:spPr/>
        <p:txBody>
          <a:bodyPr/>
          <a:lstStyle/>
          <a:p>
            <a:r>
              <a:rPr lang="en-US" smtClean="0"/>
              <a:t>Slide </a:t>
            </a:r>
            <a:fld id="{2FD92B4E-8E9A-4F05-922D-FA2C88614F6A}" type="slidenum">
              <a:rPr lang="en-US" smtClean="0"/>
              <a:pPr/>
              <a:t>3</a:t>
            </a:fld>
            <a:endParaRPr lang="en-US"/>
          </a:p>
        </p:txBody>
      </p:sp>
      <p:pic>
        <p:nvPicPr>
          <p:cNvPr id="33794" name="Picture 2"/>
          <p:cNvPicPr>
            <a:picLocks noChangeAspect="1" noChangeArrowheads="1"/>
          </p:cNvPicPr>
          <p:nvPr/>
        </p:nvPicPr>
        <p:blipFill>
          <a:blip r:embed="rId2" cstate="print"/>
          <a:srcRect/>
          <a:stretch>
            <a:fillRect/>
          </a:stretch>
        </p:blipFill>
        <p:spPr bwMode="auto">
          <a:xfrm>
            <a:off x="755576" y="1628800"/>
            <a:ext cx="3672408" cy="3880280"/>
          </a:xfrm>
          <a:prstGeom prst="rect">
            <a:avLst/>
          </a:prstGeom>
          <a:noFill/>
          <a:ln w="12700" cap="flat" cmpd="sng">
            <a:noFill/>
            <a:prstDash val="solid"/>
            <a:miter lim="800000"/>
            <a:headEnd type="none" w="sm" len="sm"/>
            <a:tailEnd type="none" w="sm" len="sm"/>
          </a:ln>
        </p:spPr>
      </p:pic>
      <p:pic>
        <p:nvPicPr>
          <p:cNvPr id="33795" name="Picture 3"/>
          <p:cNvPicPr>
            <a:picLocks noChangeAspect="1" noChangeArrowheads="1"/>
          </p:cNvPicPr>
          <p:nvPr/>
        </p:nvPicPr>
        <p:blipFill>
          <a:blip r:embed="rId3" cstate="print"/>
          <a:srcRect/>
          <a:stretch>
            <a:fillRect/>
          </a:stretch>
        </p:blipFill>
        <p:spPr bwMode="auto">
          <a:xfrm>
            <a:off x="4499992" y="1511768"/>
            <a:ext cx="3781770" cy="4221488"/>
          </a:xfrm>
          <a:prstGeom prst="rect">
            <a:avLst/>
          </a:prstGeom>
          <a:noFill/>
          <a:ln w="12700" cap="flat" cmpd="sng">
            <a:noFill/>
            <a:prstDash val="solid"/>
            <a:miter lim="800000"/>
            <a:headEnd type="none" w="sm" len="sm"/>
            <a:tailEnd type="none" w="sm" len="sm"/>
          </a:ln>
        </p:spPr>
      </p:pic>
      <p:sp>
        <p:nvSpPr>
          <p:cNvPr id="10" name="TextBox 9"/>
          <p:cNvSpPr txBox="1"/>
          <p:nvPr/>
        </p:nvSpPr>
        <p:spPr>
          <a:xfrm>
            <a:off x="755576" y="5805264"/>
            <a:ext cx="6245621" cy="276999"/>
          </a:xfrm>
          <a:prstGeom prst="rect">
            <a:avLst/>
          </a:prstGeom>
          <a:noFill/>
        </p:spPr>
        <p:txBody>
          <a:bodyPr wrap="none" rtlCol="0">
            <a:spAutoFit/>
          </a:bodyPr>
          <a:lstStyle/>
          <a:p>
            <a:r>
              <a:rPr lang="en-US" dirty="0" smtClean="0"/>
              <a:t>Tentative outline as in the system design document	 Proposed draft outline in 19-10/172r0</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539552" y="2215897"/>
            <a:ext cx="2232248" cy="2358602"/>
          </a:xfrm>
          <a:prstGeom prst="rect">
            <a:avLst/>
          </a:prstGeom>
          <a:noFill/>
          <a:ln w="12700" cap="flat" cmpd="sng">
            <a:noFill/>
            <a:prstDash val="solid"/>
            <a:miter lim="800000"/>
            <a:headEnd type="none" w="sm" len="sm"/>
            <a:tailEnd type="none" w="sm" len="sm"/>
          </a:ln>
        </p:spPr>
      </p:pic>
      <p:sp>
        <p:nvSpPr>
          <p:cNvPr id="2" name="Title 1"/>
          <p:cNvSpPr>
            <a:spLocks noGrp="1"/>
          </p:cNvSpPr>
          <p:nvPr>
            <p:ph type="title"/>
          </p:nvPr>
        </p:nvSpPr>
        <p:spPr/>
        <p:txBody>
          <a:bodyPr/>
          <a:lstStyle/>
          <a:p>
            <a:r>
              <a:rPr lang="en-US" dirty="0" smtClean="0"/>
              <a:t>What was really proposed?</a:t>
            </a:r>
            <a:endParaRPr lang="en-US" dirty="0"/>
          </a:p>
        </p:txBody>
      </p:sp>
      <p:sp>
        <p:nvSpPr>
          <p:cNvPr id="4" name="Date Placeholder 3"/>
          <p:cNvSpPr>
            <a:spLocks noGrp="1"/>
          </p:cNvSpPr>
          <p:nvPr>
            <p:ph type="dt" sz="half" idx="10"/>
          </p:nvPr>
        </p:nvSpPr>
        <p:spPr/>
        <p:txBody>
          <a:bodyPr/>
          <a:lstStyle/>
          <a:p>
            <a:r>
              <a:rPr lang="en-US" smtClean="0"/>
              <a:t>December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dirty="0"/>
          </a:p>
        </p:txBody>
      </p:sp>
      <p:sp>
        <p:nvSpPr>
          <p:cNvPr id="6" name="Slide Number Placeholder 5"/>
          <p:cNvSpPr>
            <a:spLocks noGrp="1"/>
          </p:cNvSpPr>
          <p:nvPr>
            <p:ph type="sldNum" sz="quarter" idx="12"/>
          </p:nvPr>
        </p:nvSpPr>
        <p:spPr/>
        <p:txBody>
          <a:bodyPr/>
          <a:lstStyle/>
          <a:p>
            <a:r>
              <a:rPr lang="en-US" smtClean="0"/>
              <a:t>Slide </a:t>
            </a:r>
            <a:fld id="{2FD92B4E-8E9A-4F05-922D-FA2C88614F6A}" type="slidenum">
              <a:rPr lang="en-US" smtClean="0"/>
              <a:pPr/>
              <a:t>4</a:t>
            </a:fld>
            <a:endParaRPr lang="en-US"/>
          </a:p>
        </p:txBody>
      </p:sp>
      <p:pic>
        <p:nvPicPr>
          <p:cNvPr id="8" name="Picture 3"/>
          <p:cNvPicPr>
            <a:picLocks noChangeAspect="1" noChangeArrowheads="1"/>
          </p:cNvPicPr>
          <p:nvPr/>
        </p:nvPicPr>
        <p:blipFill>
          <a:blip r:embed="rId3" cstate="print"/>
          <a:srcRect/>
          <a:stretch>
            <a:fillRect/>
          </a:stretch>
        </p:blipFill>
        <p:spPr bwMode="auto">
          <a:xfrm>
            <a:off x="5796136" y="1855857"/>
            <a:ext cx="2880320" cy="3215224"/>
          </a:xfrm>
          <a:prstGeom prst="rect">
            <a:avLst/>
          </a:prstGeom>
          <a:noFill/>
          <a:ln w="12700" cap="flat" cmpd="sng">
            <a:noFill/>
            <a:prstDash val="solid"/>
            <a:miter lim="800000"/>
            <a:headEnd type="none" w="sm" len="sm"/>
            <a:tailEnd type="none" w="sm" len="sm"/>
          </a:ln>
        </p:spPr>
      </p:pic>
      <p:sp>
        <p:nvSpPr>
          <p:cNvPr id="10" name="Right Brace 9"/>
          <p:cNvSpPr/>
          <p:nvPr/>
        </p:nvSpPr>
        <p:spPr bwMode="auto">
          <a:xfrm>
            <a:off x="2123728" y="2287905"/>
            <a:ext cx="72008" cy="792088"/>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Left Brace 10"/>
          <p:cNvSpPr/>
          <p:nvPr/>
        </p:nvSpPr>
        <p:spPr bwMode="auto">
          <a:xfrm>
            <a:off x="5580112" y="1855857"/>
            <a:ext cx="155448" cy="648072"/>
          </a:xfrm>
          <a:prstGeom prst="lef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5" name="Straight Arrow Connector 14"/>
          <p:cNvCxnSpPr>
            <a:stCxn id="10" idx="1"/>
            <a:endCxn id="11" idx="1"/>
          </p:cNvCxnSpPr>
          <p:nvPr/>
        </p:nvCxnSpPr>
        <p:spPr bwMode="auto">
          <a:xfrm rot="10800000" flipH="1">
            <a:off x="2195736" y="2179893"/>
            <a:ext cx="3384376" cy="504056"/>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18" name="TextBox 17"/>
          <p:cNvSpPr txBox="1"/>
          <p:nvPr/>
        </p:nvSpPr>
        <p:spPr>
          <a:xfrm>
            <a:off x="3131840" y="2226930"/>
            <a:ext cx="1794081" cy="276999"/>
          </a:xfrm>
          <a:prstGeom prst="rect">
            <a:avLst/>
          </a:prstGeom>
          <a:noFill/>
        </p:spPr>
        <p:txBody>
          <a:bodyPr wrap="none" rtlCol="0">
            <a:spAutoFit/>
          </a:bodyPr>
          <a:lstStyle/>
          <a:p>
            <a:r>
              <a:rPr lang="en-US" dirty="0" smtClean="0"/>
              <a:t>No changes to clauses 1-3</a:t>
            </a:r>
            <a:endParaRPr lang="en-US" dirty="0"/>
          </a:p>
        </p:txBody>
      </p:sp>
      <p:sp>
        <p:nvSpPr>
          <p:cNvPr id="20" name="Right Brace 19"/>
          <p:cNvSpPr/>
          <p:nvPr/>
        </p:nvSpPr>
        <p:spPr bwMode="auto">
          <a:xfrm>
            <a:off x="2123728" y="3079993"/>
            <a:ext cx="72008" cy="432048"/>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Left Brace 20"/>
          <p:cNvSpPr/>
          <p:nvPr/>
        </p:nvSpPr>
        <p:spPr bwMode="auto">
          <a:xfrm>
            <a:off x="5580112" y="2503929"/>
            <a:ext cx="216024" cy="1080120"/>
          </a:xfrm>
          <a:prstGeom prst="lef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2" name="Straight Arrow Connector 21"/>
          <p:cNvCxnSpPr>
            <a:stCxn id="20" idx="1"/>
            <a:endCxn id="21" idx="1"/>
          </p:cNvCxnSpPr>
          <p:nvPr/>
        </p:nvCxnSpPr>
        <p:spPr bwMode="auto">
          <a:xfrm rot="10800000" flipH="1">
            <a:off x="2195736" y="3043989"/>
            <a:ext cx="3384376" cy="252028"/>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6" name="TextBox 25"/>
          <p:cNvSpPr txBox="1"/>
          <p:nvPr/>
        </p:nvSpPr>
        <p:spPr>
          <a:xfrm>
            <a:off x="2987824" y="2947010"/>
            <a:ext cx="2486578" cy="276999"/>
          </a:xfrm>
          <a:prstGeom prst="rect">
            <a:avLst/>
          </a:prstGeom>
          <a:noFill/>
        </p:spPr>
        <p:txBody>
          <a:bodyPr wrap="square" rtlCol="0">
            <a:noAutofit/>
          </a:bodyPr>
          <a:lstStyle/>
          <a:p>
            <a:r>
              <a:rPr lang="en-US" dirty="0" smtClean="0"/>
              <a:t>Clause 4 extended to provide a more complete description of the system</a:t>
            </a:r>
            <a:endParaRPr lang="en-US" dirty="0"/>
          </a:p>
        </p:txBody>
      </p:sp>
      <p:sp>
        <p:nvSpPr>
          <p:cNvPr id="27" name="Right Brace 26"/>
          <p:cNvSpPr/>
          <p:nvPr/>
        </p:nvSpPr>
        <p:spPr bwMode="auto">
          <a:xfrm>
            <a:off x="2123728" y="3512041"/>
            <a:ext cx="72008" cy="36004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Left Brace 27"/>
          <p:cNvSpPr/>
          <p:nvPr/>
        </p:nvSpPr>
        <p:spPr bwMode="auto">
          <a:xfrm>
            <a:off x="5652120" y="3584049"/>
            <a:ext cx="144016" cy="288032"/>
          </a:xfrm>
          <a:prstGeom prst="lef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TextBox 28"/>
          <p:cNvSpPr txBox="1"/>
          <p:nvPr/>
        </p:nvSpPr>
        <p:spPr>
          <a:xfrm>
            <a:off x="3059832" y="3451066"/>
            <a:ext cx="2486578" cy="276999"/>
          </a:xfrm>
          <a:prstGeom prst="rect">
            <a:avLst/>
          </a:prstGeom>
          <a:noFill/>
        </p:spPr>
        <p:txBody>
          <a:bodyPr wrap="square" rtlCol="0">
            <a:noAutofit/>
          </a:bodyPr>
          <a:lstStyle/>
          <a:p>
            <a:r>
              <a:rPr lang="en-US" dirty="0" smtClean="0"/>
              <a:t>Clause 5 modified to have focus on SAPs and primitives</a:t>
            </a:r>
            <a:endParaRPr lang="en-US" dirty="0"/>
          </a:p>
        </p:txBody>
      </p:sp>
      <p:cxnSp>
        <p:nvCxnSpPr>
          <p:cNvPr id="30" name="Straight Arrow Connector 29"/>
          <p:cNvCxnSpPr>
            <a:stCxn id="27" idx="1"/>
            <a:endCxn id="28" idx="1"/>
          </p:cNvCxnSpPr>
          <p:nvPr/>
        </p:nvCxnSpPr>
        <p:spPr bwMode="auto">
          <a:xfrm rot="10800000" flipH="1" flipV="1">
            <a:off x="2195736" y="3692061"/>
            <a:ext cx="3456384" cy="36004"/>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33" name="Right Brace 32"/>
          <p:cNvSpPr/>
          <p:nvPr/>
        </p:nvSpPr>
        <p:spPr bwMode="auto">
          <a:xfrm>
            <a:off x="2267744" y="3872081"/>
            <a:ext cx="72008" cy="288032"/>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Left Brace 33"/>
          <p:cNvSpPr/>
          <p:nvPr/>
        </p:nvSpPr>
        <p:spPr bwMode="auto">
          <a:xfrm>
            <a:off x="5652120" y="4520153"/>
            <a:ext cx="144016" cy="432048"/>
          </a:xfrm>
          <a:prstGeom prst="lef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5" name="Straight Arrow Connector 34"/>
          <p:cNvCxnSpPr>
            <a:stCxn id="33" idx="1"/>
            <a:endCxn id="34" idx="1"/>
          </p:cNvCxnSpPr>
          <p:nvPr/>
        </p:nvCxnSpPr>
        <p:spPr bwMode="auto">
          <a:xfrm rot="10800000" flipH="1" flipV="1">
            <a:off x="2339752" y="4016097"/>
            <a:ext cx="3312368" cy="72008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38" name="TextBox 37"/>
          <p:cNvSpPr txBox="1"/>
          <p:nvPr/>
        </p:nvSpPr>
        <p:spPr>
          <a:xfrm>
            <a:off x="2949518" y="4459178"/>
            <a:ext cx="2486578" cy="276999"/>
          </a:xfrm>
          <a:prstGeom prst="rect">
            <a:avLst/>
          </a:prstGeom>
          <a:noFill/>
        </p:spPr>
        <p:txBody>
          <a:bodyPr wrap="square" rtlCol="0">
            <a:noAutofit/>
          </a:bodyPr>
          <a:lstStyle/>
          <a:p>
            <a:r>
              <a:rPr lang="en-US" dirty="0" smtClean="0"/>
              <a:t>Protocol related descriptions moved to a separate clause, new clause 7</a:t>
            </a:r>
            <a:endParaRPr lang="en-US" dirty="0"/>
          </a:p>
        </p:txBody>
      </p:sp>
      <p:sp>
        <p:nvSpPr>
          <p:cNvPr id="39" name="Left Brace 38"/>
          <p:cNvSpPr/>
          <p:nvPr/>
        </p:nvSpPr>
        <p:spPr bwMode="auto">
          <a:xfrm>
            <a:off x="5652120" y="3872081"/>
            <a:ext cx="144016" cy="648072"/>
          </a:xfrm>
          <a:prstGeom prst="lef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0" name="Straight Arrow Connector 39"/>
          <p:cNvCxnSpPr>
            <a:stCxn id="33" idx="1"/>
            <a:endCxn id="39" idx="1"/>
          </p:cNvCxnSpPr>
          <p:nvPr/>
        </p:nvCxnSpPr>
        <p:spPr bwMode="auto">
          <a:xfrm rot="10800000" flipH="1" flipV="1">
            <a:off x="2339752" y="4016097"/>
            <a:ext cx="3312368" cy="18002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43" name="TextBox 42"/>
          <p:cNvSpPr txBox="1"/>
          <p:nvPr/>
        </p:nvSpPr>
        <p:spPr>
          <a:xfrm>
            <a:off x="2987824" y="3872081"/>
            <a:ext cx="2486578" cy="276999"/>
          </a:xfrm>
          <a:prstGeom prst="rect">
            <a:avLst/>
          </a:prstGeom>
          <a:noFill/>
        </p:spPr>
        <p:txBody>
          <a:bodyPr wrap="square" rtlCol="0">
            <a:noAutofit/>
          </a:bodyPr>
          <a:lstStyle/>
          <a:p>
            <a:r>
              <a:rPr lang="en-US" dirty="0" smtClean="0"/>
              <a:t>New clause for service descriptions; could be considered as a move of the procedure descriptions to own clause</a:t>
            </a:r>
            <a:endParaRPr lang="en-US" dirty="0"/>
          </a:p>
        </p:txBody>
      </p:sp>
      <p:sp>
        <p:nvSpPr>
          <p:cNvPr id="44" name="TextBox 43"/>
          <p:cNvSpPr txBox="1"/>
          <p:nvPr/>
        </p:nvSpPr>
        <p:spPr>
          <a:xfrm>
            <a:off x="3093534" y="5096217"/>
            <a:ext cx="2486578" cy="276999"/>
          </a:xfrm>
          <a:prstGeom prst="rect">
            <a:avLst/>
          </a:prstGeom>
          <a:noFill/>
        </p:spPr>
        <p:txBody>
          <a:bodyPr wrap="square" rtlCol="0">
            <a:noAutofit/>
          </a:bodyPr>
          <a:lstStyle/>
          <a:p>
            <a:r>
              <a:rPr lang="en-US" dirty="0" smtClean="0"/>
              <a:t>New clause for security descriptions. </a:t>
            </a:r>
            <a:endParaRPr lang="en-US" dirty="0"/>
          </a:p>
        </p:txBody>
      </p:sp>
      <p:cxnSp>
        <p:nvCxnSpPr>
          <p:cNvPr id="46" name="Straight Arrow Connector 45"/>
          <p:cNvCxnSpPr>
            <a:stCxn id="44" idx="3"/>
          </p:cNvCxnSpPr>
          <p:nvPr/>
        </p:nvCxnSpPr>
        <p:spPr bwMode="auto">
          <a:xfrm flipV="1">
            <a:off x="5580112" y="5024209"/>
            <a:ext cx="216024" cy="21050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8" name="TextBox 47"/>
          <p:cNvSpPr txBox="1"/>
          <p:nvPr/>
        </p:nvSpPr>
        <p:spPr>
          <a:xfrm>
            <a:off x="971600" y="5589240"/>
            <a:ext cx="7586436" cy="646331"/>
          </a:xfrm>
          <a:prstGeom prst="rect">
            <a:avLst/>
          </a:prstGeom>
          <a:noFill/>
        </p:spPr>
        <p:txBody>
          <a:bodyPr wrap="none" rtlCol="0">
            <a:spAutoFit/>
          </a:bodyPr>
          <a:lstStyle/>
          <a:p>
            <a:r>
              <a:rPr lang="en-US" dirty="0" smtClean="0"/>
              <a:t>So, the changes are still relatively small. Proposal was to do some regrouping in order to have a more complete system</a:t>
            </a:r>
          </a:p>
          <a:p>
            <a:r>
              <a:rPr lang="en-US" dirty="0" smtClean="0"/>
              <a:t>description. The biggest change is to build the system upon services. Please take that, however, only as a term and if the</a:t>
            </a:r>
          </a:p>
          <a:p>
            <a:r>
              <a:rPr lang="en-US" dirty="0" smtClean="0"/>
              <a:t>group is much more comfortable with procedure term, let’s forget the term services for the moment.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changes to clauses 4 and 5? </a:t>
            </a:r>
            <a:endParaRPr lang="en-US" dirty="0"/>
          </a:p>
        </p:txBody>
      </p:sp>
      <p:sp>
        <p:nvSpPr>
          <p:cNvPr id="3" name="Content Placeholder 2"/>
          <p:cNvSpPr>
            <a:spLocks noGrp="1"/>
          </p:cNvSpPr>
          <p:nvPr>
            <p:ph idx="1"/>
          </p:nvPr>
        </p:nvSpPr>
        <p:spPr>
          <a:xfrm>
            <a:off x="685800" y="4581128"/>
            <a:ext cx="7774632" cy="1514872"/>
          </a:xfrm>
        </p:spPr>
        <p:txBody>
          <a:bodyPr/>
          <a:lstStyle/>
          <a:p>
            <a:r>
              <a:rPr lang="en-US" sz="1600" dirty="0" smtClean="0"/>
              <a:t>Clause 4 is traditionally in IEEE 802 called General description</a:t>
            </a:r>
          </a:p>
          <a:p>
            <a:r>
              <a:rPr lang="en-US" sz="1600" dirty="0" smtClean="0"/>
              <a:t>The clause should serve as the introduction to the specification with general description of the architecture, elements, interfaces and services as applicable. Additionally, typically the reference model is described in the General/System description clause. </a:t>
            </a:r>
          </a:p>
          <a:p>
            <a:r>
              <a:rPr lang="en-US" sz="1600" dirty="0" smtClean="0"/>
              <a:t>Reference model and SAPs with primitive descriptions are typically separated in IEEE 802 specifications</a:t>
            </a:r>
            <a:endParaRPr lang="en-US" sz="1600" dirty="0"/>
          </a:p>
        </p:txBody>
      </p:sp>
      <p:sp>
        <p:nvSpPr>
          <p:cNvPr id="4" name="Date Placeholder 3"/>
          <p:cNvSpPr>
            <a:spLocks noGrp="1"/>
          </p:cNvSpPr>
          <p:nvPr>
            <p:ph type="dt" sz="half" idx="10"/>
          </p:nvPr>
        </p:nvSpPr>
        <p:spPr/>
        <p:txBody>
          <a:bodyPr/>
          <a:lstStyle/>
          <a:p>
            <a:r>
              <a:rPr lang="en-US" smtClean="0"/>
              <a:t>December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dirty="0"/>
          </a:p>
        </p:txBody>
      </p:sp>
      <p:sp>
        <p:nvSpPr>
          <p:cNvPr id="6" name="Slide Number Placeholder 5"/>
          <p:cNvSpPr>
            <a:spLocks noGrp="1"/>
          </p:cNvSpPr>
          <p:nvPr>
            <p:ph type="sldNum" sz="quarter" idx="12"/>
          </p:nvPr>
        </p:nvSpPr>
        <p:spPr/>
        <p:txBody>
          <a:bodyPr/>
          <a:lstStyle/>
          <a:p>
            <a:r>
              <a:rPr lang="en-US" smtClean="0"/>
              <a:t>Slide </a:t>
            </a:r>
            <a:fld id="{2FD92B4E-8E9A-4F05-922D-FA2C88614F6A}" type="slidenum">
              <a:rPr lang="en-US" smtClean="0"/>
              <a:pPr/>
              <a:t>5</a:t>
            </a:fld>
            <a:endParaRPr lang="en-US"/>
          </a:p>
        </p:txBody>
      </p:sp>
      <p:pic>
        <p:nvPicPr>
          <p:cNvPr id="45058" name="Picture 2"/>
          <p:cNvPicPr>
            <a:picLocks noChangeAspect="1" noChangeArrowheads="1"/>
          </p:cNvPicPr>
          <p:nvPr/>
        </p:nvPicPr>
        <p:blipFill>
          <a:blip r:embed="rId2" cstate="print"/>
          <a:srcRect/>
          <a:stretch>
            <a:fillRect/>
          </a:stretch>
        </p:blipFill>
        <p:spPr bwMode="auto">
          <a:xfrm>
            <a:off x="1331640" y="1556792"/>
            <a:ext cx="6038850" cy="29146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to define the services (or the procedures) separately from the protocols? </a:t>
            </a:r>
            <a:endParaRPr lang="en-US" dirty="0"/>
          </a:p>
        </p:txBody>
      </p:sp>
      <p:sp>
        <p:nvSpPr>
          <p:cNvPr id="3" name="Content Placeholder 2"/>
          <p:cNvSpPr>
            <a:spLocks noGrp="1"/>
          </p:cNvSpPr>
          <p:nvPr>
            <p:ph idx="1"/>
          </p:nvPr>
        </p:nvSpPr>
        <p:spPr>
          <a:xfrm>
            <a:off x="685800" y="4077072"/>
            <a:ext cx="7772400" cy="2018928"/>
          </a:xfrm>
        </p:spPr>
        <p:txBody>
          <a:bodyPr/>
          <a:lstStyle/>
          <a:p>
            <a:r>
              <a:rPr lang="en-US" sz="1400" dirty="0" smtClean="0"/>
              <a:t>The author firmly believe that it is beneficial and even necessary to provide clear description of the mechanisms that are available for a user of the coexistence system</a:t>
            </a:r>
          </a:p>
          <a:p>
            <a:pPr lvl="1"/>
            <a:r>
              <a:rPr lang="en-US" sz="1200" dirty="0" smtClean="0"/>
              <a:t>The proposal was to define the mechanisms as services. We could call them procedures as well if that is more applicable and acceptable term. </a:t>
            </a:r>
          </a:p>
          <a:p>
            <a:pPr lvl="1"/>
            <a:r>
              <a:rPr lang="en-US" sz="1200" dirty="0" smtClean="0"/>
              <a:t>The main point is, however, that we are in 802.19 TG1 developing a specification for a system that is very different from the IEEE 802 specifications that deal with communication system. Consequently we need to prepare a specification structure that is suitable for our system and our needs.</a:t>
            </a:r>
          </a:p>
          <a:p>
            <a:r>
              <a:rPr lang="en-US" sz="1400" dirty="0" smtClean="0"/>
              <a:t>Protocol is not the mechanism but more like support for it and that’s why it would be more clear to define these in separate clauses</a:t>
            </a:r>
            <a:endParaRPr lang="en-US" sz="1400" dirty="0"/>
          </a:p>
        </p:txBody>
      </p:sp>
      <p:sp>
        <p:nvSpPr>
          <p:cNvPr id="4" name="Date Placeholder 3"/>
          <p:cNvSpPr>
            <a:spLocks noGrp="1"/>
          </p:cNvSpPr>
          <p:nvPr>
            <p:ph type="dt" sz="half" idx="10"/>
          </p:nvPr>
        </p:nvSpPr>
        <p:spPr/>
        <p:txBody>
          <a:bodyPr/>
          <a:lstStyle/>
          <a:p>
            <a:r>
              <a:rPr lang="en-US" smtClean="0"/>
              <a:t>December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dirty="0"/>
          </a:p>
        </p:txBody>
      </p:sp>
      <p:sp>
        <p:nvSpPr>
          <p:cNvPr id="6" name="Slide Number Placeholder 5"/>
          <p:cNvSpPr>
            <a:spLocks noGrp="1"/>
          </p:cNvSpPr>
          <p:nvPr>
            <p:ph type="sldNum" sz="quarter" idx="12"/>
          </p:nvPr>
        </p:nvSpPr>
        <p:spPr/>
        <p:txBody>
          <a:bodyPr/>
          <a:lstStyle/>
          <a:p>
            <a:r>
              <a:rPr lang="en-US" smtClean="0"/>
              <a:t>Slide </a:t>
            </a:r>
            <a:fld id="{2FD92B4E-8E9A-4F05-922D-FA2C88614F6A}" type="slidenum">
              <a:rPr lang="en-US" smtClean="0"/>
              <a:pPr/>
              <a:t>6</a:t>
            </a:fld>
            <a:endParaRPr lang="en-US"/>
          </a:p>
        </p:txBody>
      </p:sp>
      <p:pic>
        <p:nvPicPr>
          <p:cNvPr id="46082" name="Picture 2"/>
          <p:cNvPicPr>
            <a:picLocks noChangeAspect="1" noChangeArrowheads="1"/>
          </p:cNvPicPr>
          <p:nvPr/>
        </p:nvPicPr>
        <p:blipFill>
          <a:blip r:embed="rId2" cstate="print"/>
          <a:srcRect/>
          <a:stretch>
            <a:fillRect/>
          </a:stretch>
        </p:blipFill>
        <p:spPr bwMode="auto">
          <a:xfrm>
            <a:off x="1619672" y="1700808"/>
            <a:ext cx="6029325" cy="22479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the change mean in practice? </a:t>
            </a:r>
            <a:endParaRPr lang="en-US" dirty="0"/>
          </a:p>
        </p:txBody>
      </p:sp>
      <p:sp>
        <p:nvSpPr>
          <p:cNvPr id="3" name="Content Placeholder 2"/>
          <p:cNvSpPr>
            <a:spLocks noGrp="1"/>
          </p:cNvSpPr>
          <p:nvPr>
            <p:ph idx="1"/>
          </p:nvPr>
        </p:nvSpPr>
        <p:spPr>
          <a:xfrm>
            <a:off x="685800" y="1834480"/>
            <a:ext cx="7772400" cy="4114800"/>
          </a:xfrm>
        </p:spPr>
        <p:txBody>
          <a:bodyPr/>
          <a:lstStyle/>
          <a:p>
            <a:r>
              <a:rPr lang="en-US" dirty="0" smtClean="0"/>
              <a:t>Any update to the outline doesn’t mean that th</a:t>
            </a:r>
            <a:r>
              <a:rPr lang="en-US" dirty="0" smtClean="0"/>
              <a:t>e proposals need to be rewritten</a:t>
            </a:r>
          </a:p>
          <a:p>
            <a:r>
              <a:rPr lang="en-US" dirty="0" smtClean="0"/>
              <a:t>More important is to discuss what a specification and first, a draft, needs to contain</a:t>
            </a:r>
            <a:endParaRPr lang="en-US" dirty="0"/>
          </a:p>
          <a:p>
            <a:r>
              <a:rPr lang="en-US" dirty="0" smtClean="0"/>
              <a:t>The author believes that it is not enough that we provide descriptions of the protocols, messages, etc. that are clearly in the focus of the tentative outline in the system design document</a:t>
            </a:r>
          </a:p>
          <a:p>
            <a:r>
              <a:rPr lang="en-US" dirty="0" smtClean="0"/>
              <a:t>Proper description of the mechanisms (services, procedures, or alike) are needed and I’d like to see the TG to consider starting work on such descriptions</a:t>
            </a:r>
          </a:p>
        </p:txBody>
      </p:sp>
      <p:sp>
        <p:nvSpPr>
          <p:cNvPr id="4" name="Date Placeholder 3"/>
          <p:cNvSpPr>
            <a:spLocks noGrp="1"/>
          </p:cNvSpPr>
          <p:nvPr>
            <p:ph type="dt" sz="half" idx="10"/>
          </p:nvPr>
        </p:nvSpPr>
        <p:spPr/>
        <p:txBody>
          <a:bodyPr/>
          <a:lstStyle/>
          <a:p>
            <a:r>
              <a:rPr lang="en-US" smtClean="0"/>
              <a:t>December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dirty="0"/>
          </a:p>
        </p:txBody>
      </p:sp>
      <p:sp>
        <p:nvSpPr>
          <p:cNvPr id="6" name="Slide Number Placeholder 5"/>
          <p:cNvSpPr>
            <a:spLocks noGrp="1"/>
          </p:cNvSpPr>
          <p:nvPr>
            <p:ph type="sldNum" sz="quarter" idx="12"/>
          </p:nvPr>
        </p:nvSpPr>
        <p:spPr/>
        <p:txBody>
          <a:bodyPr/>
          <a:lstStyle/>
          <a:p>
            <a:r>
              <a:rPr lang="en-US" smtClean="0"/>
              <a:t>Slide </a:t>
            </a:r>
            <a:fld id="{2FD92B4E-8E9A-4F05-922D-FA2C88614F6A}" type="slidenum">
              <a:rPr lang="en-US" smtClean="0"/>
              <a:pPr/>
              <a:t>7</a:t>
            </a:fld>
            <a:endParaRPr lang="en-US"/>
          </a:p>
        </p:txBody>
      </p:sp>
    </p:spTree>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345</TotalTime>
  <Words>632</Words>
  <Application>Microsoft Office PowerPoint</Application>
  <PresentationFormat>On-screen Show (4:3)</PresentationFormat>
  <Paragraphs>61</Paragraphs>
  <Slides>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802-19-Submission</vt:lpstr>
      <vt:lpstr>Document</vt:lpstr>
      <vt:lpstr>Why a new outline for the draft?</vt:lpstr>
      <vt:lpstr>Abstract</vt:lpstr>
      <vt:lpstr>Reminder on what was proposed</vt:lpstr>
      <vt:lpstr>What was really proposed?</vt:lpstr>
      <vt:lpstr>Why the changes to clauses 4 and 5? </vt:lpstr>
      <vt:lpstr>Why to define the services (or the procedures) separately from the protocols? </vt:lpstr>
      <vt:lpstr>What would the change mean in practice? </vt:lpstr>
    </vt:vector>
  </TitlesOfParts>
  <Company>Nokia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Mika Kasslin</dc:creator>
  <cp:lastModifiedBy>Mika Kasslin</cp:lastModifiedBy>
  <cp:revision>48</cp:revision>
  <cp:lastPrinted>1998-02-10T13:28:06Z</cp:lastPrinted>
  <dcterms:created xsi:type="dcterms:W3CDTF">2010-12-08T06:01:52Z</dcterms:created>
  <dcterms:modified xsi:type="dcterms:W3CDTF">2010-12-08T11:55:34Z</dcterms:modified>
</cp:coreProperties>
</file>