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8" r:id="rId1"/>
    <p:sldMasterId id="2147483660" r:id="rId2"/>
  </p:sldMasterIdLst>
  <p:notesMasterIdLst>
    <p:notesMasterId r:id="rId31"/>
  </p:notesMasterIdLst>
  <p:handoutMasterIdLst>
    <p:handoutMasterId r:id="rId32"/>
  </p:handoutMasterIdLst>
  <p:sldIdLst>
    <p:sldId id="269" r:id="rId3"/>
    <p:sldId id="270" r:id="rId4"/>
    <p:sldId id="271" r:id="rId5"/>
    <p:sldId id="272" r:id="rId6"/>
    <p:sldId id="286"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7" r:id="rId20"/>
    <p:sldId id="288" r:id="rId21"/>
    <p:sldId id="289" r:id="rId22"/>
    <p:sldId id="290" r:id="rId23"/>
    <p:sldId id="291" r:id="rId24"/>
    <p:sldId id="292" r:id="rId25"/>
    <p:sldId id="293" r:id="rId26"/>
    <p:sldId id="294" r:id="rId27"/>
    <p:sldId id="295" r:id="rId28"/>
    <p:sldId id="296" r:id="rId29"/>
    <p:sldId id="297" r:id="rId30"/>
  </p:sldIdLst>
  <p:sldSz cx="9144000" cy="6858000" type="screen4x3"/>
  <p:notesSz cx="6735763" cy="9866313"/>
  <p:defaultTextStyle>
    <a:defPPr>
      <a:defRPr lang="en-US"/>
    </a:defPPr>
    <a:lvl1pPr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2" autoAdjust="0"/>
    <p:restoredTop sz="64356" autoAdjust="0"/>
  </p:normalViewPr>
  <p:slideViewPr>
    <p:cSldViewPr>
      <p:cViewPr varScale="1">
        <p:scale>
          <a:sx n="66" d="100"/>
          <a:sy n="66" d="100"/>
        </p:scale>
        <p:origin x="-354"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863975" y="188913"/>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kumimoji="0" sz="1400" b="1">
                <a:ea typeface="+mn-ea"/>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674688" y="188913"/>
            <a:ext cx="63817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kumimoji="0" sz="1400" b="1"/>
            </a:lvl1pPr>
          </a:lstStyle>
          <a:p>
            <a:pPr>
              <a:defRPr/>
            </a:pPr>
            <a:fld id="{B2F64EB5-B05D-41ED-A641-36DCB1F1585F}" type="datetime1">
              <a:rPr lang="ja-JP" altLang="en-US" smtClean="0"/>
              <a:pPr>
                <a:defRPr/>
              </a:pPr>
              <a:t>2010/11/10</a:t>
            </a:fld>
            <a:endParaRPr lang="en-US" altLang="ja-JP"/>
          </a:p>
        </p:txBody>
      </p:sp>
      <p:sp>
        <p:nvSpPr>
          <p:cNvPr id="3076" name="Rectangle 4"/>
          <p:cNvSpPr>
            <a:spLocks noGrp="1" noChangeArrowheads="1"/>
          </p:cNvSpPr>
          <p:nvPr>
            <p:ph type="ftr" sz="quarter" idx="2"/>
          </p:nvPr>
        </p:nvSpPr>
        <p:spPr bwMode="auto">
          <a:xfrm>
            <a:off x="4232275" y="9548813"/>
            <a:ext cx="19050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kumimoji="0">
                <a:ea typeface="+mn-ea"/>
              </a:defRPr>
            </a:lvl1pPr>
          </a:lstStyle>
          <a:p>
            <a:pPr>
              <a:defRPr/>
            </a:pPr>
            <a:r>
              <a:rPr lang="en-US"/>
              <a:t>Ryo SAWAI, Sony corporation</a:t>
            </a:r>
          </a:p>
        </p:txBody>
      </p:sp>
      <p:sp>
        <p:nvSpPr>
          <p:cNvPr id="3077" name="Rectangle 5"/>
          <p:cNvSpPr>
            <a:spLocks noGrp="1" noChangeArrowheads="1"/>
          </p:cNvSpPr>
          <p:nvPr>
            <p:ph type="sldNum" sz="quarter" idx="3"/>
          </p:nvPr>
        </p:nvSpPr>
        <p:spPr bwMode="auto">
          <a:xfrm>
            <a:off x="3044825" y="9548813"/>
            <a:ext cx="5873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kumimoji="0"/>
            </a:lvl1pPr>
          </a:lstStyle>
          <a:p>
            <a:pPr>
              <a:defRPr/>
            </a:pPr>
            <a:r>
              <a:rPr lang="en-US" altLang="ja-JP"/>
              <a:t>Page </a:t>
            </a:r>
            <a:fld id="{4A65EA39-0D73-4DF2-B6FC-C10BB608A5D3}" type="slidenum">
              <a:rPr lang="en-US" altLang="ja-JP"/>
              <a:pPr>
                <a:defRPr/>
              </a:pPr>
              <a:t>&lt;#&gt;</a:t>
            </a:fld>
            <a:endParaRPr lang="en-US" altLang="ja-JP"/>
          </a:p>
        </p:txBody>
      </p:sp>
      <p:sp>
        <p:nvSpPr>
          <p:cNvPr id="3078" name="Line 6"/>
          <p:cNvSpPr>
            <a:spLocks noChangeShapeType="1"/>
          </p:cNvSpPr>
          <p:nvPr/>
        </p:nvSpPr>
        <p:spPr bwMode="auto">
          <a:xfrm>
            <a:off x="673100" y="411163"/>
            <a:ext cx="538956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3079" name="Rectangle 7"/>
          <p:cNvSpPr>
            <a:spLocks noChangeArrowheads="1"/>
          </p:cNvSpPr>
          <p:nvPr/>
        </p:nvSpPr>
        <p:spPr bwMode="auto">
          <a:xfrm>
            <a:off x="673100" y="9548813"/>
            <a:ext cx="719138" cy="184150"/>
          </a:xfrm>
          <a:prstGeom prst="rect">
            <a:avLst/>
          </a:prstGeom>
          <a:noFill/>
          <a:ln w="9525">
            <a:noFill/>
            <a:miter lim="800000"/>
            <a:headEnd/>
            <a:tailEnd/>
          </a:ln>
          <a:effectLst/>
        </p:spPr>
        <p:txBody>
          <a:bodyPr wrap="none" lIns="0" tIns="0" rIns="0" bIns="0">
            <a:spAutoFit/>
          </a:bodyPr>
          <a:lstStyle/>
          <a:p>
            <a:pPr defTabSz="933450" eaLnBrk="0" hangingPunct="0">
              <a:defRPr/>
            </a:pPr>
            <a:r>
              <a:rPr kumimoji="0" lang="en-US">
                <a:ea typeface="+mn-ea"/>
              </a:rPr>
              <a:t>Submission</a:t>
            </a:r>
          </a:p>
        </p:txBody>
      </p:sp>
      <p:sp>
        <p:nvSpPr>
          <p:cNvPr id="3080" name="Line 8"/>
          <p:cNvSpPr>
            <a:spLocks noChangeShapeType="1"/>
          </p:cNvSpPr>
          <p:nvPr/>
        </p:nvSpPr>
        <p:spPr bwMode="auto">
          <a:xfrm>
            <a:off x="673100" y="9537700"/>
            <a:ext cx="5538788"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906838" y="104775"/>
            <a:ext cx="2195512"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kumimoji="0" sz="1400" b="1">
                <a:ea typeface="+mn-ea"/>
              </a:defRPr>
            </a:lvl1pPr>
          </a:lstStyle>
          <a:p>
            <a:pPr>
              <a:defRPr/>
            </a:pPr>
            <a:r>
              <a:rPr lang="en-US"/>
              <a:t>doc.: IEEE 802.11-yy/xxxxr0</a:t>
            </a:r>
          </a:p>
        </p:txBody>
      </p:sp>
      <p:sp>
        <p:nvSpPr>
          <p:cNvPr id="2051" name="Rectangle 3"/>
          <p:cNvSpPr>
            <a:spLocks noGrp="1" noChangeArrowheads="1"/>
          </p:cNvSpPr>
          <p:nvPr>
            <p:ph type="dt" idx="1"/>
          </p:nvPr>
        </p:nvSpPr>
        <p:spPr bwMode="auto">
          <a:xfrm>
            <a:off x="635000" y="104775"/>
            <a:ext cx="63817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kumimoji="0" sz="1400" b="1"/>
            </a:lvl1pPr>
          </a:lstStyle>
          <a:p>
            <a:pPr>
              <a:defRPr/>
            </a:pPr>
            <a:fld id="{C5DDA9A1-D746-48C9-B1D4-8AA1E664F95C}" type="datetime1">
              <a:rPr lang="ja-JP" altLang="en-US" smtClean="0"/>
              <a:pPr>
                <a:defRPr/>
              </a:pPr>
              <a:t>2010/11/10</a:t>
            </a:fld>
            <a:endParaRPr lang="en-US" altLang="ja-JP"/>
          </a:p>
        </p:txBody>
      </p:sp>
      <p:sp>
        <p:nvSpPr>
          <p:cNvPr id="18436"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96938" y="4686300"/>
            <a:ext cx="4941887" cy="4440238"/>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35388" y="9551988"/>
            <a:ext cx="2366962" cy="1857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kumimoji="0">
                <a:ea typeface="+mn-ea"/>
              </a:defRPr>
            </a:lvl5pPr>
          </a:lstStyle>
          <a:p>
            <a:pPr lvl="4">
              <a:defRPr/>
            </a:pPr>
            <a:r>
              <a:rPr lang="en-US"/>
              <a:t>Ryo SAWAI, Sony corporation</a:t>
            </a:r>
          </a:p>
        </p:txBody>
      </p:sp>
      <p:sp>
        <p:nvSpPr>
          <p:cNvPr id="2055" name="Rectangle 7"/>
          <p:cNvSpPr>
            <a:spLocks noGrp="1" noChangeArrowheads="1"/>
          </p:cNvSpPr>
          <p:nvPr>
            <p:ph type="sldNum" sz="quarter" idx="5"/>
          </p:nvPr>
        </p:nvSpPr>
        <p:spPr bwMode="auto">
          <a:xfrm>
            <a:off x="3040063" y="9551988"/>
            <a:ext cx="588962" cy="185737"/>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kumimoji="0"/>
            </a:lvl1pPr>
          </a:lstStyle>
          <a:p>
            <a:pPr>
              <a:defRPr/>
            </a:pPr>
            <a:r>
              <a:rPr lang="en-US" altLang="ja-JP"/>
              <a:t>Page </a:t>
            </a:r>
            <a:fld id="{6905813A-6987-4127-9D46-1519C0D00C80}" type="slidenum">
              <a:rPr lang="en-US" altLang="ja-JP"/>
              <a:pPr>
                <a:defRPr/>
              </a:pPr>
              <a:t>&lt;#&gt;</a:t>
            </a:fld>
            <a:endParaRPr lang="en-US" altLang="ja-JP"/>
          </a:p>
        </p:txBody>
      </p:sp>
      <p:sp>
        <p:nvSpPr>
          <p:cNvPr id="2056" name="Rectangle 8"/>
          <p:cNvSpPr>
            <a:spLocks noChangeArrowheads="1"/>
          </p:cNvSpPr>
          <p:nvPr/>
        </p:nvSpPr>
        <p:spPr bwMode="auto">
          <a:xfrm>
            <a:off x="703263" y="9551988"/>
            <a:ext cx="717550" cy="185737"/>
          </a:xfrm>
          <a:prstGeom prst="rect">
            <a:avLst/>
          </a:prstGeom>
          <a:noFill/>
          <a:ln w="9525">
            <a:noFill/>
            <a:miter lim="800000"/>
            <a:headEnd/>
            <a:tailEnd/>
          </a:ln>
          <a:effectLst/>
        </p:spPr>
        <p:txBody>
          <a:bodyPr wrap="none" lIns="0" tIns="0" rIns="0" bIns="0">
            <a:spAutoFit/>
          </a:bodyPr>
          <a:lstStyle/>
          <a:p>
            <a:pPr eaLnBrk="0" hangingPunct="0">
              <a:defRPr/>
            </a:pPr>
            <a:r>
              <a:rPr kumimoji="0" lang="en-US">
                <a:ea typeface="+mn-ea"/>
              </a:rPr>
              <a:t>Submission</a:t>
            </a:r>
          </a:p>
        </p:txBody>
      </p:sp>
      <p:sp>
        <p:nvSpPr>
          <p:cNvPr id="2057" name="Line 9"/>
          <p:cNvSpPr>
            <a:spLocks noChangeShapeType="1"/>
          </p:cNvSpPr>
          <p:nvPr/>
        </p:nvSpPr>
        <p:spPr bwMode="auto">
          <a:xfrm>
            <a:off x="703263" y="9550400"/>
            <a:ext cx="5329237"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2058" name="Line 10"/>
          <p:cNvSpPr>
            <a:spLocks noChangeShapeType="1"/>
          </p:cNvSpPr>
          <p:nvPr/>
        </p:nvSpPr>
        <p:spPr bwMode="auto">
          <a:xfrm>
            <a:off x="628650" y="315913"/>
            <a:ext cx="5478463"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p:txBody>
          <a:bodyPr/>
          <a:lstStyle/>
          <a:p>
            <a:pPr>
              <a:defRPr/>
            </a:pPr>
            <a:r>
              <a:rPr lang="en-US" altLang="ja-JP" smtClean="0"/>
              <a:t>doc.: IEEE 802.11-yy/xxxxr0</a:t>
            </a:r>
          </a:p>
        </p:txBody>
      </p:sp>
      <p:sp>
        <p:nvSpPr>
          <p:cNvPr id="19459" name="Rectangle 3"/>
          <p:cNvSpPr>
            <a:spLocks noGrp="1" noChangeArrowheads="1"/>
          </p:cNvSpPr>
          <p:nvPr>
            <p:ph type="dt" sz="quarter" idx="1"/>
          </p:nvPr>
        </p:nvSpPr>
        <p:spPr>
          <a:noFill/>
        </p:spPr>
        <p:txBody>
          <a:bodyPr/>
          <a:lstStyle/>
          <a:p>
            <a:fld id="{B1FAAF1B-80D8-4F48-BC7B-5BBBAE108524}" type="datetime1">
              <a:rPr lang="ja-JP" altLang="en-US" smtClean="0"/>
              <a:pPr/>
              <a:t>2010/11/10</a:t>
            </a:fld>
            <a:endParaRPr lang="en-US" altLang="ja-JP" smtClean="0"/>
          </a:p>
        </p:txBody>
      </p:sp>
      <p:sp>
        <p:nvSpPr>
          <p:cNvPr id="13316" name="Rectangle 6"/>
          <p:cNvSpPr>
            <a:spLocks noGrp="1" noChangeArrowheads="1"/>
          </p:cNvSpPr>
          <p:nvPr>
            <p:ph type="ftr" sz="quarter" idx="4"/>
          </p:nvPr>
        </p:nvSpPr>
        <p:spPr/>
        <p:txBody>
          <a:bodyPr/>
          <a:lstStyle/>
          <a:p>
            <a:pPr lvl="4">
              <a:defRPr/>
            </a:pPr>
            <a:r>
              <a:rPr lang="en-US" altLang="ja-JP" smtClean="0"/>
              <a:t>Ryo SAWAI, Sony corporation</a:t>
            </a:r>
          </a:p>
        </p:txBody>
      </p:sp>
      <p:sp>
        <p:nvSpPr>
          <p:cNvPr id="19461" name="Rectangle 7"/>
          <p:cNvSpPr>
            <a:spLocks noGrp="1" noChangeArrowheads="1"/>
          </p:cNvSpPr>
          <p:nvPr>
            <p:ph type="sldNum" sz="quarter" idx="5"/>
          </p:nvPr>
        </p:nvSpPr>
        <p:spPr>
          <a:xfrm>
            <a:off x="3213100" y="9551988"/>
            <a:ext cx="415925" cy="185737"/>
          </a:xfrm>
          <a:noFill/>
        </p:spPr>
        <p:txBody>
          <a:bodyPr/>
          <a:lstStyle/>
          <a:p>
            <a:r>
              <a:rPr lang="en-US" altLang="ja-JP" smtClean="0"/>
              <a:t>Page </a:t>
            </a:r>
            <a:fld id="{17E3982D-1F5C-4E4F-9D16-AB80769917BA}" type="slidenum">
              <a:rPr lang="en-US" altLang="ja-JP" smtClean="0"/>
              <a:pPr/>
              <a:t>1</a:t>
            </a:fld>
            <a:endParaRPr lang="en-US" altLang="ja-JP" smtClean="0"/>
          </a:p>
        </p:txBody>
      </p:sp>
      <p:sp>
        <p:nvSpPr>
          <p:cNvPr id="19462" name="Rectangle 2"/>
          <p:cNvSpPr>
            <a:spLocks noGrp="1" noRot="1" noChangeAspect="1" noChangeArrowheads="1" noTextEdit="1"/>
          </p:cNvSpPr>
          <p:nvPr>
            <p:ph type="sldImg"/>
          </p:nvPr>
        </p:nvSpPr>
        <p:spPr>
          <a:ln/>
        </p:spPr>
      </p:sp>
      <p:sp>
        <p:nvSpPr>
          <p:cNvPr id="19463" name="Rectangle 3"/>
          <p:cNvSpPr>
            <a:spLocks noGrp="1" noChangeArrowheads="1"/>
          </p:cNvSpPr>
          <p:nvPr>
            <p:ph type="body" idx="1"/>
          </p:nvPr>
        </p:nvSpPr>
        <p:spPr>
          <a:noFill/>
          <a:ln/>
        </p:spPr>
        <p:txBody>
          <a:bodyPr/>
          <a:lstStyle/>
          <a:p>
            <a:endParaRPr lang="en-US"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12</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13</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14</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543C87D7-C442-44D9-9B79-C5D34F6AB524}"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20</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16A8C0E7-06F3-4937-8EE1-46C76195B83F}"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22</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EC9C35E0-CEAF-400C-8F8C-F0277881E121}"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24</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EC77C365-221A-46D7-9BA1-372E6217FD0D}"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26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2985A463-B546-477D-9260-DE4B2E8E077F}"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28</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33450" rtl="0" eaLnBrk="0" fontAlgn="base" latinLnBrk="0" hangingPunct="0">
              <a:lnSpc>
                <a:spcPct val="100000"/>
              </a:lnSpc>
              <a:spcBef>
                <a:spcPct val="30000"/>
              </a:spcBef>
              <a:spcAft>
                <a:spcPct val="0"/>
              </a:spcAft>
              <a:buClrTx/>
              <a:buSzTx/>
              <a:buFontTx/>
              <a:buNone/>
              <a:tabLst/>
              <a:defRPr/>
            </a:pPr>
            <a:endParaRPr kumimoji="1" lang="en-US" altLang="ja-JP" baseline="0" dirty="0" smtClean="0"/>
          </a:p>
          <a:p>
            <a:pPr marL="0" marR="0" indent="0" algn="l" defTabSz="933450" rtl="0" eaLnBrk="0" fontAlgn="base" latinLnBrk="0" hangingPunct="0">
              <a:lnSpc>
                <a:spcPct val="100000"/>
              </a:lnSpc>
              <a:spcBef>
                <a:spcPct val="30000"/>
              </a:spcBef>
              <a:spcAft>
                <a:spcPct val="0"/>
              </a:spcAft>
              <a:buClrTx/>
              <a:buSzTx/>
              <a:buFontTx/>
              <a:buNone/>
              <a:tabLst/>
              <a:defRPr/>
            </a:pPr>
            <a:endParaRPr kumimoji="1" lang="en-US" altLang="ja-JP" baseline="0" dirty="0" smtClean="0"/>
          </a:p>
          <a:p>
            <a:pPr marL="0" marR="0" indent="0" algn="l" defTabSz="933450" rtl="0" eaLnBrk="0" fontAlgn="base" latinLnBrk="0" hangingPunct="0">
              <a:lnSpc>
                <a:spcPct val="100000"/>
              </a:lnSpc>
              <a:spcBef>
                <a:spcPct val="30000"/>
              </a:spcBef>
              <a:spcAft>
                <a:spcPct val="0"/>
              </a:spcAft>
              <a:buClrTx/>
              <a:buSzTx/>
              <a:buFontTx/>
              <a:buNone/>
              <a:tabLst/>
              <a:defRPr/>
            </a:pPr>
            <a:r>
              <a:rPr kumimoji="1" lang="en-US" altLang="ja-JP" baseline="0" dirty="0" smtClean="0"/>
              <a:t> </a:t>
            </a:r>
          </a:p>
          <a:p>
            <a:endParaRPr kumimoji="1" lang="en-US" altLang="ja-JP" baseline="0" dirty="0" smtClean="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33450" rtl="0" eaLnBrk="0" fontAlgn="base" latinLnBrk="0" hangingPunct="0">
              <a:lnSpc>
                <a:spcPct val="100000"/>
              </a:lnSpc>
              <a:spcBef>
                <a:spcPct val="30000"/>
              </a:spcBef>
              <a:spcAft>
                <a:spcPct val="0"/>
              </a:spcAft>
              <a:buClrTx/>
              <a:buSzTx/>
              <a:buFontTx/>
              <a:buNone/>
              <a:tabLst/>
              <a:defRPr/>
            </a:pPr>
            <a:endParaRPr kumimoji="1" lang="en-US" altLang="ja-JP" baseline="0" dirty="0" smtClean="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802.11-yy/xxxxr0</a:t>
            </a:r>
            <a:endParaRPr lang="en-US"/>
          </a:p>
        </p:txBody>
      </p:sp>
      <p:sp>
        <p:nvSpPr>
          <p:cNvPr id="5" name="日付プレースホルダ 4"/>
          <p:cNvSpPr>
            <a:spLocks noGrp="1"/>
          </p:cNvSpPr>
          <p:nvPr>
            <p:ph type="dt" idx="11"/>
          </p:nvPr>
        </p:nvSpPr>
        <p:spPr/>
        <p:txBody>
          <a:bodyPr/>
          <a:lstStyle/>
          <a:p>
            <a:pPr>
              <a:defRPr/>
            </a:pPr>
            <a:fld id="{C5DDA9A1-D746-48C9-B1D4-8AA1E664F95C}" type="datetime1">
              <a:rPr lang="ja-JP" altLang="en-US" smtClean="0"/>
              <a:pPr>
                <a:defRPr/>
              </a:pPr>
              <a:t>2010/11/10</a:t>
            </a:fld>
            <a:endParaRPr lang="en-US" altLang="ja-JP"/>
          </a:p>
        </p:txBody>
      </p:sp>
      <p:sp>
        <p:nvSpPr>
          <p:cNvPr id="6" name="フッター プレースホルダ 5"/>
          <p:cNvSpPr>
            <a:spLocks noGrp="1"/>
          </p:cNvSpPr>
          <p:nvPr>
            <p:ph type="ftr" sz="quarter" idx="12"/>
          </p:nvPr>
        </p:nvSpPr>
        <p:spPr/>
        <p:txBody>
          <a:bodyPr/>
          <a:lstStyle/>
          <a:p>
            <a:pPr lvl="4">
              <a:defRPr/>
            </a:pPr>
            <a:r>
              <a:rPr lang="en-US" smtClean="0"/>
              <a:t>Ryo SAWAI, Sony corporation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905813A-6987-4127-9D46-1519C0D00C80}" type="slidenum">
              <a:rPr lang="en-US" altLang="ja-JP" smtClean="0"/>
              <a:pPr>
                <a:defRPr/>
              </a:pPr>
              <a:t>11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96913" y="333375"/>
            <a:ext cx="1579600" cy="276999"/>
          </a:xfrm>
        </p:spPr>
        <p:txBody>
          <a:bodyPr/>
          <a:lstStyle>
            <a:lvl1pPr>
              <a:defRPr/>
            </a:lvl1pPr>
          </a:lstStyle>
          <a:p>
            <a:pPr>
              <a:defRPr/>
            </a:pPr>
            <a:r>
              <a:rPr lang="en-US" altLang="ja-JP" smtClean="0"/>
              <a:t>November 2010</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Ryo SAWAI, Sony Corporation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ltLang="ja-JP"/>
              <a:t>Slide </a:t>
            </a:r>
            <a:fld id="{D6F10703-0BBC-4B02-8237-0D648AB415F6}"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82FF775-5B64-49A3-BBF6-542C4795F2C0}"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B77984BD-2333-4275-B535-7378AFF09810}"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BF017C8-6BD1-46FC-8E27-129EDB413268}" type="slidenum">
              <a:rPr lang="ja-JP" altLang="en-US"/>
              <a:pPr>
                <a:defRPr/>
              </a:pPr>
              <a:t>&lt;#&gt;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1CFE81F-38F3-4A4F-AC68-90491B7C2CB5}" type="slidenum">
              <a:rPr lang="ja-JP" altLang="en-US"/>
              <a:pPr>
                <a:defRPr/>
              </a:pPr>
              <a:t>&lt;#&gt;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73082CA-3C83-4766-B228-EE9CDE8AEC2E}" type="slidenum">
              <a:rPr lang="ja-JP" altLang="en-US"/>
              <a:pPr>
                <a:defRPr/>
              </a:pPr>
              <a:t>&lt;#&gt;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9AA1F62-9FCF-4743-903F-4E90D76E1FA2}" type="slidenum">
              <a:rPr lang="ja-JP" altLang="en-US"/>
              <a:pPr>
                <a:defRPr/>
              </a:pPr>
              <a:t>&lt;#&gt;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889C463-9A03-4388-A425-6FFB30215483}" type="slidenum">
              <a:rPr lang="ja-JP" altLang="en-US"/>
              <a:pPr>
                <a:defRPr/>
              </a:pPr>
              <a:t>&lt;#&gt;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202D175-3866-4E94-97E8-953DC8417ECB}" type="slidenum">
              <a:rPr lang="ja-JP" altLang="en-US"/>
              <a:pPr>
                <a:defRPr/>
              </a:pPr>
              <a:t>&lt;#&gt;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0F7A0B3C-D685-462A-A817-84A4C4E6F44A}" type="slidenum">
              <a:rPr lang="ja-JP" altLang="en-US"/>
              <a:pPr>
                <a:defRPr/>
              </a:pPr>
              <a:t>&lt;#&gt;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B9610A0-74CB-4B35-9965-D6DAFD057999}"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96913" y="333375"/>
            <a:ext cx="1620315" cy="276999"/>
          </a:xfrm>
          <a:ln/>
        </p:spPr>
        <p:txBody>
          <a:bodyPr/>
          <a:lstStyle>
            <a:lvl1pPr>
              <a:defRPr/>
            </a:lvl1pPr>
          </a:lstStyle>
          <a:p>
            <a:pPr>
              <a:defRPr/>
            </a:pPr>
            <a:r>
              <a:rPr lang="en-US" altLang="ja-JP" smtClean="0"/>
              <a:t>November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84261C1-2AAF-4DB6-9444-6193A44EE703}"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4658A-8B25-4EEF-A553-5C6048890F8F}" type="slidenum">
              <a:rPr lang="ja-JP" altLang="en-US"/>
              <a:pPr>
                <a:defRPr/>
              </a:pPr>
              <a:t>&lt;#&gt;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53FE898-7A72-4C91-AB5B-85850C268830}" type="slidenum">
              <a:rPr lang="ja-JP" altLang="en-US"/>
              <a:pPr>
                <a:defRPr/>
              </a:pPr>
              <a:t>&lt;#&gt;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D4ADE6-C8F4-43CA-AC21-63ED09193F73}" type="slidenum">
              <a:rPr lang="ja-JP" altLang="en-US"/>
              <a:pPr>
                <a:defRPr/>
              </a:pPr>
              <a:t>&lt;#&gt;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r>
              <a:rPr lang="en-US" altLang="ja-JP" smtClean="0"/>
              <a:t>November 2010</a:t>
            </a: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t>Ryo SAWAI, Sony Corporation</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CDCCACB-BB89-4D54-81F3-6224B7E84A68}"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7C8773FA-7D5D-483C-B5D3-4F456C42E051}"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375A9D42-22FF-4CD3-90C7-C775CD6CF1F9}"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B7E5F2EF-2B95-4E45-AA70-D8F0A8549E40}"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67A8D1C2-CF1D-45EB-B1A3-DB696CB5A970}"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270DFF60-B4D5-4547-9576-61F247C3BD0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035E5E3-4842-4E06-AD2F-DA36295B5DA7}"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November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Ryo SAWAI, Sony Corporation</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FC11E049-C79A-476C-BCC1-106768A3461C}"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696913" y="333375"/>
            <a:ext cx="162031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kumimoji="0" sz="1800" b="1">
                <a:ea typeface="+mn-ea"/>
              </a:defRPr>
            </a:lvl1pPr>
          </a:lstStyle>
          <a:p>
            <a:pPr>
              <a:defRPr/>
            </a:pPr>
            <a:r>
              <a:rPr lang="en-US" altLang="ja-JP" smtClean="0"/>
              <a:t>November 2010</a:t>
            </a:r>
            <a:endParaRPr lang="en-US" dirty="0"/>
          </a:p>
        </p:txBody>
      </p:sp>
      <p:sp>
        <p:nvSpPr>
          <p:cNvPr id="1029" name="Rectangle 5"/>
          <p:cNvSpPr>
            <a:spLocks noGrp="1" noChangeArrowheads="1"/>
          </p:cNvSpPr>
          <p:nvPr>
            <p:ph type="ftr" sz="quarter" idx="3"/>
          </p:nvPr>
        </p:nvSpPr>
        <p:spPr bwMode="auto">
          <a:xfrm>
            <a:off x="7437438" y="6475413"/>
            <a:ext cx="1106487"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kumimoji="0">
                <a:ea typeface="+mn-ea"/>
              </a:defRPr>
            </a:lvl1pPr>
          </a:lstStyle>
          <a:p>
            <a:pPr>
              <a:defRPr/>
            </a:pPr>
            <a:r>
              <a:rPr lang="en-US"/>
              <a:t>Ryo SAWAI, Sony Corporation</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kumimoji="0"/>
            </a:lvl1pPr>
          </a:lstStyle>
          <a:p>
            <a:pPr>
              <a:defRPr/>
            </a:pPr>
            <a:r>
              <a:rPr lang="en-US" altLang="ja-JP"/>
              <a:t>Slide </a:t>
            </a:r>
            <a:fld id="{89E727AC-88D7-4422-9081-18BBB2977E0C}" type="slidenum">
              <a:rPr lang="en-US" altLang="ja-JP"/>
              <a:pPr>
                <a:defRPr/>
              </a:pPr>
              <a:t>&lt;#&gt;</a:t>
            </a:fld>
            <a:endParaRPr lang="en-US" altLang="ja-JP"/>
          </a:p>
        </p:txBody>
      </p:sp>
      <p:sp>
        <p:nvSpPr>
          <p:cNvPr id="1031" name="Rectangle 7"/>
          <p:cNvSpPr>
            <a:spLocks noChangeArrowheads="1"/>
          </p:cNvSpPr>
          <p:nvPr/>
        </p:nvSpPr>
        <p:spPr bwMode="auto">
          <a:xfrm>
            <a:off x="5265145" y="333375"/>
            <a:ext cx="3180358"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kumimoji="0" lang="en-US" sz="1800" b="1" dirty="0">
                <a:ea typeface="+mn-ea"/>
              </a:rPr>
              <a:t>doc.: IEEE </a:t>
            </a:r>
            <a:r>
              <a:rPr kumimoji="0" lang="en-US" sz="1800" b="1" dirty="0" smtClean="0">
                <a:ea typeface="+mn-ea"/>
              </a:rPr>
              <a:t>802.19-</a:t>
            </a:r>
            <a:r>
              <a:rPr kumimoji="0" lang="en-US" sz="1800" b="1" kern="1200" dirty="0" smtClean="0">
                <a:solidFill>
                  <a:schemeClr val="tx1"/>
                </a:solidFill>
                <a:latin typeface="Times New Roman" pitchFamily="18" charset="0"/>
                <a:ea typeface="ＭＳ Ｐゴシック" pitchFamily="50" charset="-128"/>
                <a:cs typeface="+mn-cs"/>
              </a:rPr>
              <a:t>10/161r0</a:t>
            </a:r>
            <a:endParaRPr kumimoji="0" lang="en-US" sz="1800" b="1" dirty="0">
              <a:ea typeface="+mn-ea"/>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kumimoji="0" lang="en-US">
                <a:ea typeface="+mn-ea"/>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en-US">
              <a:ea typeface="+mn-ea"/>
            </a:endParaRPr>
          </a:p>
        </p:txBody>
      </p:sp>
    </p:spTree>
  </p:cSld>
  <p:clrMap bg1="lt1" tx1="dk1" bg2="lt2" tx2="dk2" accent1="accent1" accent2="accent2" accent3="accent3" accent4="accent4" accent5="accent5" accent6="accent6" hlink="hlink" folHlink="folHlink"/>
  <p:sldLayoutIdLst>
    <p:sldLayoutId id="2147483816"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ea typeface="+mn-ea"/>
              </a:defRPr>
            </a:lvl1pPr>
          </a:lstStyle>
          <a:p>
            <a:pPr>
              <a:defRPr/>
            </a:pPr>
            <a:r>
              <a:rPr lang="en-US" altLang="ja-JP" smtClean="0"/>
              <a:t>November 2010</a:t>
            </a: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ea typeface="+mn-ea"/>
              </a:defRPr>
            </a:lvl1pPr>
          </a:lstStyle>
          <a:p>
            <a:pPr>
              <a:defRPr/>
            </a:pPr>
            <a:r>
              <a:rPr lang="en-US" altLang="ja-JP" smtClean="0"/>
              <a:t>Ryo SAWAI, Sony Corporation</a:t>
            </a: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ea typeface="+mn-ea"/>
              </a:defRPr>
            </a:lvl1pPr>
          </a:lstStyle>
          <a:p>
            <a:pPr>
              <a:defRPr/>
            </a:pPr>
            <a:fld id="{2D690814-62E4-458E-9DBE-5D9E8AA6EB76}"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r>
              <a:rPr lang="en-US" altLang="ja-JP" smtClean="0"/>
              <a:t>Slide </a:t>
            </a:r>
            <a:fld id="{F7155E84-ECDF-4CA7-B886-FB8315CEB798}" type="slidenum">
              <a:rPr lang="en-US" altLang="ja-JP" smtClean="0"/>
              <a:pPr/>
              <a:t>1</a:t>
            </a:fld>
            <a:endParaRPr lang="en-US" altLang="ja-JP" smtClean="0"/>
          </a:p>
        </p:txBody>
      </p:sp>
      <p:sp>
        <p:nvSpPr>
          <p:cNvPr id="7171" name="Rectangle 2"/>
          <p:cNvSpPr>
            <a:spLocks noGrp="1" noChangeArrowheads="1"/>
          </p:cNvSpPr>
          <p:nvPr>
            <p:ph type="title"/>
          </p:nvPr>
        </p:nvSpPr>
        <p:spPr>
          <a:xfrm>
            <a:off x="0" y="685800"/>
            <a:ext cx="9144000" cy="914400"/>
          </a:xfrm>
        </p:spPr>
        <p:txBody>
          <a:bodyPr/>
          <a:lstStyle/>
          <a:p>
            <a:pPr eaLnBrk="1" hangingPunct="1"/>
            <a:r>
              <a:rPr lang="en-US" altLang="ja-JP" b="0" dirty="0" smtClean="0">
                <a:ea typeface="ＭＳ Ｐゴシック" charset="-128"/>
              </a:rPr>
              <a:t>R</a:t>
            </a:r>
            <a:r>
              <a:rPr lang="en-US" altLang="ja-JP" b="0" dirty="0" smtClean="0">
                <a:ea typeface="ＭＳ Ｐゴシック" pitchFamily="50" charset="-128"/>
              </a:rPr>
              <a:t>esource management for TVWS network coexistence</a:t>
            </a:r>
            <a:endParaRPr lang="en-US" altLang="ja-JP" dirty="0" smtClean="0">
              <a:ea typeface="ＭＳ Ｐゴシック" pitchFamily="50" charset="-128"/>
            </a:endParaRPr>
          </a:p>
        </p:txBody>
      </p:sp>
      <p:sp>
        <p:nvSpPr>
          <p:cNvPr id="7172" name="Text Box 5"/>
          <p:cNvSpPr txBox="1">
            <a:spLocks noChangeArrowheads="1"/>
          </p:cNvSpPr>
          <p:nvPr/>
        </p:nvSpPr>
        <p:spPr bwMode="auto">
          <a:xfrm>
            <a:off x="609600" y="5808663"/>
            <a:ext cx="8001000" cy="515937"/>
          </a:xfrm>
          <a:prstGeom prst="rect">
            <a:avLst/>
          </a:prstGeom>
          <a:noFill/>
          <a:ln w="28575">
            <a:solidFill>
              <a:srgbClr val="0000FF"/>
            </a:solidFill>
            <a:miter lim="800000"/>
            <a:headEnd type="none" w="sm" len="sm"/>
            <a:tailEnd type="none" w="sm" len="sm"/>
          </a:ln>
        </p:spPr>
        <p:txBody>
          <a:bodyPr>
            <a:spAutoFit/>
          </a:bodyPr>
          <a:lstStyle/>
          <a:p>
            <a:pPr eaLnBrk="0" hangingPunct="0"/>
            <a:r>
              <a:rPr kumimoji="0" lang="en-US" altLang="ja-JP" sz="900" b="1"/>
              <a:t>Notice:</a:t>
            </a:r>
            <a:r>
              <a:rPr kumimoji="0" lang="en-US" altLang="ja-JP" sz="900"/>
              <a:t> </a:t>
            </a:r>
            <a:r>
              <a:rPr kumimoji="0" lang="en-US" altLang="ja-JP" sz="800"/>
              <a:t>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kumimoji="0" lang="en-US" altLang="ja-JP" sz="900" b="1"/>
          </a:p>
        </p:txBody>
      </p:sp>
      <p:sp>
        <p:nvSpPr>
          <p:cNvPr id="7173" name="Rectangle 6"/>
          <p:cNvSpPr>
            <a:spLocks noGrp="1" noChangeArrowheads="1"/>
          </p:cNvSpPr>
          <p:nvPr>
            <p:ph type="body" idx="1"/>
          </p:nvPr>
        </p:nvSpPr>
        <p:spPr>
          <a:xfrm>
            <a:off x="685800" y="1676400"/>
            <a:ext cx="7772400" cy="381000"/>
          </a:xfrm>
        </p:spPr>
        <p:txBody>
          <a:bodyPr/>
          <a:lstStyle/>
          <a:p>
            <a:pPr algn="ctr" eaLnBrk="1" hangingPunct="1">
              <a:buFontTx/>
              <a:buNone/>
            </a:pPr>
            <a:r>
              <a:rPr lang="en-US" altLang="ja-JP" sz="2000" dirty="0" smtClean="0">
                <a:ea typeface="ＭＳ Ｐゴシック" pitchFamily="50" charset="-128"/>
              </a:rPr>
              <a:t>Date</a:t>
            </a:r>
            <a:r>
              <a:rPr lang="en-US" altLang="ja-JP" sz="2000" smtClean="0">
                <a:ea typeface="ＭＳ Ｐゴシック" pitchFamily="50" charset="-128"/>
              </a:rPr>
              <a:t>:</a:t>
            </a:r>
            <a:r>
              <a:rPr lang="en-US" altLang="ja-JP" sz="2000" b="0" smtClean="0">
                <a:ea typeface="ＭＳ Ｐゴシック" pitchFamily="50" charset="-128"/>
              </a:rPr>
              <a:t> 2010-11-08</a:t>
            </a:r>
            <a:endParaRPr lang="en-US" altLang="ja-JP" sz="2000" b="0" dirty="0" smtClean="0">
              <a:ea typeface="ＭＳ Ｐゴシック" pitchFamily="50" charset="-128"/>
            </a:endParaRPr>
          </a:p>
        </p:txBody>
      </p:sp>
      <p:sp>
        <p:nvSpPr>
          <p:cNvPr id="7174"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kumimoji="0" lang="en-US" altLang="ja-JP" sz="2000" b="1"/>
              <a:t>Authors:</a:t>
            </a:r>
            <a:endParaRPr kumimoji="0" lang="en-US" altLang="ja-JP" sz="2000"/>
          </a:p>
        </p:txBody>
      </p:sp>
      <p:graphicFrame>
        <p:nvGraphicFramePr>
          <p:cNvPr id="8" name="Table 7"/>
          <p:cNvGraphicFramePr>
            <a:graphicFrameLocks noGrp="1"/>
          </p:cNvGraphicFramePr>
          <p:nvPr/>
        </p:nvGraphicFramePr>
        <p:xfrm>
          <a:off x="533400" y="2655888"/>
          <a:ext cx="7924799" cy="2221510"/>
        </p:xfrm>
        <a:graphic>
          <a:graphicData uri="http://schemas.openxmlformats.org/drawingml/2006/table">
            <a:tbl>
              <a:tblPr/>
              <a:tblGrid>
                <a:gridCol w="1709796"/>
                <a:gridCol w="1079983"/>
                <a:gridCol w="2432948"/>
                <a:gridCol w="865047"/>
                <a:gridCol w="1837025"/>
              </a:tblGrid>
              <a:tr h="270790">
                <a:tc>
                  <a:txBody>
                    <a:bodyPr/>
                    <a:lstStyle/>
                    <a:p>
                      <a:pPr marL="0" marR="0">
                        <a:spcBef>
                          <a:spcPts val="0"/>
                        </a:spcBef>
                        <a:spcAft>
                          <a:spcPts val="0"/>
                        </a:spcAft>
                      </a:pPr>
                      <a:r>
                        <a:rPr lang="en-US" sz="1400" b="1" kern="0" dirty="0">
                          <a:latin typeface="Times New Roman" pitchFamily="18" charset="0"/>
                          <a:ea typeface="ＭＳ 明朝"/>
                          <a:cs typeface="Times New Roman" pitchFamily="18" charset="0"/>
                        </a:rPr>
                        <a:t>Name</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Company</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Address</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Phone</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pitchFamily="18" charset="0"/>
                          <a:ea typeface="ＭＳ 明朝"/>
                          <a:cs typeface="Times New Roman" pitchFamily="18" charset="0"/>
                        </a:rPr>
                        <a:t>email</a:t>
                      </a: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88">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Ryo</a:t>
                      </a:r>
                      <a:r>
                        <a:rPr lang="en-US" sz="1200" kern="1200" baseline="0" dirty="0" smtClean="0">
                          <a:solidFill>
                            <a:srgbClr val="000000"/>
                          </a:solidFill>
                          <a:latin typeface="Times New Roman" pitchFamily="18" charset="0"/>
                          <a:ea typeface="Gulim"/>
                          <a:cs typeface="Times New Roman" pitchFamily="18" charset="0"/>
                        </a:rPr>
                        <a:t> Sawai</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r>
                        <a:rPr lang="en-US" sz="1200" kern="1200" dirty="0" smtClean="0">
                          <a:solidFill>
                            <a:srgbClr val="000000"/>
                          </a:solidFill>
                          <a:latin typeface="Times New Roman" pitchFamily="18" charset="0"/>
                          <a:ea typeface="Gulim"/>
                          <a:cs typeface="Times New Roman" pitchFamily="18" charset="0"/>
                        </a:rPr>
                        <a:t>5-1-12, </a:t>
                      </a:r>
                      <a:r>
                        <a:rPr lang="en-US" sz="1200" kern="1200" dirty="0" err="1" smtClean="0">
                          <a:solidFill>
                            <a:srgbClr val="000000"/>
                          </a:solidFill>
                          <a:latin typeface="Times New Roman" pitchFamily="18" charset="0"/>
                          <a:ea typeface="Gulim"/>
                          <a:cs typeface="Times New Roman" pitchFamily="18" charset="0"/>
                        </a:rPr>
                        <a:t>Kitashinagawa</a:t>
                      </a:r>
                      <a:r>
                        <a:rPr lang="en-US" sz="1200" kern="1200" dirty="0" smtClean="0">
                          <a:solidFill>
                            <a:srgbClr val="000000"/>
                          </a:solidFill>
                          <a:latin typeface="Times New Roman" pitchFamily="18" charset="0"/>
                          <a:ea typeface="Gulim"/>
                          <a:cs typeface="Times New Roman" pitchFamily="18" charset="0"/>
                        </a:rPr>
                        <a:t>, Shinagawa-</a:t>
                      </a:r>
                      <a:r>
                        <a:rPr lang="en-US" sz="1200" kern="1200" dirty="0" err="1" smtClean="0">
                          <a:solidFill>
                            <a:srgbClr val="000000"/>
                          </a:solidFill>
                          <a:latin typeface="Times New Roman" pitchFamily="18" charset="0"/>
                          <a:ea typeface="Gulim"/>
                          <a:cs typeface="Times New Roman" pitchFamily="18" charset="0"/>
                        </a:rPr>
                        <a:t>ku</a:t>
                      </a:r>
                      <a:r>
                        <a:rPr lang="en-US" sz="1200" kern="1200" dirty="0" smtClean="0">
                          <a:solidFill>
                            <a:srgbClr val="000000"/>
                          </a:solidFill>
                          <a:latin typeface="Times New Roman" pitchFamily="18" charset="0"/>
                          <a:ea typeface="Gulim"/>
                          <a:cs typeface="Times New Roman" pitchFamily="18" charset="0"/>
                        </a:rPr>
                        <a:t>, Tokyo, 141-0001, Japan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Ryo.Sawai@jp.sony.com</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88">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Ryota</a:t>
                      </a:r>
                      <a:r>
                        <a:rPr lang="en-US" sz="1200" baseline="0" dirty="0" smtClean="0">
                          <a:latin typeface="Times New Roman" pitchFamily="18" charset="0"/>
                          <a:ea typeface="ＭＳ 明朝"/>
                          <a:cs typeface="Times New Roman" pitchFamily="18" charset="0"/>
                        </a:rPr>
                        <a:t> Kimura</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Naotaka Sato</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Sony</a:t>
                      </a:r>
                      <a:r>
                        <a:rPr lang="en-US" sz="1200" kern="1200" baseline="0" dirty="0" smtClean="0">
                          <a:solidFill>
                            <a:srgbClr val="000000"/>
                          </a:solidFill>
                          <a:latin typeface="Times New Roman" pitchFamily="18" charset="0"/>
                          <a:ea typeface="Gulim"/>
                          <a:cs typeface="Times New Roman" pitchFamily="18" charset="0"/>
                        </a:rPr>
                        <a:t> corporation</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Naotaka.sato@ieee.org</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kern="1200" dirty="0" smtClean="0">
                          <a:solidFill>
                            <a:srgbClr val="000000"/>
                          </a:solidFill>
                          <a:latin typeface="Times New Roman" pitchFamily="18" charset="0"/>
                          <a:ea typeface="Gulim"/>
                          <a:cs typeface="Times New Roman" pitchFamily="18" charset="0"/>
                        </a:rPr>
                        <a:t> Guo Xin</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Sony China</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57">
                <a:tc>
                  <a:txBody>
                    <a:bodyPr/>
                    <a:lstStyle/>
                    <a:p>
                      <a:pPr marL="0" marR="0" eaLnBrk="0" fontAlgn="base" hangingPunct="0">
                        <a:spcBef>
                          <a:spcPts val="290"/>
                        </a:spcBef>
                        <a:spcAft>
                          <a:spcPts val="0"/>
                        </a:spcAft>
                      </a:pPr>
                      <a:r>
                        <a:rPr lang="en-US" sz="1200" dirty="0" smtClean="0">
                          <a:latin typeface="Times New Roman" pitchFamily="18" charset="0"/>
                          <a:ea typeface="ＭＳ 明朝"/>
                          <a:cs typeface="Times New Roman" pitchFamily="18" charset="0"/>
                        </a:rPr>
                        <a:t> </a:t>
                      </a: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629">
                <a:tc>
                  <a:txBody>
                    <a:bodyPr/>
                    <a:lstStyle/>
                    <a:p>
                      <a:pPr marL="0" marR="0" indent="0" algn="l" defTabSz="914400" rtl="0" eaLnBrk="0" fontAlgn="base" latinLnBrk="0" hangingPunct="0">
                        <a:lnSpc>
                          <a:spcPct val="100000"/>
                        </a:lnSpc>
                        <a:spcBef>
                          <a:spcPts val="290"/>
                        </a:spcBef>
                        <a:spcAft>
                          <a:spcPts val="0"/>
                        </a:spcAft>
                        <a:buClrTx/>
                        <a:buSzTx/>
                        <a:buFontTx/>
                        <a:buNone/>
                        <a:tabLst/>
                        <a:defRPr/>
                      </a:pPr>
                      <a:r>
                        <a:rPr lang="en-US" sz="1200" kern="1200" dirty="0" smtClean="0">
                          <a:solidFill>
                            <a:srgbClr val="000000"/>
                          </a:solidFill>
                          <a:latin typeface="Times New Roman" pitchFamily="18" charset="0"/>
                          <a:ea typeface="Gulim"/>
                          <a:cs typeface="Times New Roman" pitchFamily="18" charset="0"/>
                        </a:rPr>
                        <a:t> </a:t>
                      </a:r>
                      <a:endParaRPr lang="en-US" sz="1200" dirty="0" smtClean="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15"/>
                        </a:spcBef>
                        <a:spcAft>
                          <a:spcPts val="0"/>
                        </a:spcAft>
                      </a:pPr>
                      <a:endParaRPr lang="en-US" sz="120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latin typeface="Times New Roman" pitchFamily="18" charset="0"/>
                        <a:ea typeface="ＭＳ Ｐゴシック"/>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eaLnBrk="0" fontAlgn="base" hangingPunct="0">
                        <a:spcBef>
                          <a:spcPts val="290"/>
                        </a:spcBef>
                        <a:spcAft>
                          <a:spcPts val="0"/>
                        </a:spcAft>
                      </a:pPr>
                      <a:endParaRPr lang="en-US" sz="1200" dirty="0">
                        <a:latin typeface="Times New Roman" pitchFamily="18" charset="0"/>
                        <a:ea typeface="ＭＳ 明朝"/>
                        <a:cs typeface="Times New Roman" pitchFamily="18" charset="0"/>
                      </a:endParaRPr>
                    </a:p>
                  </a:txBody>
                  <a:tcPr marL="49907" marR="499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31" name="Footer Placeholder 9"/>
          <p:cNvSpPr>
            <a:spLocks noGrp="1"/>
          </p:cNvSpPr>
          <p:nvPr>
            <p:ph type="ftr" sz="quarter" idx="11"/>
          </p:nvPr>
        </p:nvSpPr>
        <p:spPr>
          <a:noFill/>
        </p:spPr>
        <p:txBody>
          <a:bodyPr/>
          <a:lstStyle/>
          <a:p>
            <a:r>
              <a:rPr lang="en-US" altLang="ja-JP" smtClean="0">
                <a:ea typeface="ＭＳ Ｐゴシック" pitchFamily="50" charset="-128"/>
              </a:rPr>
              <a:t>Ryo SAWAI, Sony Corporation</a:t>
            </a:r>
          </a:p>
        </p:txBody>
      </p:sp>
      <p:sp>
        <p:nvSpPr>
          <p:cNvPr id="7232" name="日付プレースホルダ 10"/>
          <p:cNvSpPr>
            <a:spLocks noGrp="1"/>
          </p:cNvSpPr>
          <p:nvPr>
            <p:ph type="dt" sz="quarter" idx="10"/>
          </p:nvPr>
        </p:nvSpPr>
        <p:spPr>
          <a:xfrm>
            <a:off x="696913" y="333375"/>
            <a:ext cx="1541128" cy="276999"/>
          </a:xfrm>
          <a:noFill/>
        </p:spPr>
        <p:txBody>
          <a:bodyPr/>
          <a:lstStyle/>
          <a:p>
            <a:r>
              <a:rPr lang="en-US" altLang="ja-JP" b="0" dirty="0" smtClean="0">
                <a:ea typeface="ＭＳ Ｐゴシック" pitchFamily="50" charset="-128"/>
              </a:rPr>
              <a:t>November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438400"/>
            <a:ext cx="7772400" cy="1066800"/>
          </a:xfrm>
        </p:spPr>
        <p:txBody>
          <a:bodyPr/>
          <a:lstStyle/>
          <a:p>
            <a:r>
              <a:rPr kumimoji="1" lang="en-US" altLang="ja-JP" dirty="0" smtClean="0"/>
              <a:t>Appendix</a:t>
            </a:r>
            <a:br>
              <a:rPr kumimoji="1" lang="en-US" altLang="ja-JP" dirty="0" smtClean="0"/>
            </a:br>
            <a:r>
              <a:rPr kumimoji="1" lang="en-US" altLang="ja-JP" dirty="0" smtClean="0"/>
              <a:t>Coexistence network categorization</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10</a:t>
            </a:fld>
            <a:endParaRPr lang="en-US"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62000"/>
            <a:ext cx="7772400" cy="1066800"/>
          </a:xfrm>
        </p:spPr>
        <p:txBody>
          <a:bodyPr/>
          <a:lstStyle/>
          <a:p>
            <a:r>
              <a:rPr lang="en-GB" altLang="ja-JP" b="0" dirty="0" smtClean="0">
                <a:solidFill>
                  <a:srgbClr val="000000"/>
                </a:solidFill>
                <a:ea typeface="ＭＳ 明朝" pitchFamily="17" charset="-128"/>
                <a:cs typeface="Times New Roman" pitchFamily="18" charset="0"/>
              </a:rPr>
              <a:t>Example studies on existing RAT on network coexistence problem (1)</a:t>
            </a:r>
            <a:r>
              <a:rPr kumimoji="1" lang="en-US" altLang="ja-JP" b="0" dirty="0" smtClean="0"/>
              <a:t/>
            </a:r>
            <a:br>
              <a:rPr kumimoji="1" lang="en-US" altLang="ja-JP" b="0" dirty="0" smtClean="0"/>
            </a:br>
            <a:r>
              <a:rPr kumimoji="1" lang="en-US" altLang="ja-JP" dirty="0" smtClean="0"/>
              <a:t>Class #1</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11</a:t>
            </a:fld>
            <a:endParaRPr lang="en-US" altLang="ja-JP"/>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9153" name="Object 1"/>
          <p:cNvGraphicFramePr>
            <a:graphicFrameLocks noChangeAspect="1"/>
          </p:cNvGraphicFramePr>
          <p:nvPr/>
        </p:nvGraphicFramePr>
        <p:xfrm>
          <a:off x="2971800" y="1752600"/>
          <a:ext cx="3624943" cy="2514600"/>
        </p:xfrm>
        <a:graphic>
          <a:graphicData uri="http://schemas.openxmlformats.org/presentationml/2006/ole">
            <p:oleObj spid="_x0000_s48130" name="Visio" r:id="rId4" imgW="6200775" imgH="4313682" progId="">
              <p:embed/>
            </p:oleObj>
          </a:graphicData>
        </a:graphic>
      </p:graphicFrame>
      <p:sp>
        <p:nvSpPr>
          <p:cNvPr id="49157" name="Rectangle 5"/>
          <p:cNvSpPr>
            <a:spLocks noChangeArrowheads="1"/>
          </p:cNvSpPr>
          <p:nvPr/>
        </p:nvSpPr>
        <p:spPr bwMode="auto">
          <a:xfrm>
            <a:off x="457200" y="3962400"/>
            <a:ext cx="8686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GB" altLang="ja-JP" sz="1600" b="1" u="sng" dirty="0" smtClean="0">
                <a:solidFill>
                  <a:srgbClr val="000000"/>
                </a:solidFill>
                <a:ea typeface="ＭＳ 明朝" pitchFamily="17" charset="-128"/>
                <a:cs typeface="Times New Roman" pitchFamily="18" charset="0"/>
              </a:rPr>
              <a:t>[Feature] </a:t>
            </a:r>
          </a:p>
          <a:p>
            <a:pPr lvl="0"/>
            <a:r>
              <a:rPr lang="en-GB" altLang="ja-JP" sz="1400" dirty="0" smtClean="0">
                <a:solidFill>
                  <a:srgbClr val="000000"/>
                </a:solidFill>
                <a:ea typeface="ＭＳ 明朝" pitchFamily="17" charset="-128"/>
                <a:cs typeface="Times New Roman" pitchFamily="18" charset="0"/>
              </a:rPr>
              <a:t>D</a:t>
            </a:r>
            <a:r>
              <a:rPr lang="en-GB" sz="1400" dirty="0" smtClean="0"/>
              <a:t>ifferent TVWS network coverage areas are overlapped each other </a:t>
            </a:r>
            <a:endParaRPr lang="en-GB" altLang="ja-JP" sz="1400" dirty="0" smtClean="0">
              <a:solidFill>
                <a:srgbClr val="000000"/>
              </a:solidFill>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GB" altLang="ja-JP" sz="1600" dirty="0" smtClean="0">
              <a:solidFill>
                <a:srgbClr val="000000"/>
              </a:solidFill>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altLang="ja-JP" sz="1600" b="1" u="sng" dirty="0" smtClean="0">
                <a:solidFill>
                  <a:srgbClr val="000000"/>
                </a:solidFill>
                <a:ea typeface="ＭＳ 明朝" pitchFamily="17" charset="-128"/>
                <a:cs typeface="Times New Roman" pitchFamily="18" charset="0"/>
              </a:rPr>
              <a:t>[Example studies on existing RAT on network coexistence problem]</a:t>
            </a:r>
          </a:p>
          <a:p>
            <a:pPr marL="0" marR="0" lvl="0" indent="0" algn="l" defTabSz="914400" rtl="0" eaLnBrk="1" fontAlgn="base" latinLnBrk="0" hangingPunct="1">
              <a:lnSpc>
                <a:spcPct val="100000"/>
              </a:lnSpc>
              <a:spcBef>
                <a:spcPct val="0"/>
              </a:spcBef>
              <a:spcAft>
                <a:spcPct val="0"/>
              </a:spcAft>
              <a:buClrTx/>
              <a:buSzTx/>
              <a:buFontTx/>
              <a:buNone/>
              <a:tabLst/>
            </a:pPr>
            <a:r>
              <a:rPr lang="en-GB" altLang="ja-JP" sz="1400" dirty="0" smtClean="0">
                <a:solidFill>
                  <a:srgbClr val="000000"/>
                </a:solidFill>
                <a:ea typeface="ＭＳ 明朝" pitchFamily="17" charset="-128"/>
                <a:cs typeface="Times New Roman" pitchFamily="18" charset="0"/>
              </a:rPr>
              <a:t>C</a:t>
            </a:r>
            <a:r>
              <a:rPr kumimoji="1" lang="en-GB" altLang="ja-JP" sz="14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oexistence beacon mechanism of IEEE 802.22 will effectively work in this situation. On the other hand, if the network scheduling information exchange function between the master TVBDs with enough clock offset compensation method between the networks is supported in IEEE 802.11 based TVBD(s), it will also work in this situation. If not, any packet transmission from its slave TVBD in non-overlapping area, which received the permission from the master TVBD before that, cannot stop in the network, although the master TVBD can receive the NAV (Network Allocation Vector) information from the other network(s).</a:t>
            </a:r>
            <a:endParaRPr kumimoji="1" lang="en-GB"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9" name="テキスト ボックス 8"/>
          <p:cNvSpPr txBox="1"/>
          <p:nvPr/>
        </p:nvSpPr>
        <p:spPr>
          <a:xfrm>
            <a:off x="6096000" y="2667000"/>
            <a:ext cx="3048000" cy="1200329"/>
          </a:xfrm>
          <a:prstGeom prst="rect">
            <a:avLst/>
          </a:prstGeom>
          <a:noFill/>
        </p:spPr>
        <p:txBody>
          <a:bodyPr wrap="square" rtlCol="0">
            <a:spAutoFit/>
          </a:bodyPr>
          <a:lstStyle/>
          <a:p>
            <a:r>
              <a:rPr kumimoji="1" lang="en-US" altLang="ja-JP" sz="1800" dirty="0" smtClean="0">
                <a:solidFill>
                  <a:srgbClr val="FF0000"/>
                </a:solidFill>
              </a:rPr>
              <a:t>Multiple neighbor master TVBDs exist in a range which can communicate each other via wireless</a:t>
            </a:r>
            <a:endParaRPr kumimoji="1" lang="ja-JP" altLang="en-US" sz="18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62000"/>
            <a:ext cx="7772400" cy="1066800"/>
          </a:xfrm>
        </p:spPr>
        <p:txBody>
          <a:bodyPr/>
          <a:lstStyle/>
          <a:p>
            <a:r>
              <a:rPr lang="en-GB" altLang="ja-JP" b="0" dirty="0" smtClean="0">
                <a:solidFill>
                  <a:srgbClr val="000000"/>
                </a:solidFill>
                <a:ea typeface="ＭＳ 明朝" pitchFamily="17" charset="-128"/>
                <a:cs typeface="Times New Roman" pitchFamily="18" charset="0"/>
              </a:rPr>
              <a:t>Example studies on existing RAT on network coexistence problem (2) </a:t>
            </a:r>
            <a:br>
              <a:rPr lang="en-GB" altLang="ja-JP" b="0" dirty="0" smtClean="0">
                <a:solidFill>
                  <a:srgbClr val="000000"/>
                </a:solidFill>
                <a:ea typeface="ＭＳ 明朝" pitchFamily="17" charset="-128"/>
                <a:cs typeface="Times New Roman" pitchFamily="18" charset="0"/>
              </a:rPr>
            </a:br>
            <a:r>
              <a:rPr kumimoji="1" lang="en-US" altLang="ja-JP" dirty="0" smtClean="0"/>
              <a:t>Class #2</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12</a:t>
            </a:fld>
            <a:endParaRPr lang="en-US" altLang="ja-JP"/>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2225" name="Object 1"/>
          <p:cNvGraphicFramePr>
            <a:graphicFrameLocks noChangeAspect="1"/>
          </p:cNvGraphicFramePr>
          <p:nvPr/>
        </p:nvGraphicFramePr>
        <p:xfrm>
          <a:off x="3048000" y="1828800"/>
          <a:ext cx="3242682" cy="2243881"/>
        </p:xfrm>
        <a:graphic>
          <a:graphicData uri="http://schemas.openxmlformats.org/presentationml/2006/ole">
            <p:oleObj spid="_x0000_s49154" name="Visio" r:id="rId4" imgW="6247638" imgH="4313682" progId="">
              <p:embed/>
            </p:oleObj>
          </a:graphicData>
        </a:graphic>
      </p:graphicFrame>
      <p:sp>
        <p:nvSpPr>
          <p:cNvPr id="10" name="Rectangle 5"/>
          <p:cNvSpPr>
            <a:spLocks noChangeArrowheads="1"/>
          </p:cNvSpPr>
          <p:nvPr/>
        </p:nvSpPr>
        <p:spPr bwMode="auto">
          <a:xfrm>
            <a:off x="457200" y="3733800"/>
            <a:ext cx="86868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GB" altLang="ja-JP" sz="1600" b="1" u="sng" dirty="0" smtClean="0">
                <a:solidFill>
                  <a:srgbClr val="000000"/>
                </a:solidFill>
                <a:ea typeface="ＭＳ 明朝" pitchFamily="17" charset="-128"/>
                <a:cs typeface="Times New Roman" pitchFamily="18" charset="0"/>
              </a:rPr>
              <a:t>[Feature] </a:t>
            </a:r>
          </a:p>
          <a:p>
            <a:pPr lvl="0"/>
            <a:r>
              <a:rPr lang="en-GB" sz="1400" dirty="0" smtClean="0"/>
              <a:t>Different TVWS network coverage areas are overlapped each other, but each master TVBD cannot communicate each other even if the same RAT and the same operation channel are used </a:t>
            </a:r>
          </a:p>
          <a:p>
            <a:pPr lvl="0"/>
            <a:endParaRPr lang="en-GB" altLang="ja-JP" sz="1600" dirty="0" smtClean="0">
              <a:solidFill>
                <a:srgbClr val="000000"/>
              </a:solidFill>
              <a:ea typeface="ＭＳ 明朝" pitchFamily="17"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GB" altLang="ja-JP" sz="1600" b="1" u="sng" dirty="0" smtClean="0">
                <a:solidFill>
                  <a:srgbClr val="000000"/>
                </a:solidFill>
                <a:ea typeface="ＭＳ 明朝" pitchFamily="17" charset="-128"/>
                <a:cs typeface="Times New Roman" pitchFamily="18" charset="0"/>
              </a:rPr>
              <a:t>[Example studies on existing RAT on network coexistence problem]</a:t>
            </a:r>
          </a:p>
          <a:p>
            <a:r>
              <a:rPr lang="en-GB" sz="1400" dirty="0" smtClean="0"/>
              <a:t>Coexistence beacon mechanism of IEEE 802.22 between the master TVBD and the slave TVBD(s) may not effectively work in this situation, if the two networks are not synchronized each other. On the other hand, if the network scheduling information exchange function between the master TVBD and the slave TVBD(s) managed by the other master TVBD with enough clock offset compensation method between the networks is supported in IEEE 802.11 based TVBD(s), it will also work in this situation. If not, any packet transmission from the TVBD(s) in non-overlapping area cannot stop in the network, although the slave TVBD(s) in the overlapping area can receive the NAV (Network Allocation Vector) information from the other network(s).</a:t>
            </a:r>
            <a:endParaRPr lang="ja-JP" altLang="en-US" sz="14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1" lang="en-GB" altLang="ja-JP" sz="14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9" name="テキスト ボックス 8"/>
          <p:cNvSpPr txBox="1"/>
          <p:nvPr/>
        </p:nvSpPr>
        <p:spPr>
          <a:xfrm>
            <a:off x="6096000" y="2209800"/>
            <a:ext cx="3048000" cy="1754326"/>
          </a:xfrm>
          <a:prstGeom prst="rect">
            <a:avLst/>
          </a:prstGeom>
          <a:noFill/>
        </p:spPr>
        <p:txBody>
          <a:bodyPr wrap="square" rtlCol="0">
            <a:spAutoFit/>
          </a:bodyPr>
          <a:lstStyle/>
          <a:p>
            <a:r>
              <a:rPr kumimoji="1" lang="en-US" altLang="ja-JP" sz="1800" dirty="0" smtClean="0">
                <a:solidFill>
                  <a:srgbClr val="FF0000"/>
                </a:solidFill>
              </a:rPr>
              <a:t>Multiple neighbor master TVBD and slave TVBD managed by the other master TVBD exist in a range which can communicate each other via wireless</a:t>
            </a:r>
            <a:endParaRPr kumimoji="1" lang="ja-JP" altLang="en-US" sz="18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62000"/>
            <a:ext cx="7772400" cy="1066800"/>
          </a:xfrm>
        </p:spPr>
        <p:txBody>
          <a:bodyPr/>
          <a:lstStyle/>
          <a:p>
            <a:r>
              <a:rPr lang="en-GB" altLang="ja-JP" b="0" dirty="0" smtClean="0">
                <a:solidFill>
                  <a:srgbClr val="000000"/>
                </a:solidFill>
                <a:ea typeface="ＭＳ 明朝" pitchFamily="17" charset="-128"/>
                <a:cs typeface="Times New Roman" pitchFamily="18" charset="0"/>
              </a:rPr>
              <a:t>Example studies on existing RAT on network coexistence problem (3) </a:t>
            </a:r>
            <a:br>
              <a:rPr lang="en-GB" altLang="ja-JP" b="0" dirty="0" smtClean="0">
                <a:solidFill>
                  <a:srgbClr val="000000"/>
                </a:solidFill>
                <a:ea typeface="ＭＳ 明朝" pitchFamily="17" charset="-128"/>
                <a:cs typeface="Times New Roman" pitchFamily="18" charset="0"/>
              </a:rPr>
            </a:br>
            <a:r>
              <a:rPr kumimoji="1" lang="en-US" altLang="ja-JP" dirty="0" smtClean="0"/>
              <a:t>Class #3</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13</a:t>
            </a:fld>
            <a:endParaRPr lang="en-US" altLang="ja-JP"/>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3251" name="Object 3"/>
          <p:cNvGraphicFramePr>
            <a:graphicFrameLocks noChangeAspect="1"/>
          </p:cNvGraphicFramePr>
          <p:nvPr/>
        </p:nvGraphicFramePr>
        <p:xfrm>
          <a:off x="2514600" y="1981200"/>
          <a:ext cx="4257675" cy="2488151"/>
        </p:xfrm>
        <a:graphic>
          <a:graphicData uri="http://schemas.openxmlformats.org/presentationml/2006/ole">
            <p:oleObj spid="_x0000_s50178" name="Visio" r:id="rId4" imgW="8601646" imgH="4490847" progId="">
              <p:embed/>
            </p:oleObj>
          </a:graphicData>
        </a:graphic>
      </p:graphicFrame>
      <p:sp>
        <p:nvSpPr>
          <p:cNvPr id="10" name="正方形/長方形 9"/>
          <p:cNvSpPr/>
          <p:nvPr/>
        </p:nvSpPr>
        <p:spPr>
          <a:xfrm>
            <a:off x="381000" y="4191000"/>
            <a:ext cx="8763000" cy="1446550"/>
          </a:xfrm>
          <a:prstGeom prst="rect">
            <a:avLst/>
          </a:prstGeom>
        </p:spPr>
        <p:txBody>
          <a:bodyPr wrap="square">
            <a:spAutoFit/>
          </a:bodyPr>
          <a:lstStyle/>
          <a:p>
            <a:pPr lvl="0"/>
            <a:r>
              <a:rPr lang="en-GB" altLang="ja-JP" sz="1600" b="1" u="sng" dirty="0" smtClean="0">
                <a:solidFill>
                  <a:srgbClr val="000000"/>
                </a:solidFill>
                <a:ea typeface="ＭＳ 明朝" pitchFamily="17" charset="-128"/>
                <a:cs typeface="Times New Roman" pitchFamily="18" charset="0"/>
              </a:rPr>
              <a:t>[Feature] </a:t>
            </a:r>
          </a:p>
          <a:p>
            <a:pPr lvl="0"/>
            <a:r>
              <a:rPr lang="en-GB" sz="1400" dirty="0" smtClean="0"/>
              <a:t>Different TVWS network coverage areas are not overlapped each other as shown in above figure, and each master/slave node cannot communicate each other even if the same RAT and the same operation channel is used</a:t>
            </a:r>
            <a:endParaRPr lang="en-GB" altLang="ja-JP" sz="1400" dirty="0" smtClean="0">
              <a:solidFill>
                <a:srgbClr val="000000"/>
              </a:solidFill>
              <a:ea typeface="ＭＳ 明朝" pitchFamily="17" charset="-128"/>
              <a:cs typeface="Times New Roman" pitchFamily="18" charset="0"/>
            </a:endParaRPr>
          </a:p>
          <a:p>
            <a:pPr lvl="0"/>
            <a:endParaRPr lang="en-GB" altLang="ja-JP" sz="1400" b="1" u="sng" dirty="0" smtClean="0">
              <a:solidFill>
                <a:srgbClr val="000000"/>
              </a:solidFill>
              <a:ea typeface="ＭＳ 明朝" pitchFamily="17" charset="-128"/>
              <a:cs typeface="Times New Roman" pitchFamily="18" charset="0"/>
            </a:endParaRPr>
          </a:p>
          <a:p>
            <a:pPr lvl="0"/>
            <a:r>
              <a:rPr lang="en-GB" altLang="ja-JP" sz="1600" b="1" u="sng" dirty="0" smtClean="0">
                <a:solidFill>
                  <a:srgbClr val="000000"/>
                </a:solidFill>
                <a:ea typeface="ＭＳ 明朝" pitchFamily="17" charset="-128"/>
                <a:cs typeface="Times New Roman" pitchFamily="18" charset="0"/>
              </a:rPr>
              <a:t>[Example studies on existing RAT on network coexistence problem]</a:t>
            </a:r>
          </a:p>
          <a:p>
            <a:r>
              <a:rPr lang="en-GB" sz="1400" dirty="0" smtClean="0"/>
              <a:t>None</a:t>
            </a:r>
            <a:endParaRPr lang="ja-JP" altLang="en-US" sz="1400" dirty="0" smtClean="0"/>
          </a:p>
        </p:txBody>
      </p:sp>
      <p:sp>
        <p:nvSpPr>
          <p:cNvPr id="11" name="テキスト ボックス 10"/>
          <p:cNvSpPr txBox="1"/>
          <p:nvPr/>
        </p:nvSpPr>
        <p:spPr>
          <a:xfrm>
            <a:off x="6400800" y="1981200"/>
            <a:ext cx="2743200" cy="923330"/>
          </a:xfrm>
          <a:prstGeom prst="rect">
            <a:avLst/>
          </a:prstGeom>
          <a:noFill/>
        </p:spPr>
        <p:txBody>
          <a:bodyPr wrap="square" rtlCol="0">
            <a:spAutoFit/>
          </a:bodyPr>
          <a:lstStyle/>
          <a:p>
            <a:r>
              <a:rPr kumimoji="1" lang="en-US" altLang="ja-JP" sz="1800" dirty="0" smtClean="0">
                <a:solidFill>
                  <a:srgbClr val="FF0000"/>
                </a:solidFill>
              </a:rPr>
              <a:t>Multiple networks cannot communicate each other </a:t>
            </a:r>
            <a:r>
              <a:rPr lang="en-US" altLang="ja-JP" sz="1800" dirty="0" smtClean="0">
                <a:solidFill>
                  <a:srgbClr val="FF0000"/>
                </a:solidFill>
              </a:rPr>
              <a:t>via wireless in this case</a:t>
            </a:r>
            <a:endParaRPr kumimoji="1" lang="ja-JP" altLang="en-US" sz="18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762000"/>
            <a:ext cx="7772400" cy="1066800"/>
          </a:xfrm>
        </p:spPr>
        <p:txBody>
          <a:bodyPr/>
          <a:lstStyle/>
          <a:p>
            <a:r>
              <a:rPr lang="en-GB" altLang="ja-JP" b="0" dirty="0" smtClean="0">
                <a:solidFill>
                  <a:srgbClr val="000000"/>
                </a:solidFill>
                <a:ea typeface="ＭＳ 明朝" pitchFamily="17" charset="-128"/>
                <a:cs typeface="Times New Roman" pitchFamily="18" charset="0"/>
              </a:rPr>
              <a:t>Example studies on existing RAT on network coexistence problem (4) </a:t>
            </a:r>
            <a:br>
              <a:rPr lang="en-GB" altLang="ja-JP" b="0" dirty="0" smtClean="0">
                <a:solidFill>
                  <a:srgbClr val="000000"/>
                </a:solidFill>
                <a:ea typeface="ＭＳ 明朝" pitchFamily="17" charset="-128"/>
                <a:cs typeface="Times New Roman" pitchFamily="18" charset="0"/>
              </a:rPr>
            </a:br>
            <a:r>
              <a:rPr kumimoji="1" lang="en-US" altLang="ja-JP" dirty="0" smtClean="0"/>
              <a:t>Class #4</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14</a:t>
            </a:fld>
            <a:endParaRPr lang="en-US" altLang="ja-JP"/>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6561" name="Object 1"/>
          <p:cNvGraphicFramePr>
            <a:graphicFrameLocks noChangeAspect="1"/>
          </p:cNvGraphicFramePr>
          <p:nvPr/>
        </p:nvGraphicFramePr>
        <p:xfrm>
          <a:off x="3124200" y="1980998"/>
          <a:ext cx="3362325" cy="2238577"/>
        </p:xfrm>
        <a:graphic>
          <a:graphicData uri="http://schemas.openxmlformats.org/presentationml/2006/ole">
            <p:oleObj spid="_x0000_s51202" name="Visio" r:id="rId4" imgW="5795582" imgH="3769042" progId="">
              <p:embed/>
            </p:oleObj>
          </a:graphicData>
        </a:graphic>
      </p:graphicFrame>
      <p:sp>
        <p:nvSpPr>
          <p:cNvPr id="10" name="正方形/長方形 9"/>
          <p:cNvSpPr/>
          <p:nvPr/>
        </p:nvSpPr>
        <p:spPr>
          <a:xfrm>
            <a:off x="457200" y="3962400"/>
            <a:ext cx="8686800" cy="2954655"/>
          </a:xfrm>
          <a:prstGeom prst="rect">
            <a:avLst/>
          </a:prstGeom>
        </p:spPr>
        <p:txBody>
          <a:bodyPr wrap="square">
            <a:spAutoFit/>
          </a:bodyPr>
          <a:lstStyle/>
          <a:p>
            <a:pPr lvl="0"/>
            <a:r>
              <a:rPr lang="en-GB" altLang="ja-JP" sz="1400" b="1" u="sng" dirty="0" smtClean="0">
                <a:solidFill>
                  <a:srgbClr val="000000"/>
                </a:solidFill>
                <a:ea typeface="ＭＳ 明朝" pitchFamily="17" charset="-128"/>
                <a:cs typeface="Times New Roman" pitchFamily="18" charset="0"/>
              </a:rPr>
              <a:t>[Feature] </a:t>
            </a:r>
          </a:p>
          <a:p>
            <a:pPr lvl="0"/>
            <a:r>
              <a:rPr lang="en-GB" dirty="0" smtClean="0"/>
              <a:t>Different TVWS network coverage areas are overlaid each other. The term “overlaid” means here that a smaller network coverage area of TVWS network #2 is totally covered in a wider network area of TVWS network #1.</a:t>
            </a:r>
            <a:endParaRPr lang="en-GB" altLang="ja-JP" b="1" u="sng" dirty="0" smtClean="0">
              <a:solidFill>
                <a:srgbClr val="000000"/>
              </a:solidFill>
              <a:ea typeface="ＭＳ 明朝" pitchFamily="17" charset="-128"/>
              <a:cs typeface="Times New Roman" pitchFamily="18" charset="0"/>
            </a:endParaRPr>
          </a:p>
          <a:p>
            <a:pPr lvl="0"/>
            <a:endParaRPr lang="en-GB" altLang="ja-JP" sz="1400" b="1" u="sng" dirty="0" smtClean="0">
              <a:solidFill>
                <a:srgbClr val="000000"/>
              </a:solidFill>
              <a:ea typeface="ＭＳ 明朝" pitchFamily="17" charset="-128"/>
              <a:cs typeface="Times New Roman" pitchFamily="18" charset="0"/>
            </a:endParaRPr>
          </a:p>
          <a:p>
            <a:pPr lvl="0"/>
            <a:r>
              <a:rPr lang="en-GB" altLang="ja-JP" sz="1400" b="1" u="sng" dirty="0" smtClean="0">
                <a:solidFill>
                  <a:srgbClr val="000000"/>
                </a:solidFill>
                <a:ea typeface="ＭＳ 明朝" pitchFamily="17" charset="-128"/>
                <a:cs typeface="Times New Roman" pitchFamily="18" charset="0"/>
              </a:rPr>
              <a:t>[Example studies on existing RAT on network coexistence problem]</a:t>
            </a:r>
          </a:p>
          <a:p>
            <a:r>
              <a:rPr lang="en-GB" dirty="0" smtClean="0"/>
              <a:t>Coexistence protocol of IEEE 802.22 can effectively work in this situation. Subsequently, the master/slave TVBD(s) in the overlapping area can receive the NAV (Network Allocation Vector) information from the other network(s), so it can also work in this situation. However, if the interference power from network #1 to network #2 is in harmful level for the network #2 operation, it may be unable to operate network#2.</a:t>
            </a:r>
          </a:p>
          <a:p>
            <a:endParaRPr lang="en-GB" dirty="0" smtClean="0"/>
          </a:p>
          <a:p>
            <a:pPr lvl="0"/>
            <a:r>
              <a:rPr lang="en-GB" altLang="ja-JP" b="1" u="sng" dirty="0" smtClean="0">
                <a:solidFill>
                  <a:srgbClr val="000000"/>
                </a:solidFill>
                <a:ea typeface="ＭＳ 明朝" pitchFamily="17" charset="-128"/>
                <a:cs typeface="Times New Roman" pitchFamily="18" charset="0"/>
              </a:rPr>
              <a:t>[Specific feature in comparison with the other Class] </a:t>
            </a:r>
          </a:p>
          <a:p>
            <a:pPr lvl="0"/>
            <a:r>
              <a:rPr lang="en-GB" dirty="0" smtClean="0"/>
              <a:t>The obligation interference management for the primary protection could be shrunk in the master TVBD#1 in this case. On the other hand, it shall be in master TVBD of each TVWS network in the other classes.</a:t>
            </a:r>
            <a:endParaRPr lang="en-GB" altLang="ja-JP" b="1" u="sng" dirty="0" smtClean="0">
              <a:solidFill>
                <a:srgbClr val="000000"/>
              </a:solidFill>
              <a:ea typeface="ＭＳ 明朝" pitchFamily="17" charset="-128"/>
              <a:cs typeface="Times New Roman" pitchFamily="18" charset="0"/>
            </a:endParaRPr>
          </a:p>
          <a:p>
            <a:endParaRPr lang="en-GB" dirty="0" smtClean="0"/>
          </a:p>
          <a:p>
            <a:endParaRPr lang="ja-JP" altLang="en-US" dirty="0" smtClean="0"/>
          </a:p>
        </p:txBody>
      </p:sp>
      <p:sp>
        <p:nvSpPr>
          <p:cNvPr id="9" name="テキスト ボックス 8"/>
          <p:cNvSpPr txBox="1"/>
          <p:nvPr/>
        </p:nvSpPr>
        <p:spPr>
          <a:xfrm>
            <a:off x="6400800" y="1981200"/>
            <a:ext cx="2743200" cy="1754326"/>
          </a:xfrm>
          <a:prstGeom prst="rect">
            <a:avLst/>
          </a:prstGeom>
          <a:noFill/>
        </p:spPr>
        <p:txBody>
          <a:bodyPr wrap="square" rtlCol="0">
            <a:spAutoFit/>
          </a:bodyPr>
          <a:lstStyle/>
          <a:p>
            <a:r>
              <a:rPr lang="en-US" altLang="ja-JP" sz="1800" dirty="0" smtClean="0">
                <a:solidFill>
                  <a:srgbClr val="FF0000"/>
                </a:solidFill>
              </a:rPr>
              <a:t>All the master TVBDs and slave TVBDs in different neighbor networks exist in a range which can communicate each other via wireless</a:t>
            </a:r>
            <a:endParaRPr lang="ja-JP" altLang="en-US" sz="18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590800"/>
            <a:ext cx="7772400" cy="1066800"/>
          </a:xfrm>
        </p:spPr>
        <p:txBody>
          <a:bodyPr/>
          <a:lstStyle/>
          <a:p>
            <a:r>
              <a:rPr kumimoji="1" lang="en-US" altLang="ja-JP" dirty="0" smtClean="0"/>
              <a:t>Appendix</a:t>
            </a:r>
            <a:br>
              <a:rPr kumimoji="1" lang="en-US" altLang="ja-JP" dirty="0" smtClean="0"/>
            </a:br>
            <a:r>
              <a:rPr kumimoji="1" lang="en-US" altLang="ja-JP" dirty="0" smtClean="0"/>
              <a:t>Resource management procedures</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15</a:t>
            </a:fld>
            <a:endParaRPr lang="en-US" altLang="ja-JP"/>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838200"/>
            <a:ext cx="9144000" cy="1066800"/>
          </a:xfrm>
        </p:spPr>
        <p:txBody>
          <a:bodyPr/>
          <a:lstStyle/>
          <a:p>
            <a:r>
              <a:rPr lang="en-GB" sz="2400" dirty="0" smtClean="0">
                <a:solidFill>
                  <a:srgbClr val="0000FF"/>
                </a:solidFill>
              </a:rPr>
              <a:t>Method #1 </a:t>
            </a:r>
            <a:r>
              <a:rPr lang="en-GB" sz="2400" dirty="0" smtClean="0"/>
              <a:t>based on a policy which is to avoid the occurrence of the TVWS network coexistence as much as possible without relying on the coexistence network protocol stack of each RAT in the target TVWS networks</a:t>
            </a:r>
            <a:endParaRPr kumimoji="1" lang="ja-JP" altLang="en-US" sz="2400"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16</a:t>
            </a:fld>
            <a:endParaRPr lang="en-US" altLang="ja-JP"/>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5057" name="Object 1"/>
          <p:cNvGraphicFramePr>
            <a:graphicFrameLocks noChangeAspect="1"/>
          </p:cNvGraphicFramePr>
          <p:nvPr/>
        </p:nvGraphicFramePr>
        <p:xfrm>
          <a:off x="1828800" y="2144636"/>
          <a:ext cx="6132968" cy="4271930"/>
        </p:xfrm>
        <a:graphic>
          <a:graphicData uri="http://schemas.openxmlformats.org/presentationml/2006/ole">
            <p:oleObj spid="_x0000_s52226" name="Visio" r:id="rId3" imgW="10252710" imgH="7276910" progId="">
              <p:embed/>
            </p:oleObj>
          </a:graphicData>
        </a:graphic>
      </p:graphicFrame>
      <p:sp>
        <p:nvSpPr>
          <p:cNvPr id="8" name="テキスト ボックス 7"/>
          <p:cNvSpPr txBox="1"/>
          <p:nvPr/>
        </p:nvSpPr>
        <p:spPr>
          <a:xfrm>
            <a:off x="914400" y="1905000"/>
            <a:ext cx="1143000" cy="276999"/>
          </a:xfrm>
          <a:prstGeom prst="rect">
            <a:avLst/>
          </a:prstGeom>
          <a:noFill/>
        </p:spPr>
        <p:txBody>
          <a:bodyPr wrap="square" rtlCol="0">
            <a:spAutoFit/>
          </a:bodyPr>
          <a:lstStyle/>
          <a:p>
            <a:r>
              <a:rPr kumimoji="1" lang="en-US" altLang="ja-JP" u="sng" dirty="0" smtClean="0"/>
              <a:t>Figure 7.18</a:t>
            </a:r>
            <a:endParaRPr kumimoji="1" lang="ja-JP" altLang="en-US"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sz="2400" dirty="0" smtClean="0">
                <a:solidFill>
                  <a:srgbClr val="FF0000"/>
                </a:solidFill>
              </a:rPr>
              <a:t>Method #2 </a:t>
            </a:r>
            <a:r>
              <a:rPr lang="en-GB" sz="2400" dirty="0" smtClean="0"/>
              <a:t>based on a policy which is to optimize the efficiency of the TVWS frequency reuse</a:t>
            </a:r>
            <a:endParaRPr kumimoji="1" lang="ja-JP" altLang="en-US" sz="2400"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17</a:t>
            </a:fld>
            <a:endParaRPr lang="en-US" altLang="ja-JP"/>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7105" name="Object 1"/>
          <p:cNvGraphicFramePr>
            <a:graphicFrameLocks noChangeAspect="1"/>
          </p:cNvGraphicFramePr>
          <p:nvPr/>
        </p:nvGraphicFramePr>
        <p:xfrm>
          <a:off x="1524000" y="1828800"/>
          <a:ext cx="6229750" cy="4352708"/>
        </p:xfrm>
        <a:graphic>
          <a:graphicData uri="http://schemas.openxmlformats.org/presentationml/2006/ole">
            <p:oleObj spid="_x0000_s53250" name="Visio" r:id="rId3" imgW="10252710" imgH="7276910" progId="">
              <p:embed/>
            </p:oleObj>
          </a:graphicData>
        </a:graphic>
      </p:graphicFrame>
      <p:sp>
        <p:nvSpPr>
          <p:cNvPr id="9" name="角丸四角形 8"/>
          <p:cNvSpPr/>
          <p:nvPr/>
        </p:nvSpPr>
        <p:spPr bwMode="auto">
          <a:xfrm>
            <a:off x="1676400" y="3505200"/>
            <a:ext cx="1828800" cy="533400"/>
          </a:xfrm>
          <a:prstGeom prst="roundRect">
            <a:avLst/>
          </a:prstGeom>
          <a:noFill/>
          <a:ln w="12700"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0" name="角丸四角形 9"/>
          <p:cNvSpPr/>
          <p:nvPr/>
        </p:nvSpPr>
        <p:spPr bwMode="auto">
          <a:xfrm>
            <a:off x="1615190" y="4685675"/>
            <a:ext cx="1981200" cy="1204210"/>
          </a:xfrm>
          <a:prstGeom prst="roundRect">
            <a:avLst/>
          </a:prstGeom>
          <a:noFill/>
          <a:ln w="12700"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1" name="角丸四角形 10"/>
          <p:cNvSpPr/>
          <p:nvPr/>
        </p:nvSpPr>
        <p:spPr bwMode="auto">
          <a:xfrm>
            <a:off x="4648200" y="3581400"/>
            <a:ext cx="1828800" cy="442210"/>
          </a:xfrm>
          <a:prstGeom prst="roundRect">
            <a:avLst/>
          </a:prstGeom>
          <a:noFill/>
          <a:ln w="12700"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2" name="角丸四角形 11"/>
          <p:cNvSpPr/>
          <p:nvPr/>
        </p:nvSpPr>
        <p:spPr bwMode="auto">
          <a:xfrm>
            <a:off x="6553200" y="2514600"/>
            <a:ext cx="2286000" cy="457200"/>
          </a:xfrm>
          <a:prstGeom prst="roundRect">
            <a:avLst/>
          </a:prstGeom>
          <a:noFill/>
          <a:ln w="12700"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3" name="テキスト ボックス 12"/>
          <p:cNvSpPr txBox="1"/>
          <p:nvPr/>
        </p:nvSpPr>
        <p:spPr>
          <a:xfrm>
            <a:off x="6629400" y="2514600"/>
            <a:ext cx="2209800" cy="461665"/>
          </a:xfrm>
          <a:prstGeom prst="rect">
            <a:avLst/>
          </a:prstGeom>
          <a:noFill/>
        </p:spPr>
        <p:txBody>
          <a:bodyPr wrap="square" rtlCol="0">
            <a:spAutoFit/>
          </a:bodyPr>
          <a:lstStyle/>
          <a:p>
            <a:r>
              <a:rPr kumimoji="1" lang="en-US" altLang="ja-JP" dirty="0" smtClean="0">
                <a:solidFill>
                  <a:srgbClr val="FF0000"/>
                </a:solidFill>
              </a:rPr>
              <a:t>Additional parts in comparison with proposed procedure #2 </a:t>
            </a:r>
            <a:endParaRPr kumimoji="1" lang="ja-JP" altLang="en-US" dirty="0">
              <a:solidFill>
                <a:srgbClr val="FF0000"/>
              </a:solidFill>
            </a:endParaRPr>
          </a:p>
        </p:txBody>
      </p:sp>
      <p:sp>
        <p:nvSpPr>
          <p:cNvPr id="14" name="テキスト ボックス 13"/>
          <p:cNvSpPr txBox="1"/>
          <p:nvPr/>
        </p:nvSpPr>
        <p:spPr>
          <a:xfrm>
            <a:off x="838200" y="1676400"/>
            <a:ext cx="1143000" cy="276999"/>
          </a:xfrm>
          <a:prstGeom prst="rect">
            <a:avLst/>
          </a:prstGeom>
          <a:noFill/>
        </p:spPr>
        <p:txBody>
          <a:bodyPr wrap="square" rtlCol="0">
            <a:spAutoFit/>
          </a:bodyPr>
          <a:lstStyle/>
          <a:p>
            <a:r>
              <a:rPr kumimoji="1" lang="en-US" altLang="ja-JP" u="sng" dirty="0" smtClean="0"/>
              <a:t>Figure 7.17</a:t>
            </a:r>
            <a:endParaRPr kumimoji="1" lang="ja-JP" altLang="en-US"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2590800"/>
            <a:ext cx="7772400" cy="1066800"/>
          </a:xfrm>
        </p:spPr>
        <p:txBody>
          <a:bodyPr/>
          <a:lstStyle/>
          <a:p>
            <a:r>
              <a:rPr kumimoji="1" lang="en-US" altLang="ja-JP" dirty="0" smtClean="0"/>
              <a:t>Appendix</a:t>
            </a:r>
            <a:br>
              <a:rPr kumimoji="1" lang="en-US" altLang="ja-JP" dirty="0" smtClean="0"/>
            </a:br>
            <a:r>
              <a:rPr kumimoji="1" lang="en-US" altLang="ja-JP" dirty="0" smtClean="0"/>
              <a:t>Service models</a:t>
            </a: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18</a:t>
            </a:fld>
            <a:endParaRPr lang="en-US" altLang="ja-JP"/>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85800"/>
            <a:ext cx="9144000" cy="1066800"/>
          </a:xfrm>
        </p:spPr>
        <p:txBody>
          <a:bodyPr/>
          <a:lstStyle/>
          <a:p>
            <a:r>
              <a:rPr lang="en-US" b="0" dirty="0" smtClean="0"/>
              <a:t>Service model #1 (1)	</a:t>
            </a:r>
            <a:br>
              <a:rPr lang="en-US" b="0" dirty="0" smtClean="0"/>
            </a:br>
            <a:r>
              <a:rPr lang="en-US" sz="2400" b="0" dirty="0" smtClean="0"/>
              <a:t>Example case of “</a:t>
            </a:r>
            <a:r>
              <a:rPr lang="en-GB" sz="2400" b="0" dirty="0" smtClean="0"/>
              <a:t>Dynamic frequency channel allocation”</a:t>
            </a:r>
            <a:endParaRPr kumimoji="1" lang="ja-JP" altLang="en-US" sz="2400"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19</a:t>
            </a:fld>
            <a:endParaRPr lang="en-US" altLang="ja-JP"/>
          </a:p>
        </p:txBody>
      </p:sp>
      <p:sp>
        <p:nvSpPr>
          <p:cNvPr id="7" name="コンテンツ プレースホルダ 2"/>
          <p:cNvSpPr>
            <a:spLocks noGrp="1"/>
          </p:cNvSpPr>
          <p:nvPr>
            <p:ph idx="1"/>
          </p:nvPr>
        </p:nvSpPr>
        <p:spPr>
          <a:xfrm>
            <a:off x="533400" y="1981200"/>
            <a:ext cx="8458200" cy="4114800"/>
          </a:xfrm>
        </p:spPr>
        <p:txBody>
          <a:bodyPr/>
          <a:lstStyle/>
          <a:p>
            <a:r>
              <a:rPr lang="en-GB" dirty="0" smtClean="0"/>
              <a:t>This service provides dynamic frequency channel allocation for multiple neighbour TVWS networks</a:t>
            </a:r>
          </a:p>
          <a:p>
            <a:pPr lvl="1"/>
            <a:r>
              <a:rPr lang="en-GB" dirty="0" smtClean="0"/>
              <a:t>Example case</a:t>
            </a:r>
          </a:p>
          <a:p>
            <a:pPr lvl="2"/>
            <a:r>
              <a:rPr lang="en-GB" dirty="0" smtClean="0"/>
              <a:t>TVWS network#1 operates in TVWS channel F1 and RAT(Radio Access Technology) #1 (R1). TVWS network#2 operates in TVWS channel F1 and RAT#2 (R2). In this case, each TVWS network may cause harmful interference each other. This situation will occur in actual TVWS network operation, if multiple master TVBDs individually select own network configuration. If IEEE P802.19.1 system offers the operation channel change request for master TVBD of TVWS network and the master TVBD of TVWS network #2 accepts the request to change the operation frequency channel to F2, they will be able to operate without harmful interference each other.</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0" dirty="0" smtClean="0"/>
              <a:t>Introduction</a:t>
            </a:r>
            <a:endParaRPr kumimoji="1" lang="ja-JP" altLang="en-US" b="0" dirty="0"/>
          </a:p>
        </p:txBody>
      </p:sp>
      <p:sp>
        <p:nvSpPr>
          <p:cNvPr id="3" name="コンテンツ プレースホルダ 2"/>
          <p:cNvSpPr>
            <a:spLocks noGrp="1"/>
          </p:cNvSpPr>
          <p:nvPr>
            <p:ph idx="1"/>
          </p:nvPr>
        </p:nvSpPr>
        <p:spPr>
          <a:xfrm>
            <a:off x="609600" y="1905000"/>
            <a:ext cx="8534400" cy="4114800"/>
          </a:xfrm>
        </p:spPr>
        <p:txBody>
          <a:bodyPr/>
          <a:lstStyle/>
          <a:p>
            <a:pPr eaLnBrk="1" hangingPunct="1"/>
            <a:r>
              <a:rPr lang="en-US" altLang="ja-JP" b="0" dirty="0" smtClean="0">
                <a:ea typeface="ＭＳ Ｐゴシック" charset="-128"/>
              </a:rPr>
              <a:t>Proposed IEEE P802.19.1 service models, mechanisms and its algorithms</a:t>
            </a:r>
            <a:r>
              <a:rPr lang="en-US" altLang="ja-JP" b="0" baseline="30000" dirty="0" smtClean="0">
                <a:solidFill>
                  <a:srgbClr val="00B050"/>
                </a:solidFill>
                <a:ea typeface="ＭＳ Ｐゴシック" charset="-128"/>
              </a:rPr>
              <a:t>(*)</a:t>
            </a:r>
            <a:r>
              <a:rPr lang="en-US" altLang="ja-JP" b="0" baseline="30000" dirty="0" smtClean="0">
                <a:ea typeface="ＭＳ Ｐゴシック" charset="-128"/>
              </a:rPr>
              <a:t> </a:t>
            </a:r>
            <a:r>
              <a:rPr lang="en-US" altLang="ja-JP" b="0" dirty="0" smtClean="0">
                <a:ea typeface="ＭＳ Ｐゴシック" charset="-128"/>
              </a:rPr>
              <a:t>on output power management</a:t>
            </a:r>
            <a:r>
              <a:rPr lang="en-US" altLang="ja-JP" sz="1600" b="0" dirty="0" smtClean="0">
                <a:ea typeface="ＭＳ Ｐゴシック" charset="-128"/>
              </a:rPr>
              <a:t> </a:t>
            </a:r>
            <a:r>
              <a:rPr lang="en-US" altLang="ja-JP" b="0" dirty="0" smtClean="0">
                <a:ea typeface="ＭＳ Ｐゴシック" charset="-128"/>
              </a:rPr>
              <a:t>for TVWS network coexistence are highlighted here. </a:t>
            </a:r>
            <a:endParaRPr kumimoji="1" lang="en-US" altLang="ja-JP" dirty="0" smtClean="0">
              <a:ea typeface="ＭＳ Ｐゴシック" charset="-128"/>
            </a:endParaRPr>
          </a:p>
          <a:p>
            <a:pPr lvl="8"/>
            <a:endParaRPr lang="en-US" altLang="ja-JP" b="0" dirty="0" smtClean="0">
              <a:ea typeface="ＭＳ Ｐゴシック" charset="-128"/>
            </a:endParaRPr>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November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440825" cy="184666"/>
          </a:xfrm>
        </p:spPr>
        <p:txBody>
          <a:bodyPr/>
          <a:lstStyle/>
          <a:p>
            <a:pPr>
              <a:defRPr/>
            </a:pPr>
            <a:r>
              <a:rPr lang="en-US" altLang="ja-JP" dirty="0" smtClean="0"/>
              <a:t>Slide </a:t>
            </a:r>
            <a:fld id="{D84261C1-2AAF-4DB6-9444-6193A44EE703}" type="slidenum">
              <a:rPr lang="en-US" altLang="ja-JP" smtClean="0"/>
              <a:pPr>
                <a:defRPr/>
              </a:pPr>
              <a:t>2</a:t>
            </a:fld>
            <a:endParaRPr lang="en-US" altLang="ja-JP" dirty="0"/>
          </a:p>
        </p:txBody>
      </p:sp>
      <p:sp>
        <p:nvSpPr>
          <p:cNvPr id="7" name="正方形/長方形 6"/>
          <p:cNvSpPr/>
          <p:nvPr/>
        </p:nvSpPr>
        <p:spPr>
          <a:xfrm>
            <a:off x="3581400" y="3200400"/>
            <a:ext cx="5181600" cy="379591"/>
          </a:xfrm>
          <a:prstGeom prst="rect">
            <a:avLst/>
          </a:prstGeom>
        </p:spPr>
        <p:txBody>
          <a:bodyPr wrap="square">
            <a:spAutoFit/>
          </a:bodyPr>
          <a:lstStyle/>
          <a:p>
            <a:r>
              <a:rPr lang="en-US" altLang="ja-JP" sz="2800" baseline="30000" dirty="0" smtClean="0">
                <a:solidFill>
                  <a:srgbClr val="00B050"/>
                </a:solidFill>
                <a:ea typeface="ＭＳ Ｐゴシック" charset="-128"/>
              </a:rPr>
              <a:t>(*) This part is in section 7.3 of proposal text [1]  </a:t>
            </a:r>
            <a:endParaRPr lang="ja-JP" altLang="en-US" sz="2800" baseline="30000"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7200"/>
            <a:ext cx="9448800" cy="1066800"/>
          </a:xfrm>
        </p:spPr>
        <p:txBody>
          <a:bodyPr/>
          <a:lstStyle/>
          <a:p>
            <a:r>
              <a:rPr lang="en-US" b="0" dirty="0" smtClean="0"/>
              <a:t>Service model #1 (2)	</a:t>
            </a:r>
            <a:br>
              <a:rPr lang="en-US" b="0" dirty="0" smtClean="0"/>
            </a:br>
            <a:r>
              <a:rPr lang="en-US" sz="2400" b="0" dirty="0" smtClean="0"/>
              <a:t>Example case of “</a:t>
            </a:r>
            <a:r>
              <a:rPr lang="en-GB" sz="2400" b="0" dirty="0" smtClean="0"/>
              <a:t>Dynamic frequency channel allocation”</a:t>
            </a:r>
            <a:endParaRPr kumimoji="1" lang="ja-JP" altLang="en-US" sz="2400" b="0"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20</a:t>
            </a:fld>
            <a:endParaRPr lang="en-US" altLang="ja-JP"/>
          </a:p>
        </p:txBody>
      </p:sp>
      <p:sp>
        <p:nvSpPr>
          <p:cNvPr id="10650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106509" name="Picture 13"/>
          <p:cNvPicPr>
            <a:picLocks noChangeAspect="1" noChangeArrowheads="1"/>
          </p:cNvPicPr>
          <p:nvPr/>
        </p:nvPicPr>
        <p:blipFill>
          <a:blip r:embed="rId3"/>
          <a:srcRect/>
          <a:stretch>
            <a:fillRect/>
          </a:stretch>
        </p:blipFill>
        <p:spPr bwMode="auto">
          <a:xfrm>
            <a:off x="0" y="1419225"/>
            <a:ext cx="4257675" cy="2847975"/>
          </a:xfrm>
          <a:prstGeom prst="rect">
            <a:avLst/>
          </a:prstGeom>
          <a:noFill/>
          <a:ln w="9525">
            <a:noFill/>
            <a:miter lim="800000"/>
            <a:headEnd/>
            <a:tailEnd/>
          </a:ln>
          <a:effectLst/>
        </p:spPr>
      </p:pic>
      <p:pic>
        <p:nvPicPr>
          <p:cNvPr id="106510" name="Picture 14"/>
          <p:cNvPicPr>
            <a:picLocks noChangeAspect="1" noChangeArrowheads="1"/>
          </p:cNvPicPr>
          <p:nvPr/>
        </p:nvPicPr>
        <p:blipFill>
          <a:blip r:embed="rId4"/>
          <a:srcRect/>
          <a:stretch>
            <a:fillRect/>
          </a:stretch>
        </p:blipFill>
        <p:spPr bwMode="auto">
          <a:xfrm>
            <a:off x="4800600" y="1371600"/>
            <a:ext cx="4352925" cy="2895600"/>
          </a:xfrm>
          <a:prstGeom prst="rect">
            <a:avLst/>
          </a:prstGeom>
          <a:noFill/>
          <a:ln w="9525">
            <a:noFill/>
            <a:miter lim="800000"/>
            <a:headEnd/>
            <a:tailEnd/>
          </a:ln>
          <a:effectLst/>
        </p:spPr>
      </p:pic>
      <p:sp>
        <p:nvSpPr>
          <p:cNvPr id="88" name="右矢印 87"/>
          <p:cNvSpPr/>
          <p:nvPr/>
        </p:nvSpPr>
        <p:spPr bwMode="auto">
          <a:xfrm>
            <a:off x="3962400" y="2590800"/>
            <a:ext cx="685800" cy="838200"/>
          </a:xfrm>
          <a:prstGeom prst="rightArrow">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06511" name="Rectangle 15"/>
          <p:cNvSpPr>
            <a:spLocks noChangeArrowheads="1"/>
          </p:cNvSpPr>
          <p:nvPr/>
        </p:nvSpPr>
        <p:spPr bwMode="auto">
          <a:xfrm>
            <a:off x="152400" y="4222016"/>
            <a:ext cx="457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channels</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 and #F2</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Before</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RAT: #R1</a:t>
            </a: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RAT: #R2</a:t>
            </a:r>
          </a:p>
        </p:txBody>
      </p:sp>
      <p:sp>
        <p:nvSpPr>
          <p:cNvPr id="11" name="円/楕円 10"/>
          <p:cNvSpPr/>
          <p:nvPr/>
        </p:nvSpPr>
        <p:spPr bwMode="auto">
          <a:xfrm>
            <a:off x="8153400" y="2895600"/>
            <a:ext cx="152400" cy="1524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2" name="Rectangle 15"/>
          <p:cNvSpPr>
            <a:spLocks noChangeArrowheads="1"/>
          </p:cNvSpPr>
          <p:nvPr/>
        </p:nvSpPr>
        <p:spPr bwMode="auto">
          <a:xfrm>
            <a:off x="4876800" y="4191000"/>
            <a:ext cx="457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channels</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 and #F2</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After service</a:t>
            </a:r>
            <a:r>
              <a:rPr kumimoji="1" lang="en-GB" altLang="ja-JP" sz="1600" b="0" i="0" u="none" strike="noStrike" cap="none" normalizeH="0" dirty="0" smtClean="0">
                <a:ln>
                  <a:noFill/>
                </a:ln>
                <a:solidFill>
                  <a:srgbClr val="0000FF"/>
                </a:solidFill>
                <a:effectLst/>
                <a:latin typeface="Times New Roman" pitchFamily="18" charset="0"/>
                <a:ea typeface="ＭＳ 明朝" pitchFamily="17" charset="-128"/>
                <a:cs typeface="Times New Roman" pitchFamily="18" charset="0"/>
              </a:rPr>
              <a:t> model #1 operation</a:t>
            </a:r>
            <a:endPar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endParaRP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RAT: #R1</a:t>
            </a: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#F2</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RAT: #R2</a:t>
            </a:r>
          </a:p>
        </p:txBody>
      </p:sp>
      <p:sp>
        <p:nvSpPr>
          <p:cNvPr id="13" name="正方形/長方形 12"/>
          <p:cNvSpPr/>
          <p:nvPr/>
        </p:nvSpPr>
        <p:spPr>
          <a:xfrm>
            <a:off x="3558540" y="3405426"/>
            <a:ext cx="1470660" cy="1015663"/>
          </a:xfrm>
          <a:prstGeom prst="rect">
            <a:avLst/>
          </a:prstGeom>
        </p:spPr>
        <p:txBody>
          <a:bodyPr wrap="square">
            <a:spAutoFit/>
          </a:bodyPr>
          <a:lstStyle/>
          <a:p>
            <a:pPr lvl="0"/>
            <a:r>
              <a:rPr lang="en-GB" altLang="ja-JP" sz="1000" dirty="0" smtClean="0">
                <a:solidFill>
                  <a:srgbClr val="FF0000"/>
                </a:solidFill>
                <a:ea typeface="ＭＳ 明朝" pitchFamily="17" charset="-128"/>
                <a:cs typeface="Times New Roman" pitchFamily="18" charset="0"/>
              </a:rPr>
              <a:t>This decision will need the RAT protocol capability check whether the coexistence protocol works well in the situation.</a:t>
            </a:r>
            <a:endParaRPr lang="en-GB" altLang="ja-JP" sz="1000" dirty="0" smtClean="0">
              <a:solidFill>
                <a:srgbClr val="FF0000"/>
              </a:solidFill>
              <a:latin typeface="Arial" pitchFamily="34" charset="0"/>
            </a:endParaRPr>
          </a:p>
        </p:txBody>
      </p:sp>
      <p:sp>
        <p:nvSpPr>
          <p:cNvPr id="14" name="円/楕円 13"/>
          <p:cNvSpPr/>
          <p:nvPr/>
        </p:nvSpPr>
        <p:spPr bwMode="auto">
          <a:xfrm>
            <a:off x="3291840" y="2910840"/>
            <a:ext cx="152400" cy="1524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b="0" dirty="0" smtClean="0"/>
              <a:t>Service model #2 (1)</a:t>
            </a:r>
            <a:r>
              <a:rPr lang="en-GB" altLang="ja-JP" baseline="30000" dirty="0" smtClean="0">
                <a:solidFill>
                  <a:schemeClr val="tx1"/>
                </a:solidFill>
                <a:ea typeface="ＭＳ 明朝" pitchFamily="17" charset="-128"/>
                <a:cs typeface="Times New Roman" pitchFamily="18" charset="0"/>
              </a:rPr>
              <a:t> </a:t>
            </a:r>
            <a:r>
              <a:rPr lang="en-US" b="0" dirty="0" smtClean="0"/>
              <a:t>	</a:t>
            </a:r>
            <a:br>
              <a:rPr lang="en-US" b="0" dirty="0" smtClean="0"/>
            </a:br>
            <a:r>
              <a:rPr lang="en-US" sz="2400" b="0" dirty="0" smtClean="0"/>
              <a:t>Example case of “RAT selection support”</a:t>
            </a:r>
            <a:endParaRPr kumimoji="1" lang="ja-JP" altLang="en-US" sz="2400" dirty="0"/>
          </a:p>
        </p:txBody>
      </p:sp>
      <p:sp>
        <p:nvSpPr>
          <p:cNvPr id="3" name="コンテンツ プレースホルダ 2"/>
          <p:cNvSpPr>
            <a:spLocks noGrp="1"/>
          </p:cNvSpPr>
          <p:nvPr>
            <p:ph idx="1"/>
          </p:nvPr>
        </p:nvSpPr>
        <p:spPr/>
        <p:txBody>
          <a:bodyPr/>
          <a:lstStyle/>
          <a:p>
            <a:r>
              <a:rPr lang="en-GB" dirty="0" smtClean="0"/>
              <a:t>This service provides RAT selection support for multiple neighbour TVWS networks</a:t>
            </a:r>
          </a:p>
          <a:p>
            <a:pPr lvl="1"/>
            <a:r>
              <a:rPr lang="en-GB" dirty="0" smtClean="0"/>
              <a:t>Example case</a:t>
            </a:r>
          </a:p>
          <a:p>
            <a:pPr lvl="2"/>
            <a:r>
              <a:rPr lang="en-GB" dirty="0" smtClean="0"/>
              <a:t>Each TVWS network may cause harmful interference each other. This situation will occur in actual TVWS network operation, if multiple master TVBDs individually select own network configuration. In this case, if IEEE P802.19.1 system offers the operation RAT change request, and if the master TVBD of TVWS network #1 accepts the request to change the operation RAT to R2, they will be able to operate without harmful interference each other, if the information exchange between the networks is possible using each RAT. This decision will need the RAT protocol capability check whether the coexistence protocol works well in the situation.</a:t>
            </a:r>
          </a:p>
          <a:p>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21</a:t>
            </a:fld>
            <a:endParaRPr lang="en-US" altLang="ja-JP"/>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457200"/>
            <a:ext cx="9753600" cy="1066800"/>
          </a:xfrm>
        </p:spPr>
        <p:txBody>
          <a:bodyPr/>
          <a:lstStyle/>
          <a:p>
            <a:r>
              <a:rPr lang="en-US" b="0" dirty="0" smtClean="0"/>
              <a:t>	Service model #2 (2)</a:t>
            </a:r>
            <a:r>
              <a:rPr lang="en-GB" baseline="30000" dirty="0" smtClean="0">
                <a:solidFill>
                  <a:schemeClr val="tx1"/>
                </a:solidFill>
                <a:ea typeface="ＭＳ 明朝" pitchFamily="17" charset="-128"/>
                <a:cs typeface="Times New Roman" pitchFamily="18" charset="0"/>
              </a:rPr>
              <a:t> </a:t>
            </a:r>
            <a:r>
              <a:rPr lang="en-US" b="0" dirty="0" smtClean="0"/>
              <a:t>	</a:t>
            </a:r>
            <a:br>
              <a:rPr lang="en-US" b="0" dirty="0" smtClean="0"/>
            </a:br>
            <a:r>
              <a:rPr lang="en-US" sz="2400" b="0" dirty="0" smtClean="0"/>
              <a:t>Example case of “RAT selection support”</a:t>
            </a:r>
            <a:endParaRPr lang="ja-JP" altLang="en-US" sz="2400" b="0"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22</a:t>
            </a:fld>
            <a:endParaRPr lang="en-US" altLang="ja-JP"/>
          </a:p>
        </p:txBody>
      </p:sp>
      <p:sp>
        <p:nvSpPr>
          <p:cNvPr id="1075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pic>
        <p:nvPicPr>
          <p:cNvPr id="107532" name="Picture 12"/>
          <p:cNvPicPr>
            <a:picLocks noChangeAspect="1" noChangeArrowheads="1"/>
          </p:cNvPicPr>
          <p:nvPr/>
        </p:nvPicPr>
        <p:blipFill>
          <a:blip r:embed="rId3"/>
          <a:srcRect/>
          <a:stretch>
            <a:fillRect/>
          </a:stretch>
        </p:blipFill>
        <p:spPr bwMode="auto">
          <a:xfrm>
            <a:off x="-45720" y="1143000"/>
            <a:ext cx="4650608" cy="3200400"/>
          </a:xfrm>
          <a:prstGeom prst="rect">
            <a:avLst/>
          </a:prstGeom>
          <a:noFill/>
          <a:ln w="9525">
            <a:noFill/>
            <a:miter lim="800000"/>
            <a:headEnd/>
            <a:tailEnd/>
          </a:ln>
          <a:effectLst/>
        </p:spPr>
      </p:pic>
      <p:pic>
        <p:nvPicPr>
          <p:cNvPr id="107533" name="Picture 13"/>
          <p:cNvPicPr>
            <a:picLocks noChangeAspect="1" noChangeArrowheads="1"/>
          </p:cNvPicPr>
          <p:nvPr/>
        </p:nvPicPr>
        <p:blipFill>
          <a:blip r:embed="rId4"/>
          <a:srcRect/>
          <a:stretch>
            <a:fillRect/>
          </a:stretch>
        </p:blipFill>
        <p:spPr bwMode="auto">
          <a:xfrm>
            <a:off x="4709160" y="1066800"/>
            <a:ext cx="4565406" cy="3200400"/>
          </a:xfrm>
          <a:prstGeom prst="rect">
            <a:avLst/>
          </a:prstGeom>
          <a:noFill/>
          <a:ln w="9525">
            <a:noFill/>
            <a:miter lim="800000"/>
            <a:headEnd/>
            <a:tailEnd/>
          </a:ln>
          <a:effectLst/>
        </p:spPr>
      </p:pic>
      <p:sp>
        <p:nvSpPr>
          <p:cNvPr id="102" name="右矢印 101"/>
          <p:cNvSpPr/>
          <p:nvPr/>
        </p:nvSpPr>
        <p:spPr bwMode="auto">
          <a:xfrm>
            <a:off x="3962400" y="2590800"/>
            <a:ext cx="685800" cy="838200"/>
          </a:xfrm>
          <a:prstGeom prst="rightArrow">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07538" name="Rectangle 18"/>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円/楕円 12"/>
          <p:cNvSpPr/>
          <p:nvPr/>
        </p:nvSpPr>
        <p:spPr bwMode="auto">
          <a:xfrm>
            <a:off x="5143500" y="2979420"/>
            <a:ext cx="152400" cy="1524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4" name="円/楕円 13"/>
          <p:cNvSpPr/>
          <p:nvPr/>
        </p:nvSpPr>
        <p:spPr bwMode="auto">
          <a:xfrm>
            <a:off x="396240" y="3017520"/>
            <a:ext cx="152400" cy="1524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5" name="正方形/長方形 14"/>
          <p:cNvSpPr/>
          <p:nvPr/>
        </p:nvSpPr>
        <p:spPr>
          <a:xfrm>
            <a:off x="3558540" y="3352800"/>
            <a:ext cx="1470660" cy="1015663"/>
          </a:xfrm>
          <a:prstGeom prst="rect">
            <a:avLst/>
          </a:prstGeom>
        </p:spPr>
        <p:txBody>
          <a:bodyPr wrap="square">
            <a:spAutoFit/>
          </a:bodyPr>
          <a:lstStyle/>
          <a:p>
            <a:pPr lvl="0"/>
            <a:r>
              <a:rPr lang="en-GB" altLang="ja-JP" sz="1000" dirty="0" smtClean="0">
                <a:solidFill>
                  <a:srgbClr val="FF0000"/>
                </a:solidFill>
                <a:ea typeface="ＭＳ 明朝" pitchFamily="17" charset="-128"/>
                <a:cs typeface="Times New Roman" pitchFamily="18" charset="0"/>
              </a:rPr>
              <a:t>This decision will need the RAT protocol capability check whether the coexistence protocol works well in the situation.</a:t>
            </a:r>
            <a:endParaRPr lang="en-GB" altLang="ja-JP" sz="1000" dirty="0" smtClean="0">
              <a:solidFill>
                <a:srgbClr val="FF0000"/>
              </a:solidFill>
              <a:latin typeface="Arial" pitchFamily="34" charset="0"/>
            </a:endParaRPr>
          </a:p>
        </p:txBody>
      </p:sp>
      <p:sp>
        <p:nvSpPr>
          <p:cNvPr id="16" name="Rectangle 15"/>
          <p:cNvSpPr>
            <a:spLocks noChangeArrowheads="1"/>
          </p:cNvSpPr>
          <p:nvPr/>
        </p:nvSpPr>
        <p:spPr bwMode="auto">
          <a:xfrm>
            <a:off x="0" y="4222016"/>
            <a:ext cx="495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Before</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#R1 (R1&amp;R2 dual mode)</a:t>
            </a: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#R2</a:t>
            </a:r>
          </a:p>
        </p:txBody>
      </p:sp>
      <p:sp>
        <p:nvSpPr>
          <p:cNvPr id="17" name="Rectangle 15"/>
          <p:cNvSpPr>
            <a:spLocks noChangeArrowheads="1"/>
          </p:cNvSpPr>
          <p:nvPr/>
        </p:nvSpPr>
        <p:spPr bwMode="auto">
          <a:xfrm>
            <a:off x="4373880" y="4191000"/>
            <a:ext cx="495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After service</a:t>
            </a:r>
            <a:r>
              <a:rPr kumimoji="1" lang="en-GB" altLang="ja-JP" sz="1600" b="0" i="0" u="none" strike="noStrike" cap="none" normalizeH="0" dirty="0" smtClean="0">
                <a:ln>
                  <a:noFill/>
                </a:ln>
                <a:solidFill>
                  <a:srgbClr val="0000FF"/>
                </a:solidFill>
                <a:effectLst/>
                <a:latin typeface="Times New Roman" pitchFamily="18" charset="0"/>
                <a:ea typeface="ＭＳ 明朝" pitchFamily="17" charset="-128"/>
                <a:cs typeface="Times New Roman" pitchFamily="18" charset="0"/>
              </a:rPr>
              <a:t> model #2 operation</a:t>
            </a:r>
            <a:endPar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endParaRP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a:t>
            </a:r>
            <a:r>
              <a:rPr lang="en-GB" altLang="ja-JP" sz="1600" dirty="0" smtClean="0">
                <a:solidFill>
                  <a:srgbClr val="FF0000"/>
                </a:solidFill>
                <a:ea typeface="ＭＳ 明朝" pitchFamily="17" charset="-128"/>
                <a:cs typeface="Times New Roman" pitchFamily="18" charset="0"/>
              </a:rPr>
              <a:t> #R2 </a:t>
            </a:r>
            <a:r>
              <a:rPr lang="en-GB" altLang="ja-JP" sz="1600" dirty="0" smtClean="0">
                <a:solidFill>
                  <a:srgbClr val="000000"/>
                </a:solidFill>
                <a:ea typeface="ＭＳ 明朝" pitchFamily="17" charset="-128"/>
                <a:cs typeface="Times New Roman" pitchFamily="18" charset="0"/>
              </a:rPr>
              <a:t>(R1&amp;R2 dual mode)</a:t>
            </a: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#F1</a:t>
            </a:r>
            <a:endParaRPr lang="en-GB" altLang="ja-JP" sz="1600" dirty="0" smtClean="0">
              <a:solidFill>
                <a:srgbClr val="000000"/>
              </a:solidFill>
              <a:ea typeface="ＭＳ 明朝" pitchFamily="17" charset="-128"/>
              <a:cs typeface="Times New Roman" pitchFamily="18" charset="0"/>
            </a:endParaRP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85800"/>
            <a:ext cx="9144000" cy="1066800"/>
          </a:xfrm>
        </p:spPr>
        <p:txBody>
          <a:bodyPr/>
          <a:lstStyle/>
          <a:p>
            <a:r>
              <a:rPr lang="en-US" b="0" dirty="0" smtClean="0"/>
              <a:t>Service model #3 (1)</a:t>
            </a:r>
            <a:r>
              <a:rPr lang="en-GB" altLang="ja-JP" baseline="30000" dirty="0" smtClean="0">
                <a:solidFill>
                  <a:schemeClr val="tx1"/>
                </a:solidFill>
                <a:ea typeface="ＭＳ 明朝" pitchFamily="17" charset="-128"/>
                <a:cs typeface="Times New Roman" pitchFamily="18" charset="0"/>
              </a:rPr>
              <a:t> </a:t>
            </a:r>
            <a:r>
              <a:rPr lang="en-US" b="0" dirty="0" smtClean="0"/>
              <a:t>	</a:t>
            </a:r>
            <a:br>
              <a:rPr lang="en-US" b="0" dirty="0" smtClean="0"/>
            </a:br>
            <a:r>
              <a:rPr lang="en-US" sz="2400" b="0" dirty="0" smtClean="0"/>
              <a:t> Example case of “</a:t>
            </a:r>
            <a:r>
              <a:rPr lang="en-GB" sz="2400" b="0" dirty="0" smtClean="0"/>
              <a:t>Wireless network coverage extension support”</a:t>
            </a:r>
            <a:endParaRPr kumimoji="1" lang="ja-JP" altLang="en-US" sz="2400" dirty="0"/>
          </a:p>
        </p:txBody>
      </p:sp>
      <p:sp>
        <p:nvSpPr>
          <p:cNvPr id="3" name="コンテンツ プレースホルダ 2"/>
          <p:cNvSpPr>
            <a:spLocks noGrp="1"/>
          </p:cNvSpPr>
          <p:nvPr>
            <p:ph idx="1"/>
          </p:nvPr>
        </p:nvSpPr>
        <p:spPr/>
        <p:txBody>
          <a:bodyPr/>
          <a:lstStyle/>
          <a:p>
            <a:r>
              <a:rPr lang="en-GB" dirty="0" smtClean="0"/>
              <a:t>This service provides wireless network coverage extension support for multiple neighbour TVWS networks</a:t>
            </a:r>
          </a:p>
          <a:p>
            <a:pPr lvl="1"/>
            <a:r>
              <a:rPr lang="en-GB" dirty="0" smtClean="0"/>
              <a:t>Example case</a:t>
            </a:r>
          </a:p>
          <a:p>
            <a:pPr lvl="2"/>
            <a:r>
              <a:rPr lang="en-GB" dirty="0" smtClean="0"/>
              <a:t>TVWS network#1 operates in F1 and R2. TVWS network#2 operates in TVWS channel F2 and R1, although this network can operate using the different RAT (R2). In this case, each TVWS network cannot communicate each other via wireless link. In this case, if a master TVBD requests the wireless network connection with its neighbour network, and if IEEE P802.19.1 system can support to connect each network via wireless communication, they will be able to communicate each other via wireless link. This service model may be useful in a case where the fixed internet access speed is so slow, but the application needs low latency connection.</a:t>
            </a:r>
            <a:endParaRPr lang="ja-JP" altLang="en-US" dirty="0" smtClean="0"/>
          </a:p>
          <a:p>
            <a:pPr lvl="2"/>
            <a:endParaRPr lang="en-GB" dirty="0" smtClean="0"/>
          </a:p>
          <a:p>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23</a:t>
            </a:fld>
            <a:endParaRPr lang="en-US" altLang="ja-JP"/>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7200"/>
            <a:ext cx="9144000" cy="1066800"/>
          </a:xfrm>
        </p:spPr>
        <p:txBody>
          <a:bodyPr/>
          <a:lstStyle/>
          <a:p>
            <a:r>
              <a:rPr lang="en-US" b="0" dirty="0" smtClean="0"/>
              <a:t>Service model #3 (2)</a:t>
            </a:r>
            <a:r>
              <a:rPr lang="en-GB" altLang="ja-JP" baseline="30000" dirty="0" smtClean="0">
                <a:solidFill>
                  <a:schemeClr val="tx1"/>
                </a:solidFill>
                <a:ea typeface="ＭＳ 明朝" pitchFamily="17" charset="-128"/>
                <a:cs typeface="Times New Roman" pitchFamily="18" charset="0"/>
              </a:rPr>
              <a:t> </a:t>
            </a:r>
            <a:r>
              <a:rPr lang="en-US" b="0" dirty="0" smtClean="0"/>
              <a:t>	</a:t>
            </a:r>
            <a:br>
              <a:rPr lang="en-US" b="0" dirty="0" smtClean="0"/>
            </a:br>
            <a:r>
              <a:rPr lang="en-US" b="0" dirty="0" smtClean="0"/>
              <a:t> </a:t>
            </a:r>
            <a:r>
              <a:rPr lang="en-US" sz="2400" b="0" dirty="0" smtClean="0"/>
              <a:t>Example case of “</a:t>
            </a:r>
            <a:r>
              <a:rPr lang="en-GB" sz="2400" b="0" dirty="0" smtClean="0"/>
              <a:t>Wireless network coverage extension support”</a:t>
            </a:r>
            <a:endParaRPr kumimoji="1" lang="ja-JP" altLang="en-US" sz="2400" b="0"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24</a:t>
            </a:fld>
            <a:endParaRPr lang="en-US" altLang="ja-JP"/>
          </a:p>
        </p:txBody>
      </p:sp>
      <p:pic>
        <p:nvPicPr>
          <p:cNvPr id="108552" name="Picture 8"/>
          <p:cNvPicPr>
            <a:picLocks noChangeAspect="1" noChangeArrowheads="1"/>
          </p:cNvPicPr>
          <p:nvPr/>
        </p:nvPicPr>
        <p:blipFill>
          <a:blip r:embed="rId3"/>
          <a:srcRect/>
          <a:stretch>
            <a:fillRect/>
          </a:stretch>
        </p:blipFill>
        <p:spPr bwMode="auto">
          <a:xfrm>
            <a:off x="-25060" y="1303020"/>
            <a:ext cx="4372814" cy="2971800"/>
          </a:xfrm>
          <a:prstGeom prst="rect">
            <a:avLst/>
          </a:prstGeom>
          <a:noFill/>
          <a:ln w="9525">
            <a:noFill/>
            <a:miter lim="800000"/>
            <a:headEnd/>
            <a:tailEnd/>
          </a:ln>
          <a:effectLst/>
        </p:spPr>
      </p:pic>
      <p:pic>
        <p:nvPicPr>
          <p:cNvPr id="108553" name="Picture 9"/>
          <p:cNvPicPr>
            <a:picLocks noChangeAspect="1" noChangeArrowheads="1"/>
          </p:cNvPicPr>
          <p:nvPr/>
        </p:nvPicPr>
        <p:blipFill>
          <a:blip r:embed="rId4"/>
          <a:srcRect/>
          <a:stretch>
            <a:fillRect/>
          </a:stretch>
        </p:blipFill>
        <p:spPr bwMode="auto">
          <a:xfrm>
            <a:off x="4800600" y="1226820"/>
            <a:ext cx="4552606" cy="3048000"/>
          </a:xfrm>
          <a:prstGeom prst="rect">
            <a:avLst/>
          </a:prstGeom>
          <a:noFill/>
          <a:ln w="9525">
            <a:noFill/>
            <a:miter lim="800000"/>
            <a:headEnd/>
            <a:tailEnd/>
          </a:ln>
          <a:effectLst/>
        </p:spPr>
      </p:pic>
      <p:sp>
        <p:nvSpPr>
          <p:cNvPr id="12" name="円/楕円 11"/>
          <p:cNvSpPr/>
          <p:nvPr/>
        </p:nvSpPr>
        <p:spPr bwMode="auto">
          <a:xfrm>
            <a:off x="3756660" y="2918460"/>
            <a:ext cx="457200" cy="3048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3" name="円/楕円 12"/>
          <p:cNvSpPr/>
          <p:nvPr/>
        </p:nvSpPr>
        <p:spPr bwMode="auto">
          <a:xfrm>
            <a:off x="8702040" y="2903220"/>
            <a:ext cx="457200" cy="3048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4" name="右矢印 13"/>
          <p:cNvSpPr/>
          <p:nvPr/>
        </p:nvSpPr>
        <p:spPr bwMode="auto">
          <a:xfrm>
            <a:off x="4191000" y="2649557"/>
            <a:ext cx="685800" cy="838200"/>
          </a:xfrm>
          <a:prstGeom prst="rightArrow">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5" name="正方形/長方形 14"/>
          <p:cNvSpPr/>
          <p:nvPr/>
        </p:nvSpPr>
        <p:spPr>
          <a:xfrm>
            <a:off x="3787140" y="3411557"/>
            <a:ext cx="1470660" cy="1015663"/>
          </a:xfrm>
          <a:prstGeom prst="rect">
            <a:avLst/>
          </a:prstGeom>
        </p:spPr>
        <p:txBody>
          <a:bodyPr wrap="square">
            <a:spAutoFit/>
          </a:bodyPr>
          <a:lstStyle/>
          <a:p>
            <a:pPr lvl="0"/>
            <a:r>
              <a:rPr lang="en-GB" altLang="ja-JP" sz="1000" dirty="0" smtClean="0">
                <a:solidFill>
                  <a:srgbClr val="FF0000"/>
                </a:solidFill>
                <a:ea typeface="ＭＳ 明朝" pitchFamily="17" charset="-128"/>
                <a:cs typeface="Times New Roman" pitchFamily="18" charset="0"/>
              </a:rPr>
              <a:t>This decision will need the RAT protocol capability check whether the coexistence protocol works well in the situation.</a:t>
            </a:r>
            <a:endParaRPr lang="en-GB" altLang="ja-JP" sz="1000" dirty="0" smtClean="0">
              <a:solidFill>
                <a:srgbClr val="FF0000"/>
              </a:solidFill>
              <a:latin typeface="Arial" pitchFamily="34" charset="0"/>
            </a:endParaRPr>
          </a:p>
        </p:txBody>
      </p:sp>
      <p:sp>
        <p:nvSpPr>
          <p:cNvPr id="16" name="Rectangle 15"/>
          <p:cNvSpPr>
            <a:spLocks noChangeArrowheads="1"/>
          </p:cNvSpPr>
          <p:nvPr/>
        </p:nvSpPr>
        <p:spPr bwMode="auto">
          <a:xfrm>
            <a:off x="0" y="4222016"/>
            <a:ext cx="495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channels</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 and #F2</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Before</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#R2 </a:t>
            </a: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#R1(R1&amp;R2 dual mode)</a:t>
            </a:r>
          </a:p>
        </p:txBody>
      </p:sp>
      <p:sp>
        <p:nvSpPr>
          <p:cNvPr id="17" name="Rectangle 15"/>
          <p:cNvSpPr>
            <a:spLocks noChangeArrowheads="1"/>
          </p:cNvSpPr>
          <p:nvPr/>
        </p:nvSpPr>
        <p:spPr bwMode="auto">
          <a:xfrm>
            <a:off x="4373880" y="4191000"/>
            <a:ext cx="495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channels</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 and #F2</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After service</a:t>
            </a:r>
            <a:r>
              <a:rPr kumimoji="1" lang="en-GB" altLang="ja-JP" sz="1600" b="0" i="0" u="none" strike="noStrike" cap="none" normalizeH="0" dirty="0" smtClean="0">
                <a:ln>
                  <a:noFill/>
                </a:ln>
                <a:solidFill>
                  <a:srgbClr val="0000FF"/>
                </a:solidFill>
                <a:effectLst/>
                <a:latin typeface="Times New Roman" pitchFamily="18" charset="0"/>
                <a:ea typeface="ＭＳ 明朝" pitchFamily="17" charset="-128"/>
                <a:cs typeface="Times New Roman" pitchFamily="18" charset="0"/>
              </a:rPr>
              <a:t> model #3 operation</a:t>
            </a:r>
            <a:endPar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endParaRP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#R2</a:t>
            </a:r>
            <a:endParaRPr lang="en-GB" altLang="ja-JP" sz="1600" dirty="0" smtClean="0">
              <a:solidFill>
                <a:srgbClr val="000000"/>
              </a:solidFill>
              <a:ea typeface="ＭＳ 明朝" pitchFamily="17" charset="-128"/>
              <a:cs typeface="Times New Roman" pitchFamily="18" charset="0"/>
            </a:endParaRP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#F1</a:t>
            </a:r>
            <a:endParaRPr lang="en-GB" altLang="ja-JP" sz="1600" dirty="0" smtClean="0">
              <a:solidFill>
                <a:srgbClr val="000000"/>
              </a:solidFill>
              <a:ea typeface="ＭＳ 明朝" pitchFamily="17" charset="-128"/>
              <a:cs typeface="Times New Roman" pitchFamily="18" charset="0"/>
            </a:endParaRP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a:t>
            </a:r>
            <a:r>
              <a:rPr lang="en-GB" altLang="ja-JP" sz="1600" dirty="0" smtClean="0">
                <a:solidFill>
                  <a:srgbClr val="FF0000"/>
                </a:solidFill>
                <a:ea typeface="ＭＳ 明朝" pitchFamily="17" charset="-128"/>
                <a:cs typeface="Times New Roman" pitchFamily="18" charset="0"/>
              </a:rPr>
              <a:t>#R2</a:t>
            </a:r>
            <a:r>
              <a:rPr lang="en-GB" altLang="ja-JP" sz="1600" dirty="0" smtClean="0">
                <a:solidFill>
                  <a:srgbClr val="000000"/>
                </a:solidFill>
                <a:ea typeface="ＭＳ 明朝" pitchFamily="17" charset="-128"/>
                <a:cs typeface="Times New Roman" pitchFamily="18" charset="0"/>
              </a:rPr>
              <a:t> (R1&amp;R2 dual mode)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b="0" dirty="0" smtClean="0"/>
              <a:t>Service model #4 (1)</a:t>
            </a:r>
            <a:r>
              <a:rPr lang="en-GB" altLang="ja-JP" baseline="30000" dirty="0" smtClean="0">
                <a:solidFill>
                  <a:schemeClr val="tx1"/>
                </a:solidFill>
                <a:ea typeface="ＭＳ 明朝" pitchFamily="17" charset="-128"/>
                <a:cs typeface="Times New Roman" pitchFamily="18" charset="0"/>
              </a:rPr>
              <a:t> </a:t>
            </a:r>
            <a:r>
              <a:rPr kumimoji="1" lang="en-US" altLang="ja-JP" b="0" dirty="0" smtClean="0"/>
              <a:t/>
            </a:r>
            <a:br>
              <a:rPr kumimoji="1" lang="en-US" altLang="ja-JP" b="0" dirty="0" smtClean="0"/>
            </a:br>
            <a:r>
              <a:rPr lang="en-US" sz="3600" b="0" dirty="0" smtClean="0"/>
              <a:t> </a:t>
            </a:r>
            <a:r>
              <a:rPr lang="en-US" sz="2400" b="0" dirty="0" smtClean="0"/>
              <a:t>Example case of “Multi-channel operation support”</a:t>
            </a:r>
            <a:endParaRPr kumimoji="1" lang="ja-JP" altLang="en-US" sz="2400" dirty="0"/>
          </a:p>
        </p:txBody>
      </p:sp>
      <p:sp>
        <p:nvSpPr>
          <p:cNvPr id="3" name="コンテンツ プレースホルダ 2"/>
          <p:cNvSpPr>
            <a:spLocks noGrp="1"/>
          </p:cNvSpPr>
          <p:nvPr>
            <p:ph idx="1"/>
          </p:nvPr>
        </p:nvSpPr>
        <p:spPr/>
        <p:txBody>
          <a:bodyPr/>
          <a:lstStyle/>
          <a:p>
            <a:r>
              <a:rPr lang="en-GB" dirty="0" smtClean="0"/>
              <a:t>This service provides multi-channel operation support for multiple neighbour TVWS networks</a:t>
            </a:r>
          </a:p>
          <a:p>
            <a:pPr lvl="1"/>
            <a:r>
              <a:rPr lang="en-GB" dirty="0" smtClean="0"/>
              <a:t>Example case</a:t>
            </a:r>
          </a:p>
          <a:p>
            <a:pPr lvl="2"/>
            <a:r>
              <a:rPr lang="en-GB" dirty="0" smtClean="0"/>
              <a:t>TVWS network#1 operates in F1 and R1. TVWS network#2 operates in TVWS channel F2 and R2. In this case, if the TVWS network wants to expand the operation bandwidth, the master/slave TVBD may need a large overhead to find operable clean frequency channel.</a:t>
            </a:r>
            <a:r>
              <a:rPr lang="ja-JP" altLang="en-US" dirty="0" smtClean="0"/>
              <a:t> </a:t>
            </a:r>
            <a:r>
              <a:rPr lang="en-GB" dirty="0" smtClean="0"/>
              <a:t>In this case, if a master TVBD requests multi-channel selection support for IEEE P802.19.1, IEEE P802.19.1 system may be able to inform the additional operation channel(s), whose aggregated interference level is small, for the client master TVBD(s).</a:t>
            </a:r>
            <a:endParaRPr lang="ja-JP" altLang="en-US" dirty="0" smtClean="0"/>
          </a:p>
          <a:p>
            <a:pPr marL="685800" lvl="2" indent="-342900"/>
            <a:endParaRPr lang="en-GB" dirty="0" smtClean="0"/>
          </a:p>
          <a:p>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25</a:t>
            </a:fld>
            <a:endParaRPr lang="en-US" altLang="ja-JP"/>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3400"/>
            <a:ext cx="9144000" cy="1066800"/>
          </a:xfrm>
        </p:spPr>
        <p:txBody>
          <a:bodyPr/>
          <a:lstStyle/>
          <a:p>
            <a:r>
              <a:rPr lang="en-GB" b="0" dirty="0" smtClean="0"/>
              <a:t>Service model #4 (2)</a:t>
            </a:r>
            <a:r>
              <a:rPr lang="en-GB" altLang="ja-JP" baseline="30000" dirty="0" smtClean="0">
                <a:solidFill>
                  <a:schemeClr val="tx1"/>
                </a:solidFill>
                <a:ea typeface="ＭＳ 明朝" pitchFamily="17" charset="-128"/>
                <a:cs typeface="Times New Roman" pitchFamily="18" charset="0"/>
              </a:rPr>
              <a:t> </a:t>
            </a:r>
            <a:r>
              <a:rPr kumimoji="1" lang="en-US" altLang="ja-JP" b="0" dirty="0" smtClean="0"/>
              <a:t/>
            </a:r>
            <a:br>
              <a:rPr kumimoji="1" lang="en-US" altLang="ja-JP" b="0" dirty="0" smtClean="0"/>
            </a:br>
            <a:r>
              <a:rPr lang="en-US" sz="2800" b="0" dirty="0" smtClean="0"/>
              <a:t> </a:t>
            </a:r>
            <a:r>
              <a:rPr lang="en-US" sz="2400" b="0" dirty="0" smtClean="0"/>
              <a:t>Example case of “Multi-channel operation support”</a:t>
            </a:r>
            <a:endParaRPr lang="ja-JP" altLang="en-US" sz="2400" b="0"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26</a:t>
            </a:fld>
            <a:endParaRPr lang="en-US" altLang="ja-JP"/>
          </a:p>
        </p:txBody>
      </p:sp>
      <p:pic>
        <p:nvPicPr>
          <p:cNvPr id="109576" name="Picture 8"/>
          <p:cNvPicPr>
            <a:picLocks noChangeAspect="1" noChangeArrowheads="1"/>
          </p:cNvPicPr>
          <p:nvPr/>
        </p:nvPicPr>
        <p:blipFill>
          <a:blip r:embed="rId3"/>
          <a:srcRect/>
          <a:stretch>
            <a:fillRect/>
          </a:stretch>
        </p:blipFill>
        <p:spPr bwMode="auto">
          <a:xfrm>
            <a:off x="-38100" y="1257300"/>
            <a:ext cx="4417570" cy="3048000"/>
          </a:xfrm>
          <a:prstGeom prst="rect">
            <a:avLst/>
          </a:prstGeom>
          <a:noFill/>
          <a:ln w="9525">
            <a:noFill/>
            <a:miter lim="800000"/>
            <a:headEnd/>
            <a:tailEnd/>
          </a:ln>
          <a:effectLst/>
        </p:spPr>
      </p:pic>
      <p:pic>
        <p:nvPicPr>
          <p:cNvPr id="109577" name="Picture 9"/>
          <p:cNvPicPr>
            <a:picLocks noChangeAspect="1" noChangeArrowheads="1"/>
          </p:cNvPicPr>
          <p:nvPr/>
        </p:nvPicPr>
        <p:blipFill>
          <a:blip r:embed="rId4"/>
          <a:srcRect/>
          <a:stretch>
            <a:fillRect/>
          </a:stretch>
        </p:blipFill>
        <p:spPr bwMode="auto">
          <a:xfrm>
            <a:off x="4831080" y="1295400"/>
            <a:ext cx="4429151" cy="3048000"/>
          </a:xfrm>
          <a:prstGeom prst="rect">
            <a:avLst/>
          </a:prstGeom>
          <a:noFill/>
          <a:ln w="9525">
            <a:noFill/>
            <a:miter lim="800000"/>
            <a:headEnd/>
            <a:tailEnd/>
          </a:ln>
          <a:effectLst/>
        </p:spPr>
      </p:pic>
      <p:sp>
        <p:nvSpPr>
          <p:cNvPr id="10" name="円/楕円 9"/>
          <p:cNvSpPr/>
          <p:nvPr/>
        </p:nvSpPr>
        <p:spPr bwMode="auto">
          <a:xfrm>
            <a:off x="5661660" y="2918460"/>
            <a:ext cx="381000" cy="13716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1" name="円/楕円 10"/>
          <p:cNvSpPr/>
          <p:nvPr/>
        </p:nvSpPr>
        <p:spPr bwMode="auto">
          <a:xfrm>
            <a:off x="891540" y="2880360"/>
            <a:ext cx="228600" cy="1524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2" name="Rectangle 15"/>
          <p:cNvSpPr>
            <a:spLocks noChangeArrowheads="1"/>
          </p:cNvSpPr>
          <p:nvPr/>
        </p:nvSpPr>
        <p:spPr bwMode="auto">
          <a:xfrm>
            <a:off x="0" y="4222016"/>
            <a:ext cx="495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channels</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 #F2 and #F3</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Before</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#R1 </a:t>
            </a: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#F2</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#R2</a:t>
            </a:r>
          </a:p>
        </p:txBody>
      </p:sp>
      <p:sp>
        <p:nvSpPr>
          <p:cNvPr id="13" name="Rectangle 15"/>
          <p:cNvSpPr>
            <a:spLocks noChangeArrowheads="1"/>
          </p:cNvSpPr>
          <p:nvPr/>
        </p:nvSpPr>
        <p:spPr bwMode="auto">
          <a:xfrm>
            <a:off x="4373880" y="4191000"/>
            <a:ext cx="495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channels</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 #F2 and #F3</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After service</a:t>
            </a:r>
            <a:r>
              <a:rPr kumimoji="1" lang="en-GB" altLang="ja-JP" sz="1600" b="0" i="0" u="none" strike="noStrike" cap="none" normalizeH="0" dirty="0" smtClean="0">
                <a:ln>
                  <a:noFill/>
                </a:ln>
                <a:solidFill>
                  <a:srgbClr val="0000FF"/>
                </a:solidFill>
                <a:effectLst/>
                <a:latin typeface="Times New Roman" pitchFamily="18" charset="0"/>
                <a:ea typeface="ＭＳ 明朝" pitchFamily="17" charset="-128"/>
                <a:cs typeface="Times New Roman" pitchFamily="18" charset="0"/>
              </a:rPr>
              <a:t> model #4 operation</a:t>
            </a:r>
            <a:endPar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endParaRP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#(F1+F2)</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#R1</a:t>
            </a:r>
            <a:endParaRPr lang="en-GB" altLang="ja-JP" sz="1600" dirty="0" smtClean="0">
              <a:solidFill>
                <a:srgbClr val="000000"/>
              </a:solidFill>
              <a:ea typeface="ＭＳ 明朝" pitchFamily="17" charset="-128"/>
              <a:cs typeface="Times New Roman" pitchFamily="18" charset="0"/>
            </a:endParaRP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#F3</a:t>
            </a:r>
            <a:endParaRPr lang="en-GB" altLang="ja-JP" sz="1600" dirty="0" smtClean="0">
              <a:solidFill>
                <a:srgbClr val="000000"/>
              </a:solidFill>
              <a:ea typeface="ＭＳ 明朝" pitchFamily="17" charset="-128"/>
              <a:cs typeface="Times New Roman" pitchFamily="18" charset="0"/>
            </a:endParaRP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a:t>
            </a:r>
            <a:r>
              <a:rPr lang="en-GB" altLang="ja-JP" sz="1600" dirty="0" smtClean="0">
                <a:ea typeface="ＭＳ 明朝" pitchFamily="17" charset="-128"/>
                <a:cs typeface="Times New Roman" pitchFamily="18" charset="0"/>
              </a:rPr>
              <a:t> #R2</a:t>
            </a:r>
          </a:p>
        </p:txBody>
      </p:sp>
      <p:sp>
        <p:nvSpPr>
          <p:cNvPr id="14" name="右矢印 13"/>
          <p:cNvSpPr/>
          <p:nvPr/>
        </p:nvSpPr>
        <p:spPr bwMode="auto">
          <a:xfrm>
            <a:off x="3962400" y="2590800"/>
            <a:ext cx="685800" cy="838200"/>
          </a:xfrm>
          <a:prstGeom prst="rightArrow">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5" name="正方形/長方形 14"/>
          <p:cNvSpPr/>
          <p:nvPr/>
        </p:nvSpPr>
        <p:spPr>
          <a:xfrm>
            <a:off x="3505200" y="3352800"/>
            <a:ext cx="1470660" cy="553998"/>
          </a:xfrm>
          <a:prstGeom prst="rect">
            <a:avLst/>
          </a:prstGeom>
        </p:spPr>
        <p:txBody>
          <a:bodyPr wrap="square">
            <a:spAutoFit/>
          </a:bodyPr>
          <a:lstStyle/>
          <a:p>
            <a:pPr lvl="0"/>
            <a:r>
              <a:rPr lang="en-GB" altLang="ja-JP" sz="1000" dirty="0" smtClean="0">
                <a:solidFill>
                  <a:srgbClr val="FF0000"/>
                </a:solidFill>
                <a:ea typeface="ＭＳ 明朝" pitchFamily="17" charset="-128"/>
                <a:cs typeface="Times New Roman" pitchFamily="18" charset="0"/>
              </a:rPr>
              <a:t>If the TVWS network #1 expects contiguous channels</a:t>
            </a:r>
            <a:endParaRPr lang="en-GB" altLang="ja-JP" sz="1000" dirty="0" smtClean="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b="0" dirty="0" smtClean="0"/>
              <a:t>Service model #5 (1)</a:t>
            </a:r>
            <a:r>
              <a:rPr lang="en-GB" altLang="ja-JP" baseline="30000" dirty="0" smtClean="0">
                <a:solidFill>
                  <a:srgbClr val="FF0000"/>
                </a:solidFill>
                <a:ea typeface="ＭＳ 明朝" pitchFamily="17" charset="-128"/>
                <a:cs typeface="Times New Roman" pitchFamily="18" charset="0"/>
              </a:rPr>
              <a:t> </a:t>
            </a:r>
            <a:br>
              <a:rPr lang="en-GB" altLang="ja-JP" baseline="30000" dirty="0" smtClean="0">
                <a:solidFill>
                  <a:srgbClr val="FF0000"/>
                </a:solidFill>
                <a:ea typeface="ＭＳ 明朝" pitchFamily="17" charset="-128"/>
                <a:cs typeface="Times New Roman" pitchFamily="18" charset="0"/>
              </a:rPr>
            </a:br>
            <a:r>
              <a:rPr lang="en-US" b="0" dirty="0" smtClean="0"/>
              <a:t> </a:t>
            </a:r>
            <a:r>
              <a:rPr lang="en-US" sz="2400" b="0" dirty="0" smtClean="0"/>
              <a:t>Example case of “Resource sharing support”</a:t>
            </a:r>
            <a:r>
              <a:rPr lang="en-GB" altLang="ja-JP" sz="2400" baseline="30000" dirty="0" smtClean="0">
                <a:solidFill>
                  <a:schemeClr val="tx1"/>
                </a:solidFill>
                <a:ea typeface="ＭＳ 明朝" pitchFamily="17" charset="-128"/>
                <a:cs typeface="Times New Roman" pitchFamily="18" charset="0"/>
              </a:rPr>
              <a:t> </a:t>
            </a:r>
            <a:endParaRPr kumimoji="1" lang="ja-JP" altLang="en-US" sz="2400" dirty="0"/>
          </a:p>
        </p:txBody>
      </p:sp>
      <p:sp>
        <p:nvSpPr>
          <p:cNvPr id="3" name="コンテンツ プレースホルダ 2"/>
          <p:cNvSpPr>
            <a:spLocks noGrp="1"/>
          </p:cNvSpPr>
          <p:nvPr>
            <p:ph idx="1"/>
          </p:nvPr>
        </p:nvSpPr>
        <p:spPr>
          <a:xfrm>
            <a:off x="685800" y="1981200"/>
            <a:ext cx="8458200" cy="4114800"/>
          </a:xfrm>
        </p:spPr>
        <p:txBody>
          <a:bodyPr/>
          <a:lstStyle/>
          <a:p>
            <a:r>
              <a:rPr lang="en-GB" dirty="0" smtClean="0"/>
              <a:t>This service provides resources sharing operation support for multiple neighbour TVWS networks. </a:t>
            </a:r>
          </a:p>
          <a:p>
            <a:pPr lvl="1"/>
            <a:r>
              <a:rPr lang="en-GB" dirty="0" smtClean="0"/>
              <a:t>Example case</a:t>
            </a:r>
          </a:p>
          <a:p>
            <a:pPr lvl="2"/>
            <a:r>
              <a:rPr lang="en-GB" dirty="0" smtClean="0"/>
              <a:t>TVWS network#1 operates in F1 and R1. TVWS network#2 want to operate using R2, but this case cannot find any operable frequency channel because of the harmful interference from the TVWS network#1. In this case, if IEEE P802.19.1 system supports the both time synchronized operation and the time/frequency resource sharing to each master TVBD, each network will be able to coexist in F1 even if each network will operate in different RATs. This service model can be also adopted for the other network configuration as shown in</a:t>
            </a:r>
            <a:r>
              <a:rPr lang="ja-JP" altLang="en-US" dirty="0" smtClean="0"/>
              <a:t> </a:t>
            </a:r>
            <a:r>
              <a:rPr lang="en-GB" altLang="ja-JP" dirty="0" smtClean="0"/>
              <a:t>the other network topology.</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27</a:t>
            </a:fld>
            <a:endParaRPr lang="en-US" altLang="ja-JP"/>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33400"/>
            <a:ext cx="7772400" cy="1066800"/>
          </a:xfrm>
        </p:spPr>
        <p:txBody>
          <a:bodyPr/>
          <a:lstStyle/>
          <a:p>
            <a:r>
              <a:rPr lang="en-US" b="0" dirty="0" smtClean="0"/>
              <a:t>Service model #5 (2)</a:t>
            </a:r>
            <a:r>
              <a:rPr lang="en-GB" altLang="ja-JP" baseline="30000" dirty="0" smtClean="0">
                <a:solidFill>
                  <a:srgbClr val="FF0000"/>
                </a:solidFill>
                <a:ea typeface="ＭＳ 明朝" pitchFamily="17" charset="-128"/>
                <a:cs typeface="Times New Roman" pitchFamily="18" charset="0"/>
              </a:rPr>
              <a:t> </a:t>
            </a:r>
            <a:r>
              <a:rPr lang="en-GB" altLang="ja-JP" baseline="30000" dirty="0" smtClean="0">
                <a:solidFill>
                  <a:schemeClr val="tx1"/>
                </a:solidFill>
                <a:ea typeface="ＭＳ 明朝" pitchFamily="17" charset="-128"/>
                <a:cs typeface="Times New Roman" pitchFamily="18" charset="0"/>
              </a:rPr>
              <a:t> </a:t>
            </a:r>
            <a:r>
              <a:rPr lang="en-US" b="0" dirty="0" smtClean="0"/>
              <a:t/>
            </a:r>
            <a:br>
              <a:rPr lang="en-US" b="0" dirty="0" smtClean="0"/>
            </a:br>
            <a:r>
              <a:rPr lang="en-US" b="0" dirty="0" smtClean="0"/>
              <a:t> </a:t>
            </a:r>
            <a:r>
              <a:rPr lang="en-US" sz="2400" b="0" dirty="0" smtClean="0"/>
              <a:t>Example case of “Resource sharing support”</a:t>
            </a:r>
            <a:endParaRPr lang="ja-JP" altLang="en-US" sz="2400" b="0"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28</a:t>
            </a:fld>
            <a:endParaRPr lang="en-US" altLang="ja-JP"/>
          </a:p>
        </p:txBody>
      </p:sp>
      <p:pic>
        <p:nvPicPr>
          <p:cNvPr id="110600" name="Picture 8"/>
          <p:cNvPicPr>
            <a:picLocks noChangeAspect="1" noChangeArrowheads="1"/>
          </p:cNvPicPr>
          <p:nvPr/>
        </p:nvPicPr>
        <p:blipFill>
          <a:blip r:embed="rId3"/>
          <a:srcRect/>
          <a:stretch>
            <a:fillRect/>
          </a:stretch>
        </p:blipFill>
        <p:spPr bwMode="auto">
          <a:xfrm>
            <a:off x="228600" y="1143000"/>
            <a:ext cx="4566425" cy="3200400"/>
          </a:xfrm>
          <a:prstGeom prst="rect">
            <a:avLst/>
          </a:prstGeom>
          <a:noFill/>
          <a:ln w="9525">
            <a:noFill/>
            <a:miter lim="800000"/>
            <a:headEnd/>
            <a:tailEnd/>
          </a:ln>
          <a:effectLst/>
        </p:spPr>
      </p:pic>
      <p:pic>
        <p:nvPicPr>
          <p:cNvPr id="110601" name="Picture 9"/>
          <p:cNvPicPr>
            <a:picLocks noChangeAspect="1" noChangeArrowheads="1"/>
          </p:cNvPicPr>
          <p:nvPr/>
        </p:nvPicPr>
        <p:blipFill>
          <a:blip r:embed="rId4"/>
          <a:srcRect/>
          <a:stretch>
            <a:fillRect/>
          </a:stretch>
        </p:blipFill>
        <p:spPr bwMode="auto">
          <a:xfrm>
            <a:off x="4925287" y="1554480"/>
            <a:ext cx="4348253" cy="2667000"/>
          </a:xfrm>
          <a:prstGeom prst="rect">
            <a:avLst/>
          </a:prstGeom>
          <a:noFill/>
          <a:ln w="9525">
            <a:noFill/>
            <a:miter lim="800000"/>
            <a:headEnd/>
            <a:tailEnd/>
          </a:ln>
          <a:effectLst/>
        </p:spPr>
      </p:pic>
      <p:sp>
        <p:nvSpPr>
          <p:cNvPr id="110603" name="Rectangle 11"/>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円/楕円 11"/>
          <p:cNvSpPr/>
          <p:nvPr/>
        </p:nvSpPr>
        <p:spPr bwMode="auto">
          <a:xfrm>
            <a:off x="7734300" y="3329940"/>
            <a:ext cx="152400" cy="1524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3" name="円/楕円 12"/>
          <p:cNvSpPr/>
          <p:nvPr/>
        </p:nvSpPr>
        <p:spPr bwMode="auto">
          <a:xfrm>
            <a:off x="3048000" y="3436620"/>
            <a:ext cx="228600" cy="1524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4" name="Rectangle 15"/>
          <p:cNvSpPr>
            <a:spLocks noChangeArrowheads="1"/>
          </p:cNvSpPr>
          <p:nvPr/>
        </p:nvSpPr>
        <p:spPr bwMode="auto">
          <a:xfrm>
            <a:off x="0" y="4252496"/>
            <a:ext cx="495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channels</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Before</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#R1 </a:t>
            </a: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none</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 #R2</a:t>
            </a:r>
          </a:p>
        </p:txBody>
      </p:sp>
      <p:sp>
        <p:nvSpPr>
          <p:cNvPr id="15" name="Rectangle 15"/>
          <p:cNvSpPr>
            <a:spLocks noChangeArrowheads="1"/>
          </p:cNvSpPr>
          <p:nvPr/>
        </p:nvSpPr>
        <p:spPr bwMode="auto">
          <a:xfrm>
            <a:off x="4373880" y="4221480"/>
            <a:ext cx="4953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lang="en-GB" altLang="ja-JP" sz="1600" dirty="0" smtClean="0">
                <a:solidFill>
                  <a:srgbClr val="000000"/>
                </a:solidFill>
                <a:ea typeface="ＭＳ 明朝" pitchFamily="17" charset="-128"/>
                <a:cs typeface="Times New Roman" pitchFamily="18" charset="0"/>
              </a:rPr>
              <a:t>Operable frequency channels</a:t>
            </a: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#F1</a:t>
            </a:r>
          </a:p>
          <a:p>
            <a:pPr marL="0" marR="0" lvl="0" indent="457200" defTabSz="914400" rtl="0" eaLnBrk="1" fontAlgn="base" latinLnBrk="0" hangingPunct="1">
              <a:lnSpc>
                <a:spcPct val="100000"/>
              </a:lnSpc>
              <a:spcBef>
                <a:spcPct val="0"/>
              </a:spcBef>
              <a:spcAft>
                <a:spcPct val="0"/>
              </a:spcAft>
              <a:buClrTx/>
              <a:buSzTx/>
              <a:buFont typeface="Wingdings" pitchFamily="2" charset="2"/>
              <a:buChar char="l"/>
              <a:tabLst/>
            </a:pPr>
            <a:r>
              <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rPr>
              <a:t>After service</a:t>
            </a:r>
            <a:r>
              <a:rPr kumimoji="1" lang="en-GB" altLang="ja-JP" sz="1600" b="0" i="0" u="none" strike="noStrike" cap="none" normalizeH="0" dirty="0" smtClean="0">
                <a:ln>
                  <a:noFill/>
                </a:ln>
                <a:solidFill>
                  <a:srgbClr val="0000FF"/>
                </a:solidFill>
                <a:effectLst/>
                <a:latin typeface="Times New Roman" pitchFamily="18" charset="0"/>
                <a:ea typeface="ＭＳ 明朝" pitchFamily="17" charset="-128"/>
                <a:cs typeface="Times New Roman" pitchFamily="18" charset="0"/>
              </a:rPr>
              <a:t> model #5 operation</a:t>
            </a:r>
            <a:endParaRPr kumimoji="1" lang="en-GB" altLang="ja-JP" sz="1600" b="0" i="0" u="none" strike="noStrike" cap="none" normalizeH="0" baseline="0" dirty="0" smtClean="0">
              <a:ln>
                <a:noFill/>
              </a:ln>
              <a:solidFill>
                <a:srgbClr val="0000FF"/>
              </a:solidFill>
              <a:effectLst/>
              <a:latin typeface="Times New Roman" pitchFamily="18" charset="0"/>
              <a:ea typeface="ＭＳ 明朝" pitchFamily="17" charset="-128"/>
              <a:cs typeface="Times New Roman" pitchFamily="18" charset="0"/>
            </a:endParaRPr>
          </a:p>
          <a:p>
            <a:pPr lvl="1" indent="457200">
              <a:buFont typeface="Wingdings" pitchFamily="2" charset="2"/>
              <a:buChar char="p"/>
            </a:pPr>
            <a:r>
              <a:rPr lang="en-GB" altLang="ja-JP" sz="1600" dirty="0" smtClean="0">
                <a:solidFill>
                  <a:srgbClr val="000000"/>
                </a:solidFill>
                <a:ea typeface="ＭＳ 明朝" pitchFamily="17" charset="-128"/>
                <a:cs typeface="Times New Roman" pitchFamily="18" charset="0"/>
              </a:rPr>
              <a:t>TVWS network #1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a:t>
            </a:r>
            <a:r>
              <a:rPr lang="en-GB" altLang="ja-JP" sz="1600" dirty="0" smtClean="0">
                <a:solidFill>
                  <a:srgbClr val="FF0000"/>
                </a:solidFill>
                <a:ea typeface="ＭＳ 明朝" pitchFamily="17" charset="-128"/>
                <a:cs typeface="Times New Roman" pitchFamily="18" charset="0"/>
              </a:rPr>
              <a:t> </a:t>
            </a:r>
            <a:r>
              <a:rPr lang="en-GB" altLang="ja-JP" sz="1600" dirty="0" smtClean="0">
                <a:ea typeface="ＭＳ 明朝" pitchFamily="17" charset="-128"/>
                <a:cs typeface="Times New Roman" pitchFamily="18" charset="0"/>
              </a:rPr>
              <a:t>#R1</a:t>
            </a:r>
            <a:endParaRPr lang="en-GB" altLang="ja-JP" sz="1600" dirty="0" smtClean="0">
              <a:solidFill>
                <a:srgbClr val="000000"/>
              </a:solidFill>
              <a:ea typeface="ＭＳ 明朝" pitchFamily="17" charset="-128"/>
              <a:cs typeface="Times New Roman" pitchFamily="18" charset="0"/>
            </a:endParaRPr>
          </a:p>
          <a:p>
            <a:pPr lvl="1" indent="457200">
              <a:buFont typeface="Wingdings" pitchFamily="2" charset="2"/>
              <a:buChar char="p"/>
            </a:pP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TVWS</a:t>
            </a:r>
            <a:r>
              <a:rPr kumimoji="1" lang="en-GB" altLang="ja-JP" sz="1600" b="0" i="0" u="none" strike="noStrike" cap="none" normalizeH="0" dirty="0" smtClean="0">
                <a:ln>
                  <a:noFill/>
                </a:ln>
                <a:solidFill>
                  <a:srgbClr val="000000"/>
                </a:solidFill>
                <a:effectLst/>
                <a:latin typeface="Times New Roman" pitchFamily="18" charset="0"/>
                <a:ea typeface="ＭＳ 明朝" pitchFamily="17" charset="-128"/>
                <a:cs typeface="Times New Roman" pitchFamily="18" charset="0"/>
              </a:rPr>
              <a:t> network #2</a:t>
            </a:r>
            <a:r>
              <a:rPr kumimoji="1" lang="en-GB" altLang="ja-JP" sz="1600" b="0" i="0" u="none" strike="noStrike" cap="none" normalizeH="0" baseline="0" dirty="0" smtClean="0">
                <a:ln>
                  <a:noFill/>
                </a:ln>
                <a:solidFill>
                  <a:srgbClr val="000000"/>
                </a:solidFill>
                <a:effectLst/>
                <a:latin typeface="Times New Roman" pitchFamily="18" charset="0"/>
                <a:ea typeface="ＭＳ 明朝" pitchFamily="17" charset="-128"/>
                <a:cs typeface="Times New Roman" pitchFamily="18" charset="0"/>
              </a:rPr>
              <a:t> </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frequency channel:</a:t>
            </a:r>
            <a:r>
              <a:rPr lang="en-GB" altLang="ja-JP" sz="1600" dirty="0" smtClean="0">
                <a:solidFill>
                  <a:srgbClr val="FF0000"/>
                </a:solidFill>
                <a:ea typeface="ＭＳ 明朝" pitchFamily="17" charset="-128"/>
                <a:cs typeface="Times New Roman" pitchFamily="18" charset="0"/>
              </a:rPr>
              <a:t> #F1</a:t>
            </a:r>
          </a:p>
          <a:p>
            <a:pPr lvl="2" indent="457200">
              <a:buFont typeface="Wingdings" pitchFamily="2" charset="2"/>
              <a:buChar char="ü"/>
            </a:pPr>
            <a:r>
              <a:rPr lang="en-GB" altLang="ja-JP" sz="1600" dirty="0" smtClean="0">
                <a:solidFill>
                  <a:srgbClr val="000000"/>
                </a:solidFill>
                <a:ea typeface="ＭＳ 明朝" pitchFamily="17" charset="-128"/>
                <a:cs typeface="Times New Roman" pitchFamily="18" charset="0"/>
              </a:rPr>
              <a:t>Selected RAT:</a:t>
            </a:r>
            <a:r>
              <a:rPr lang="en-GB" altLang="ja-JP" sz="1600" dirty="0" smtClean="0">
                <a:ea typeface="ＭＳ 明朝" pitchFamily="17" charset="-128"/>
                <a:cs typeface="Times New Roman" pitchFamily="18" charset="0"/>
              </a:rPr>
              <a:t> #R2</a:t>
            </a:r>
          </a:p>
        </p:txBody>
      </p:sp>
      <p:sp>
        <p:nvSpPr>
          <p:cNvPr id="16" name="正方形/長方形 15"/>
          <p:cNvSpPr/>
          <p:nvPr/>
        </p:nvSpPr>
        <p:spPr>
          <a:xfrm>
            <a:off x="3429000" y="3282017"/>
            <a:ext cx="1470660" cy="1169551"/>
          </a:xfrm>
          <a:prstGeom prst="rect">
            <a:avLst/>
          </a:prstGeom>
        </p:spPr>
        <p:txBody>
          <a:bodyPr wrap="square">
            <a:spAutoFit/>
          </a:bodyPr>
          <a:lstStyle/>
          <a:p>
            <a:pPr lvl="0"/>
            <a:r>
              <a:rPr lang="en-GB" altLang="ja-JP" sz="1000" dirty="0" smtClean="0">
                <a:solidFill>
                  <a:srgbClr val="FF0000"/>
                </a:solidFill>
                <a:ea typeface="ＭＳ 明朝" pitchFamily="17" charset="-128"/>
                <a:cs typeface="Times New Roman" pitchFamily="18" charset="0"/>
              </a:rPr>
              <a:t>This decision will need a check</a:t>
            </a:r>
            <a:r>
              <a:rPr lang="en-GB" altLang="ja-JP" sz="1000" baseline="30000" dirty="0" smtClean="0">
                <a:solidFill>
                  <a:srgbClr val="FF0000"/>
                </a:solidFill>
                <a:ea typeface="ＭＳ 明朝" pitchFamily="17" charset="-128"/>
                <a:cs typeface="Times New Roman" pitchFamily="18" charset="0"/>
              </a:rPr>
              <a:t>(*1)  </a:t>
            </a:r>
            <a:r>
              <a:rPr lang="en-GB" altLang="ja-JP" sz="1000" dirty="0" smtClean="0">
                <a:solidFill>
                  <a:srgbClr val="FF0000"/>
                </a:solidFill>
                <a:ea typeface="ＭＳ 明朝" pitchFamily="17" charset="-128"/>
                <a:cs typeface="Times New Roman" pitchFamily="18" charset="0"/>
              </a:rPr>
              <a:t>whether resource sharing and synchronized operation is possible via backbone network for each TVWS network</a:t>
            </a:r>
            <a:endParaRPr lang="en-GB" altLang="ja-JP" sz="1000" dirty="0" smtClean="0">
              <a:solidFill>
                <a:srgbClr val="FF0000"/>
              </a:solidFill>
              <a:latin typeface="Arial" pitchFamily="34" charset="0"/>
            </a:endParaRPr>
          </a:p>
        </p:txBody>
      </p:sp>
      <p:sp>
        <p:nvSpPr>
          <p:cNvPr id="17" name="右矢印 16"/>
          <p:cNvSpPr/>
          <p:nvPr/>
        </p:nvSpPr>
        <p:spPr bwMode="auto">
          <a:xfrm>
            <a:off x="3810000" y="2468880"/>
            <a:ext cx="685800" cy="838200"/>
          </a:xfrm>
          <a:prstGeom prst="rightArrow">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8" name="正方形/長方形 17"/>
          <p:cNvSpPr/>
          <p:nvPr/>
        </p:nvSpPr>
        <p:spPr>
          <a:xfrm>
            <a:off x="1371600" y="6477000"/>
            <a:ext cx="3048000" cy="276999"/>
          </a:xfrm>
          <a:prstGeom prst="rect">
            <a:avLst/>
          </a:prstGeom>
        </p:spPr>
        <p:txBody>
          <a:bodyPr wrap="square">
            <a:spAutoFit/>
          </a:bodyPr>
          <a:lstStyle/>
          <a:p>
            <a:r>
              <a:rPr lang="en-GB" altLang="ja-JP" baseline="30000" dirty="0" smtClean="0">
                <a:solidFill>
                  <a:srgbClr val="FF0000"/>
                </a:solidFill>
                <a:ea typeface="ＭＳ 明朝" pitchFamily="17" charset="-128"/>
                <a:cs typeface="Times New Roman" pitchFamily="18" charset="0"/>
              </a:rPr>
              <a:t>(*1)  Please see the other issues in footnote #23 of reference [1]</a:t>
            </a:r>
            <a:endParaRPr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85800"/>
            <a:ext cx="9144000" cy="1066800"/>
          </a:xfrm>
        </p:spPr>
        <p:txBody>
          <a:bodyPr/>
          <a:lstStyle/>
          <a:p>
            <a:r>
              <a:rPr lang="en-US" b="0" dirty="0" smtClean="0"/>
              <a:t>Proposed service models</a:t>
            </a:r>
            <a:r>
              <a:rPr lang="en-US" altLang="ja-JP" sz="2400" b="0" baseline="30000" dirty="0" smtClean="0">
                <a:solidFill>
                  <a:srgbClr val="00B050"/>
                </a:solidFill>
                <a:ea typeface="ＭＳ Ｐゴシック" charset="-128"/>
              </a:rPr>
              <a:t>(*)</a:t>
            </a:r>
            <a:endParaRPr kumimoji="1" lang="ja-JP" altLang="en-US" sz="2400" dirty="0">
              <a:solidFill>
                <a:srgbClr val="00B050"/>
              </a:solidFill>
            </a:endParaRPr>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3</a:t>
            </a:fld>
            <a:endParaRPr lang="en-US" altLang="ja-JP"/>
          </a:p>
        </p:txBody>
      </p:sp>
      <p:sp>
        <p:nvSpPr>
          <p:cNvPr id="7" name="コンテンツ プレースホルダ 2"/>
          <p:cNvSpPr>
            <a:spLocks noGrp="1"/>
          </p:cNvSpPr>
          <p:nvPr>
            <p:ph idx="1"/>
          </p:nvPr>
        </p:nvSpPr>
        <p:spPr>
          <a:xfrm>
            <a:off x="152400" y="2057400"/>
            <a:ext cx="9144000" cy="4114800"/>
          </a:xfrm>
        </p:spPr>
        <p:txBody>
          <a:bodyPr/>
          <a:lstStyle/>
          <a:p>
            <a:r>
              <a:rPr lang="en-GB" b="0" dirty="0" smtClean="0"/>
              <a:t>Service model #1: Dynamic frequency channel allocation service</a:t>
            </a:r>
          </a:p>
          <a:p>
            <a:pPr lvl="8"/>
            <a:endParaRPr lang="en-GB" b="0" dirty="0" smtClean="0"/>
          </a:p>
          <a:p>
            <a:r>
              <a:rPr lang="en-GB" b="0" dirty="0" smtClean="0"/>
              <a:t>Service model #2: </a:t>
            </a:r>
            <a:r>
              <a:rPr lang="en-US" b="0" dirty="0" smtClean="0"/>
              <a:t>RAT (Radio Access Technology) selection service</a:t>
            </a:r>
          </a:p>
          <a:p>
            <a:pPr lvl="8"/>
            <a:endParaRPr lang="en-US" b="0" dirty="0" smtClean="0"/>
          </a:p>
          <a:p>
            <a:r>
              <a:rPr lang="en-GB" b="0" dirty="0" smtClean="0"/>
              <a:t>Service model #3: Wireless network coverage extension service</a:t>
            </a:r>
          </a:p>
          <a:p>
            <a:pPr lvl="8"/>
            <a:endParaRPr lang="en-GB" b="0" dirty="0" smtClean="0"/>
          </a:p>
          <a:p>
            <a:r>
              <a:rPr lang="en-GB" b="0" dirty="0" smtClean="0"/>
              <a:t>Service model #4: </a:t>
            </a:r>
            <a:r>
              <a:rPr lang="en-US" b="0" dirty="0" smtClean="0"/>
              <a:t>Multi-channel operation service</a:t>
            </a:r>
          </a:p>
          <a:p>
            <a:pPr lvl="8"/>
            <a:endParaRPr lang="en-US" b="0" dirty="0" smtClean="0"/>
          </a:p>
          <a:p>
            <a:r>
              <a:rPr lang="en-GB" b="0" dirty="0" smtClean="0"/>
              <a:t>Service model #5: </a:t>
            </a:r>
            <a:r>
              <a:rPr lang="en-US" b="0" dirty="0" smtClean="0"/>
              <a:t>Resource sharing support service</a:t>
            </a:r>
            <a:endParaRPr kumimoji="1" lang="ja-JP" altLang="en-US" dirty="0"/>
          </a:p>
        </p:txBody>
      </p:sp>
      <p:sp>
        <p:nvSpPr>
          <p:cNvPr id="8" name="正方形/長方形 7"/>
          <p:cNvSpPr/>
          <p:nvPr/>
        </p:nvSpPr>
        <p:spPr>
          <a:xfrm>
            <a:off x="4419600" y="1447800"/>
            <a:ext cx="4724400" cy="338554"/>
          </a:xfrm>
          <a:prstGeom prst="rect">
            <a:avLst/>
          </a:prstGeom>
        </p:spPr>
        <p:txBody>
          <a:bodyPr wrap="square">
            <a:spAutoFit/>
          </a:bodyPr>
          <a:lstStyle/>
          <a:p>
            <a:r>
              <a:rPr lang="en-US" altLang="ja-JP" sz="2400" baseline="30000" dirty="0" smtClean="0">
                <a:solidFill>
                  <a:srgbClr val="00B050"/>
                </a:solidFill>
                <a:ea typeface="ＭＳ Ｐゴシック" charset="-128"/>
              </a:rPr>
              <a:t>(*) This part is in section 7.3.1 of proposal text [1]  </a:t>
            </a:r>
            <a:endParaRPr lang="ja-JP" altLang="en-US" sz="2400" baseline="30000"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152400" y="1219200"/>
            <a:ext cx="2057400" cy="51054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2" name="タイトル 1"/>
          <p:cNvSpPr>
            <a:spLocks noGrp="1"/>
          </p:cNvSpPr>
          <p:nvPr>
            <p:ph type="title"/>
          </p:nvPr>
        </p:nvSpPr>
        <p:spPr>
          <a:xfrm>
            <a:off x="685800" y="533400"/>
            <a:ext cx="7772400" cy="762000"/>
          </a:xfrm>
        </p:spPr>
        <p:txBody>
          <a:bodyPr/>
          <a:lstStyle/>
          <a:p>
            <a:r>
              <a:rPr kumimoji="1" lang="en-US" altLang="ja-JP" b="0" dirty="0" smtClean="0"/>
              <a:t>Overall procedure of proposed method</a:t>
            </a:r>
            <a:r>
              <a:rPr lang="en-US" altLang="ja-JP" b="0" baseline="30000" dirty="0" smtClean="0">
                <a:ea typeface="ＭＳ Ｐゴシック" charset="-128"/>
              </a:rPr>
              <a:t> </a:t>
            </a:r>
            <a:r>
              <a:rPr lang="en-US" altLang="ja-JP" b="0" baseline="30000" dirty="0" smtClean="0">
                <a:solidFill>
                  <a:srgbClr val="00B050"/>
                </a:solidFill>
                <a:ea typeface="ＭＳ Ｐゴシック" charset="-128"/>
              </a:rPr>
              <a:t>(*)</a:t>
            </a:r>
            <a:endParaRPr kumimoji="1" lang="ja-JP" altLang="en-US" b="0" dirty="0">
              <a:solidFill>
                <a:srgbClr val="00B050"/>
              </a:solidFill>
            </a:endParaRPr>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4</a:t>
            </a:fld>
            <a:endParaRPr lang="en-US" altLang="ja-JP"/>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025" name="Object 1"/>
          <p:cNvGraphicFramePr>
            <a:graphicFrameLocks noChangeAspect="1"/>
          </p:cNvGraphicFramePr>
          <p:nvPr/>
        </p:nvGraphicFramePr>
        <p:xfrm>
          <a:off x="-152400" y="1524000"/>
          <a:ext cx="2209800" cy="4798074"/>
        </p:xfrm>
        <a:graphic>
          <a:graphicData uri="http://schemas.openxmlformats.org/presentationml/2006/ole">
            <p:oleObj spid="_x0000_s47106" name="Visio" r:id="rId4" imgW="2734628" imgH="5938456" progId="">
              <p:embed/>
            </p:oleObj>
          </a:graphicData>
        </a:graphic>
      </p:graphicFrame>
      <p:sp>
        <p:nvSpPr>
          <p:cNvPr id="1027" name="Rectangle 3"/>
          <p:cNvSpPr>
            <a:spLocks noChangeArrowheads="1"/>
          </p:cNvSpPr>
          <p:nvPr/>
        </p:nvSpPr>
        <p:spPr bwMode="auto">
          <a:xfrm>
            <a:off x="2209800" y="1219200"/>
            <a:ext cx="6934200"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b="1" i="0" u="sng" strike="noStrike" cap="none" normalizeH="0" baseline="0" dirty="0" smtClean="0">
                <a:ln>
                  <a:noFill/>
                </a:ln>
                <a:solidFill>
                  <a:schemeClr val="tx1"/>
                </a:solidFill>
                <a:effectLst/>
                <a:latin typeface="+mn-lt"/>
                <a:ea typeface="ＭＳ 明朝" pitchFamily="17" charset="-128"/>
                <a:cs typeface="Times New Roman" pitchFamily="18" charset="0"/>
              </a:rPr>
              <a:t>Step 1:</a:t>
            </a:r>
            <a:endParaRPr kumimoji="1" lang="en-US" altLang="ja-JP" b="1" i="0" u="sng"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Required information to conduct TVWS network coexistence service for TVDBs is collected in this step. </a:t>
            </a:r>
            <a:r>
              <a:rPr kumimoji="1" lang="en-GB"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Required information from the master TVBD(s) are listed as follows:</a:t>
            </a:r>
            <a:endParaRPr kumimoji="1" lang="en-GB" altLang="ja-JP" sz="1100" b="0" i="0" u="none" strike="noStrike" cap="none" normalizeH="0" baseline="0" dirty="0" smtClean="0">
              <a:ln>
                <a:noFill/>
              </a:ln>
              <a:solidFill>
                <a:schemeClr val="tx1"/>
              </a:solidFill>
              <a:effectLst/>
              <a:latin typeface="+mn-lt"/>
              <a:ea typeface="ＭＳ Ｐゴシック" pitchFamily="50" charset="-128"/>
            </a:endParaRPr>
          </a:p>
          <a:p>
            <a:pPr lvl="1" eaLnBrk="0" hangingPunct="0">
              <a:buFont typeface="Wingdings" pitchFamily="2" charset="2"/>
              <a:buChar char=""/>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 Operable TVWS frequency channel list</a:t>
            </a:r>
            <a:endParaRPr kumimoji="1" lang="en-US" altLang="ja-JP" sz="1100" b="0" i="0" u="none" strike="noStrike" cap="none" normalizeH="0" baseline="0" dirty="0" smtClean="0">
              <a:ln>
                <a:noFill/>
              </a:ln>
              <a:solidFill>
                <a:schemeClr val="tx1"/>
              </a:solidFill>
              <a:effectLst/>
              <a:latin typeface="+mn-lt"/>
              <a:ea typeface="ＭＳ Ｐゴシック" pitchFamily="50" charset="-128"/>
            </a:endParaRPr>
          </a:p>
          <a:p>
            <a:pPr lvl="1" eaLnBrk="0" hangingPunct="0">
              <a:buFont typeface="Wingdings" pitchFamily="2" charset="2"/>
              <a:buChar char=""/>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 Network configuration parameters</a:t>
            </a:r>
          </a:p>
          <a:p>
            <a:pPr lvl="8" eaLnBrk="0" hangingPunct="0">
              <a:buFont typeface="Wingdings" pitchFamily="2" charset="2"/>
              <a:buChar char=""/>
            </a:pPr>
            <a:endParaRPr kumimoji="1" lang="en-US" altLang="ja-JP" b="0" i="0" u="none"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en-US" altLang="ja-JP" b="1" i="0" u="sng" strike="noStrike" cap="none" normalizeH="0" baseline="0" dirty="0" smtClean="0">
                <a:ln>
                  <a:noFill/>
                </a:ln>
                <a:solidFill>
                  <a:schemeClr val="tx1"/>
                </a:solidFill>
                <a:effectLst/>
                <a:latin typeface="+mn-lt"/>
                <a:ea typeface="ＭＳ 明朝" pitchFamily="17" charset="-128"/>
                <a:cs typeface="Times New Roman" pitchFamily="18" charset="0"/>
              </a:rPr>
              <a:t>Step 2: </a:t>
            </a:r>
            <a:endParaRPr kumimoji="1" lang="en-US" altLang="ja-JP" b="1" i="0" u="sng"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Network configuration estimation using the information from each TVWS network is conducted in this step. </a:t>
            </a:r>
            <a:r>
              <a:rPr kumimoji="1" lang="en-GB"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The processing for service model #3 and #4 skips in the step 6 directly from the step 2. On the other hand, the service model#1, #2 and #5 operation proceed next step.</a:t>
            </a:r>
          </a:p>
          <a:p>
            <a:pPr marL="0" marR="0" lvl="0" indent="0" algn="l" defTabSz="914400" rtl="0" eaLnBrk="0" fontAlgn="base" latinLnBrk="0" hangingPunct="0">
              <a:lnSpc>
                <a:spcPct val="100000"/>
              </a:lnSpc>
              <a:spcBef>
                <a:spcPct val="0"/>
              </a:spcBef>
              <a:spcAft>
                <a:spcPct val="0"/>
              </a:spcAft>
              <a:buClrTx/>
              <a:buSzTx/>
              <a:buFontTx/>
              <a:buNone/>
              <a:tabLst/>
            </a:pPr>
            <a:r>
              <a:rPr lang="en-GB" altLang="ja-JP" dirty="0" smtClean="0">
                <a:latin typeface="+mn-lt"/>
                <a:ea typeface="ＭＳ 明朝" pitchFamily="17" charset="-128"/>
                <a:cs typeface="Times New Roman" pitchFamily="18" charset="0"/>
              </a:rPr>
              <a:t>					</a:t>
            </a:r>
            <a:endParaRPr kumimoji="1" lang="en-GB" altLang="ja-JP" b="0" i="0" u="none"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en-US" altLang="ja-JP" b="1" i="0" u="sng" strike="noStrike" cap="none" normalizeH="0" baseline="0" dirty="0" smtClean="0">
                <a:ln>
                  <a:noFill/>
                </a:ln>
                <a:solidFill>
                  <a:schemeClr val="tx1"/>
                </a:solidFill>
                <a:effectLst/>
                <a:latin typeface="+mn-lt"/>
                <a:ea typeface="ＭＳ 明朝" pitchFamily="17" charset="-128"/>
                <a:cs typeface="Times New Roman" pitchFamily="18" charset="0"/>
              </a:rPr>
              <a:t>Step 3: </a:t>
            </a:r>
            <a:endParaRPr kumimoji="1" lang="en-US" altLang="ja-JP" b="1" i="0" u="sng"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Problem estimation, which occurs among neighbor TVWS networks, is conducted in this step. </a:t>
            </a:r>
          </a:p>
          <a:p>
            <a:pPr marL="0" marR="0" lvl="0" indent="0" algn="l" defTabSz="914400" rtl="0" eaLnBrk="0" fontAlgn="base" latinLnBrk="0" hangingPunct="0">
              <a:lnSpc>
                <a:spcPct val="100000"/>
              </a:lnSpc>
              <a:spcBef>
                <a:spcPct val="0"/>
              </a:spcBef>
              <a:spcAft>
                <a:spcPct val="0"/>
              </a:spcAft>
              <a:buClrTx/>
              <a:buSzTx/>
              <a:buFontTx/>
              <a:buNone/>
              <a:tabLst/>
            </a:pPr>
            <a:r>
              <a:rPr lang="en-US" altLang="ja-JP" dirty="0" smtClean="0">
                <a:latin typeface="+mn-lt"/>
                <a:ea typeface="ＭＳ 明朝" pitchFamily="17" charset="-128"/>
                <a:cs typeface="Times New Roman" pitchFamily="18" charset="0"/>
              </a:rPr>
              <a:t>	</a:t>
            </a:r>
            <a:endParaRPr kumimoji="1" lang="en-US" altLang="ja-JP" b="0" i="0" u="none"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en-US" altLang="ja-JP" b="1" i="0" u="sng" strike="noStrike" cap="none" normalizeH="0" baseline="0" dirty="0" smtClean="0">
                <a:ln>
                  <a:noFill/>
                </a:ln>
                <a:solidFill>
                  <a:schemeClr val="tx1"/>
                </a:solidFill>
                <a:effectLst/>
                <a:latin typeface="+mn-lt"/>
                <a:ea typeface="ＭＳ 明朝" pitchFamily="17" charset="-128"/>
                <a:cs typeface="Times New Roman" pitchFamily="18" charset="0"/>
              </a:rPr>
              <a:t>Step 4:</a:t>
            </a:r>
            <a:endParaRPr kumimoji="1" lang="en-US" altLang="ja-JP" b="1" i="0" u="sng"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Solution analysis based on the problem estimation is conducted in this step. </a:t>
            </a:r>
            <a:endParaRPr lang="en-US" altLang="ja-JP" sz="1100" dirty="0" smtClean="0">
              <a:latin typeface="+mn-lt"/>
              <a:ea typeface="ＭＳ 明朝" pitchFamily="17" charset="-128"/>
              <a:cs typeface="Times New Roman" pitchFamily="18" charset="0"/>
            </a:endParaRPr>
          </a:p>
          <a:p>
            <a:pPr lvl="1" eaLnBrk="0" hangingPunct="0"/>
            <a:r>
              <a:rPr kumimoji="1" lang="en-US" altLang="ja-JP" sz="1100" b="0" i="0" u="sng" strike="noStrike" cap="none" normalizeH="0" baseline="0" dirty="0" smtClean="0">
                <a:ln>
                  <a:noFill/>
                </a:ln>
                <a:solidFill>
                  <a:srgbClr val="0000FF"/>
                </a:solidFill>
                <a:effectLst/>
                <a:latin typeface="+mn-lt"/>
                <a:ea typeface="ＭＳ 明朝" pitchFamily="17" charset="-128"/>
                <a:cs typeface="Times New Roman" pitchFamily="18" charset="0"/>
              </a:rPr>
              <a:t>Method #1</a:t>
            </a:r>
            <a:r>
              <a:rPr kumimoji="1" lang="en-US" altLang="ja-JP" sz="1100" b="0" i="0" u="sng" strike="noStrike" cap="none" normalizeH="0" dirty="0" smtClean="0">
                <a:ln>
                  <a:noFill/>
                </a:ln>
                <a:solidFill>
                  <a:srgbClr val="0000FF"/>
                </a:solidFill>
                <a:effectLst/>
                <a:latin typeface="+mn-lt"/>
                <a:ea typeface="ＭＳ 明朝" pitchFamily="17" charset="-128"/>
                <a:cs typeface="Times New Roman" pitchFamily="18" charset="0"/>
              </a:rPr>
              <a:t> </a:t>
            </a:r>
            <a:r>
              <a:rPr lang="en-GB" sz="1100" dirty="0" smtClean="0"/>
              <a:t>based on a policy which is to avoid the occurrence of the TVWS network coexistence as much as possible without relying on the coexistence network protocol stack of each RAT in the target TVWS networks</a:t>
            </a:r>
          </a:p>
          <a:p>
            <a:pPr lvl="1" eaLnBrk="0" hangingPunct="0"/>
            <a:r>
              <a:rPr lang="en-US" altLang="ja-JP" sz="1100" u="sng" dirty="0" smtClean="0">
                <a:solidFill>
                  <a:srgbClr val="FF0000"/>
                </a:solidFill>
                <a:ea typeface="ＭＳ 明朝" pitchFamily="17" charset="-128"/>
                <a:cs typeface="Times New Roman" pitchFamily="18" charset="0"/>
              </a:rPr>
              <a:t>Method #2 </a:t>
            </a:r>
            <a:r>
              <a:rPr lang="en-GB" sz="1100" dirty="0" smtClean="0"/>
              <a:t>based on a policy which is to optimize the efficiency of the TVWS frequency reuse</a:t>
            </a:r>
            <a:endPar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dirty="0" smtClean="0">
                <a:latin typeface="+mn-lt"/>
                <a:ea typeface="ＭＳ 明朝" pitchFamily="17" charset="-128"/>
                <a:cs typeface="Times New Roman" pitchFamily="18" charset="0"/>
              </a:rPr>
              <a:t>	</a:t>
            </a:r>
            <a:endParaRPr kumimoji="1" lang="en-US" altLang="ja-JP" b="0" i="0" u="none"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en-US" altLang="ja-JP" b="1" i="0" u="sng" strike="noStrike" cap="none" normalizeH="0" baseline="0" dirty="0" smtClean="0">
                <a:ln>
                  <a:noFill/>
                </a:ln>
                <a:solidFill>
                  <a:schemeClr val="tx1"/>
                </a:solidFill>
                <a:effectLst/>
                <a:latin typeface="+mn-lt"/>
                <a:ea typeface="ＭＳ 明朝" pitchFamily="17" charset="-128"/>
                <a:cs typeface="Times New Roman" pitchFamily="18" charset="0"/>
              </a:rPr>
              <a:t>Step 5:</a:t>
            </a:r>
            <a:endParaRPr kumimoji="1" lang="en-US" altLang="ja-JP" b="1" i="0" u="sng"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Network reconfiguration parameter selection for network coexistence or resource sharing management with synchronization operation support is conducted in this step. The representative  network reconfiguration parameter candidates are given as follows:</a:t>
            </a:r>
            <a:endParaRPr kumimoji="1" lang="en-US" altLang="ja-JP" sz="1100" b="0" i="0" u="none" strike="noStrike" cap="none" normalizeH="0" baseline="0" dirty="0" smtClean="0">
              <a:ln>
                <a:noFill/>
              </a:ln>
              <a:solidFill>
                <a:schemeClr val="tx1"/>
              </a:solidFill>
              <a:effectLst/>
              <a:latin typeface="+mn-lt"/>
              <a:ea typeface="ＭＳ Ｐゴシック" pitchFamily="50" charset="-128"/>
            </a:endParaRPr>
          </a:p>
          <a:p>
            <a:pPr lvl="1" eaLnBrk="0" hangingPunct="0">
              <a:buFont typeface="Wingdings" pitchFamily="2" charset="2"/>
              <a:buChar char=""/>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 Recommended TVWS frequency channel(s)</a:t>
            </a:r>
            <a:endParaRPr kumimoji="1" lang="en-US" altLang="ja-JP" sz="1100" b="0" i="0" u="none" strike="noStrike" cap="none" normalizeH="0" baseline="0" dirty="0" smtClean="0">
              <a:ln>
                <a:noFill/>
              </a:ln>
              <a:solidFill>
                <a:schemeClr val="tx1"/>
              </a:solidFill>
              <a:effectLst/>
              <a:latin typeface="+mn-lt"/>
              <a:ea typeface="ＭＳ Ｐゴシック" pitchFamily="50" charset="-128"/>
            </a:endParaRPr>
          </a:p>
          <a:p>
            <a:pPr lvl="1" eaLnBrk="0" hangingPunct="0">
              <a:buFont typeface="Wingdings" pitchFamily="2" charset="2"/>
              <a:buChar char=""/>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 Recommended RAT</a:t>
            </a:r>
          </a:p>
          <a:p>
            <a:pPr lvl="1" eaLnBrk="0" hangingPunct="0">
              <a:buFont typeface="Wingdings" pitchFamily="2" charset="2"/>
              <a:buChar char=""/>
            </a:pPr>
            <a:endParaRPr kumimoji="1" lang="en-US" altLang="ja-JP" b="0" i="0" u="none"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en-US" altLang="ja-JP" b="1" i="0" u="sng" strike="noStrike" cap="none" normalizeH="0" baseline="0" dirty="0" smtClean="0">
                <a:ln>
                  <a:noFill/>
                </a:ln>
                <a:solidFill>
                  <a:schemeClr val="tx1"/>
                </a:solidFill>
                <a:effectLst/>
                <a:latin typeface="+mn-lt"/>
                <a:ea typeface="ＭＳ 明朝" pitchFamily="17" charset="-128"/>
                <a:cs typeface="Times New Roman" pitchFamily="18" charset="0"/>
              </a:rPr>
              <a:t>Step 6: </a:t>
            </a:r>
            <a:endParaRPr kumimoji="1" lang="en-US" altLang="ja-JP" b="1" i="0" u="sng" strike="noStrike" cap="none" normalizeH="0" baseline="0" dirty="0" smtClean="0">
              <a:ln>
                <a:noFill/>
              </a:ln>
              <a:solidFill>
                <a:schemeClr val="tx1"/>
              </a:solidFill>
              <a:effectLst/>
              <a:latin typeface="+mn-lt"/>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ＭＳ 明朝" pitchFamily="17" charset="-128"/>
                <a:cs typeface="Times New Roman" pitchFamily="18" charset="0"/>
              </a:rPr>
              <a:t>Network reconfiguration is requested for each network in this step. </a:t>
            </a:r>
            <a:endParaRPr kumimoji="1" lang="en-US" altLang="ja-JP" sz="1100" b="0" i="0" u="none" strike="noStrike" cap="none" normalizeH="0" baseline="0" dirty="0" smtClean="0">
              <a:ln>
                <a:noFill/>
              </a:ln>
              <a:solidFill>
                <a:schemeClr val="tx1"/>
              </a:solidFill>
              <a:effectLst/>
              <a:latin typeface="+mn-lt"/>
              <a:ea typeface="ＭＳ Ｐゴシック" pitchFamily="50" charset="-128"/>
            </a:endParaRPr>
          </a:p>
        </p:txBody>
      </p:sp>
      <p:sp>
        <p:nvSpPr>
          <p:cNvPr id="10" name="角丸四角形 9"/>
          <p:cNvSpPr/>
          <p:nvPr/>
        </p:nvSpPr>
        <p:spPr bwMode="auto">
          <a:xfrm>
            <a:off x="2248525" y="3269105"/>
            <a:ext cx="5410200" cy="914400"/>
          </a:xfrm>
          <a:prstGeom prst="roundRect">
            <a:avLst/>
          </a:prstGeom>
          <a:solidFill>
            <a:srgbClr val="FFFF00">
              <a:alpha val="28000"/>
            </a:srgbClr>
          </a:solidFill>
          <a:ln w="12700" cap="flat" cmpd="sng" algn="ctr">
            <a:solidFill>
              <a:srgbClr val="FFC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1" name="テキスト ボックス 10"/>
          <p:cNvSpPr txBox="1"/>
          <p:nvPr/>
        </p:nvSpPr>
        <p:spPr>
          <a:xfrm>
            <a:off x="152400" y="1247001"/>
            <a:ext cx="1143000" cy="276999"/>
          </a:xfrm>
          <a:prstGeom prst="rect">
            <a:avLst/>
          </a:prstGeom>
          <a:noFill/>
        </p:spPr>
        <p:txBody>
          <a:bodyPr wrap="square" rtlCol="0">
            <a:spAutoFit/>
          </a:bodyPr>
          <a:lstStyle/>
          <a:p>
            <a:r>
              <a:rPr kumimoji="1" lang="en-US" altLang="ja-JP" u="sng" dirty="0" smtClean="0"/>
              <a:t>Figure 7.17</a:t>
            </a:r>
            <a:endParaRPr kumimoji="1" lang="ja-JP" altLang="en-US" u="sng" dirty="0"/>
          </a:p>
        </p:txBody>
      </p:sp>
      <p:sp>
        <p:nvSpPr>
          <p:cNvPr id="13" name="正方形/長方形 12"/>
          <p:cNvSpPr/>
          <p:nvPr/>
        </p:nvSpPr>
        <p:spPr>
          <a:xfrm>
            <a:off x="4419600" y="1143000"/>
            <a:ext cx="5334000" cy="338554"/>
          </a:xfrm>
          <a:prstGeom prst="rect">
            <a:avLst/>
          </a:prstGeom>
        </p:spPr>
        <p:txBody>
          <a:bodyPr wrap="square">
            <a:spAutoFit/>
          </a:bodyPr>
          <a:lstStyle/>
          <a:p>
            <a:r>
              <a:rPr lang="en-US" altLang="ja-JP" sz="2400" baseline="30000" dirty="0" smtClean="0">
                <a:solidFill>
                  <a:srgbClr val="00B050"/>
                </a:solidFill>
                <a:ea typeface="ＭＳ Ｐゴシック" charset="-128"/>
              </a:rPr>
              <a:t>(*) The part is in section 7.3.2.1 of reference [1]  </a:t>
            </a:r>
            <a:endParaRPr lang="ja-JP" altLang="en-US" sz="2400" baseline="30000"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29" y="533400"/>
            <a:ext cx="9448800" cy="1066800"/>
          </a:xfrm>
        </p:spPr>
        <p:txBody>
          <a:bodyPr/>
          <a:lstStyle/>
          <a:p>
            <a:r>
              <a:rPr kumimoji="1" lang="en-US" altLang="ja-JP" dirty="0" smtClean="0"/>
              <a:t>Check points in finding the coexistence solution</a:t>
            </a:r>
            <a:br>
              <a:rPr kumimoji="1" lang="en-US" altLang="ja-JP" dirty="0" smtClean="0"/>
            </a:br>
            <a:r>
              <a:rPr kumimoji="1" lang="en-US" altLang="ja-JP" dirty="0" smtClean="0"/>
              <a:t>Common parts in both </a:t>
            </a:r>
            <a:r>
              <a:rPr kumimoji="1" lang="en-US" altLang="ja-JP" dirty="0" smtClean="0">
                <a:solidFill>
                  <a:srgbClr val="0000FF"/>
                </a:solidFill>
              </a:rPr>
              <a:t>method #1</a:t>
            </a:r>
            <a:r>
              <a:rPr lang="en-US" altLang="ja-JP" baseline="30000" dirty="0" smtClean="0">
                <a:solidFill>
                  <a:srgbClr val="00B050"/>
                </a:solidFill>
                <a:ea typeface="ＭＳ Ｐゴシック" charset="-128"/>
              </a:rPr>
              <a:t>(*1)</a:t>
            </a:r>
            <a:r>
              <a:rPr kumimoji="1" lang="en-US" altLang="ja-JP" dirty="0" smtClean="0"/>
              <a:t> &amp; </a:t>
            </a:r>
            <a:r>
              <a:rPr kumimoji="1" lang="en-US" altLang="ja-JP" dirty="0" smtClean="0">
                <a:solidFill>
                  <a:srgbClr val="FF0000"/>
                </a:solidFill>
              </a:rPr>
              <a:t>method #2</a:t>
            </a:r>
            <a:r>
              <a:rPr lang="en-US" altLang="ja-JP" baseline="30000" dirty="0" smtClean="0">
                <a:solidFill>
                  <a:srgbClr val="00B050"/>
                </a:solidFill>
                <a:ea typeface="ＭＳ Ｐゴシック" charset="-128"/>
              </a:rPr>
              <a:t>(*2) </a:t>
            </a:r>
            <a:endParaRPr kumimoji="1" lang="ja-JP" altLang="en-US" dirty="0"/>
          </a:p>
        </p:txBody>
      </p:sp>
      <p:sp>
        <p:nvSpPr>
          <p:cNvPr id="3" name="コンテンツ プレースホルダ 2"/>
          <p:cNvSpPr>
            <a:spLocks noGrp="1"/>
          </p:cNvSpPr>
          <p:nvPr>
            <p:ph idx="1"/>
          </p:nvPr>
        </p:nvSpPr>
        <p:spPr>
          <a:xfrm>
            <a:off x="304800" y="1577787"/>
            <a:ext cx="8686800" cy="4114800"/>
          </a:xfrm>
        </p:spPr>
        <p:txBody>
          <a:bodyPr/>
          <a:lstStyle/>
          <a:p>
            <a:pPr marL="457200" indent="-457200">
              <a:buFont typeface="+mj-lt"/>
              <a:buAutoNum type="arabicPeriod"/>
            </a:pPr>
            <a:r>
              <a:rPr lang="en-GB" sz="2000" dirty="0" smtClean="0"/>
              <a:t>Possibility check of occurrence of harmful mutual interference problem between multiple networks according to the coexistence network categorization</a:t>
            </a:r>
            <a:r>
              <a:rPr lang="en-US" altLang="ja-JP" sz="2000" baseline="30000" dirty="0" smtClean="0">
                <a:solidFill>
                  <a:srgbClr val="00B050"/>
                </a:solidFill>
                <a:ea typeface="ＭＳ Ｐゴシック" charset="-128"/>
              </a:rPr>
              <a:t> (*3)</a:t>
            </a:r>
            <a:r>
              <a:rPr kumimoji="1" lang="en-US" altLang="ja-JP" sz="2000" dirty="0" smtClean="0"/>
              <a:t> </a:t>
            </a:r>
            <a:endParaRPr lang="en-GB" sz="2000" dirty="0" smtClean="0"/>
          </a:p>
          <a:p>
            <a:pPr marL="3714750" lvl="8" indent="-342900">
              <a:buNone/>
            </a:pPr>
            <a:r>
              <a:rPr lang="en-GB" sz="2000" dirty="0" smtClean="0"/>
              <a:t>			</a:t>
            </a:r>
          </a:p>
          <a:p>
            <a:pPr marL="457200" indent="-457200">
              <a:buFont typeface="+mj-lt"/>
              <a:buAutoNum type="arabicPeriod"/>
            </a:pPr>
            <a:r>
              <a:rPr lang="en-GB" sz="2000" dirty="0" smtClean="0"/>
              <a:t>Resource check whether the target network can change from the current frequency channel to the others</a:t>
            </a:r>
          </a:p>
          <a:p>
            <a:pPr marL="3714750" lvl="8" indent="-342900">
              <a:buFont typeface="+mj-lt"/>
              <a:buAutoNum type="arabicPeriod"/>
            </a:pPr>
            <a:endParaRPr lang="en-GB" sz="2000" dirty="0" smtClean="0"/>
          </a:p>
          <a:p>
            <a:pPr marL="457200" indent="-457200">
              <a:buFont typeface="+mj-lt"/>
              <a:buAutoNum type="arabicPeriod"/>
            </a:pPr>
            <a:r>
              <a:rPr lang="en-GB" altLang="ja-JP" sz="2000" dirty="0" smtClean="0"/>
              <a:t>Activation type check of r</a:t>
            </a:r>
            <a:r>
              <a:rPr kumimoji="1" lang="en-US" altLang="ja-JP" sz="2000" dirty="0" err="1" smtClean="0"/>
              <a:t>esource</a:t>
            </a:r>
            <a:r>
              <a:rPr kumimoji="1" lang="en-US" altLang="ja-JP" sz="2000" dirty="0" smtClean="0"/>
              <a:t> management service</a:t>
            </a:r>
          </a:p>
          <a:p>
            <a:pPr marL="1200150" lvl="2" indent="-457200">
              <a:buFont typeface="Wingdings" pitchFamily="2" charset="2"/>
              <a:buChar char="Ø"/>
            </a:pPr>
            <a:r>
              <a:rPr kumimoji="1" lang="en-US" altLang="ja-JP" dirty="0" smtClean="0"/>
              <a:t>Please see next slide</a:t>
            </a:r>
          </a:p>
          <a:p>
            <a:pPr marL="3714750" lvl="8" indent="-342900">
              <a:buFont typeface="+mj-lt"/>
              <a:buAutoNum type="arabicPeriod"/>
            </a:pPr>
            <a:endParaRPr lang="en-GB" dirty="0" smtClean="0"/>
          </a:p>
          <a:p>
            <a:pPr marL="457200" indent="-457200">
              <a:buFont typeface="+mj-lt"/>
              <a:buAutoNum type="arabicPeriod"/>
            </a:pPr>
            <a:r>
              <a:rPr lang="en-GB" sz="2000" dirty="0" smtClean="0"/>
              <a:t>Capability check whether resource sharing and the synchronized operation is possible via each backbone </a:t>
            </a:r>
          </a:p>
          <a:p>
            <a:pPr marL="1200150" lvl="2" indent="-457200">
              <a:buFont typeface="Wingdings" pitchFamily="2" charset="2"/>
              <a:buChar char="Ø"/>
            </a:pPr>
            <a:r>
              <a:rPr lang="en-GB" dirty="0" smtClean="0"/>
              <a:t>If there is a problem on its latency and capability of the master TVBD(s) controlled by IEEE P802.19.1 system  for the backbone network connection , the resource sharing may not work well for the problem to be solved</a:t>
            </a:r>
            <a:endParaRPr lang="en-GB" altLang="ja-JP" dirty="0" smtClean="0"/>
          </a:p>
          <a:p>
            <a:pPr>
              <a:buNone/>
            </a:pPr>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5</a:t>
            </a:fld>
            <a:endParaRPr lang="en-US" altLang="ja-JP"/>
          </a:p>
        </p:txBody>
      </p:sp>
      <p:sp>
        <p:nvSpPr>
          <p:cNvPr id="7" name="正方形/長方形 6"/>
          <p:cNvSpPr/>
          <p:nvPr/>
        </p:nvSpPr>
        <p:spPr>
          <a:xfrm>
            <a:off x="3733800" y="2209800"/>
            <a:ext cx="5470921" cy="923330"/>
          </a:xfrm>
          <a:prstGeom prst="rect">
            <a:avLst/>
          </a:prstGeom>
        </p:spPr>
        <p:txBody>
          <a:bodyPr wrap="none">
            <a:spAutoFit/>
          </a:bodyPr>
          <a:lstStyle/>
          <a:p>
            <a:r>
              <a:rPr lang="en-US" altLang="ja-JP" sz="1800" baseline="30000" dirty="0" smtClean="0">
                <a:solidFill>
                  <a:srgbClr val="00B050"/>
                </a:solidFill>
                <a:ea typeface="ＭＳ Ｐゴシック" charset="-128"/>
              </a:rPr>
              <a:t>(*1) This part is in section 7.3.2.2 of proposal text [1 ] .</a:t>
            </a:r>
            <a:r>
              <a:rPr lang="en-US" altLang="ja-JP" sz="1800" dirty="0" smtClean="0">
                <a:solidFill>
                  <a:srgbClr val="00B050"/>
                </a:solidFill>
                <a:ea typeface="ＭＳ Ｐゴシック" charset="-128"/>
              </a:rPr>
              <a:t> </a:t>
            </a:r>
            <a:r>
              <a:rPr lang="en-US" altLang="ja-JP" sz="1800" baseline="30000" dirty="0" smtClean="0">
                <a:solidFill>
                  <a:srgbClr val="00B050"/>
                </a:solidFill>
                <a:ea typeface="ＭＳ Ｐゴシック" charset="-128"/>
              </a:rPr>
              <a:t>Please refer to  Slides 16</a:t>
            </a:r>
          </a:p>
          <a:p>
            <a:r>
              <a:rPr lang="en-US" altLang="ja-JP" sz="1800" baseline="30000" dirty="0" smtClean="0">
                <a:solidFill>
                  <a:srgbClr val="00B050"/>
                </a:solidFill>
                <a:ea typeface="ＭＳ Ｐゴシック" charset="-128"/>
              </a:rPr>
              <a:t>(*2) This part is in section 7.3.2.2 of proposal text [1 ] .</a:t>
            </a:r>
            <a:r>
              <a:rPr lang="en-US" altLang="ja-JP" sz="1800" dirty="0" smtClean="0">
                <a:solidFill>
                  <a:srgbClr val="00B050"/>
                </a:solidFill>
                <a:ea typeface="ＭＳ Ｐゴシック" charset="-128"/>
              </a:rPr>
              <a:t> </a:t>
            </a:r>
            <a:r>
              <a:rPr lang="en-US" altLang="ja-JP" sz="1800" baseline="30000" dirty="0" smtClean="0">
                <a:solidFill>
                  <a:srgbClr val="00B050"/>
                </a:solidFill>
                <a:ea typeface="ＭＳ Ｐゴシック" charset="-128"/>
              </a:rPr>
              <a:t>Please refer to  Slides 17. </a:t>
            </a:r>
          </a:p>
          <a:p>
            <a:r>
              <a:rPr lang="en-US" altLang="ja-JP" sz="1800" baseline="30000" dirty="0" smtClean="0">
                <a:solidFill>
                  <a:srgbClr val="00B050"/>
                </a:solidFill>
                <a:ea typeface="ＭＳ Ｐゴシック" charset="-128"/>
              </a:rPr>
              <a:t>(*3) This part is in section 7.3.2.2 of proposal text [1 ] .</a:t>
            </a:r>
            <a:r>
              <a:rPr lang="en-US" altLang="ja-JP" sz="1800" dirty="0" smtClean="0">
                <a:solidFill>
                  <a:srgbClr val="00B050"/>
                </a:solidFill>
                <a:ea typeface="ＭＳ Ｐゴシック" charset="-128"/>
              </a:rPr>
              <a:t> </a:t>
            </a:r>
            <a:r>
              <a:rPr lang="en-US" altLang="ja-JP" sz="1800" baseline="30000" dirty="0" smtClean="0">
                <a:solidFill>
                  <a:srgbClr val="00B050"/>
                </a:solidFill>
                <a:ea typeface="ＭＳ Ｐゴシック" charset="-128"/>
              </a:rPr>
              <a:t>Please refer to  Slides 11-14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Activation types of resource management </a:t>
            </a:r>
            <a:endParaRPr kumimoji="1" lang="ja-JP" altLang="en-US" dirty="0"/>
          </a:p>
        </p:txBody>
      </p:sp>
      <p:sp>
        <p:nvSpPr>
          <p:cNvPr id="3" name="コンテンツ プレースホルダ 2"/>
          <p:cNvSpPr>
            <a:spLocks noGrp="1"/>
          </p:cNvSpPr>
          <p:nvPr>
            <p:ph idx="1"/>
          </p:nvPr>
        </p:nvSpPr>
        <p:spPr>
          <a:xfrm>
            <a:off x="304800" y="1676400"/>
            <a:ext cx="8686800" cy="4724400"/>
          </a:xfrm>
        </p:spPr>
        <p:txBody>
          <a:bodyPr/>
          <a:lstStyle/>
          <a:p>
            <a:pPr marL="342900" lvl="1" indent="-342900">
              <a:buFontTx/>
              <a:buChar char="•"/>
            </a:pPr>
            <a:r>
              <a:rPr lang="en-US" dirty="0" smtClean="0"/>
              <a:t>The following two cases should be considered</a:t>
            </a:r>
          </a:p>
          <a:p>
            <a:pPr marL="1028700" lvl="3" indent="-342900"/>
            <a:endParaRPr lang="en-US" dirty="0" smtClean="0"/>
          </a:p>
          <a:p>
            <a:pPr marL="1028700" lvl="3" indent="-342900"/>
            <a:r>
              <a:rPr lang="en-US" dirty="0" smtClean="0"/>
              <a:t>Activated case from the master TVBD (w/ CE) of each TVWS network which detected the harmful interference from the other network(s) for a target channel</a:t>
            </a:r>
          </a:p>
          <a:p>
            <a:pPr marL="1371600" lvl="4" indent="-342900">
              <a:buFont typeface="Wingdings" pitchFamily="2" charset="2"/>
              <a:buChar char="ü"/>
            </a:pPr>
            <a:r>
              <a:rPr kumimoji="1" lang="en-US" altLang="ja-JP" dirty="0" smtClean="0"/>
              <a:t>In this case, it is obvious that the network coexistence problem is in the current network configuration, so  the 19.1 system only have to report the recommended network reconfiguration parameter(s) to the target TVBDs </a:t>
            </a:r>
          </a:p>
          <a:p>
            <a:pPr marL="342900" lvl="1" indent="-342900">
              <a:buNone/>
            </a:pPr>
            <a:endParaRPr lang="en-US" dirty="0" smtClean="0"/>
          </a:p>
          <a:p>
            <a:pPr marL="1028700" lvl="3" indent="-342900"/>
            <a:r>
              <a:rPr lang="en-US" dirty="0" smtClean="0"/>
              <a:t>Activated case due to autonomous detection of IEEE P802.19.1 system for network coexistence problem, if there is update on TVWS network registered in the system</a:t>
            </a:r>
          </a:p>
          <a:p>
            <a:pPr marL="1371600" lvl="4" indent="-342900">
              <a:buFont typeface="Wingdings" pitchFamily="2" charset="2"/>
              <a:buChar char="ü"/>
            </a:pPr>
            <a:r>
              <a:rPr kumimoji="1" lang="en-US" altLang="ja-JP" dirty="0" smtClean="0"/>
              <a:t>In this case, the potential interference is estimated in 19.1 system, and its potential problem event is reported to the target TVBDs with the recommended network reconfiguration parameter(s)</a:t>
            </a:r>
          </a:p>
          <a:p>
            <a:pPr marL="1371600" lvl="4" indent="-342900"/>
            <a:endParaRPr lang="ja-JP" altLang="en-US" dirty="0" smtClean="0"/>
          </a:p>
          <a:p>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6</a:t>
            </a:fld>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85800"/>
            <a:ext cx="9144000" cy="1066800"/>
          </a:xfrm>
        </p:spPr>
        <p:txBody>
          <a:bodyPr/>
          <a:lstStyle/>
          <a:p>
            <a:r>
              <a:rPr kumimoji="1" lang="en-US" altLang="ja-JP" dirty="0" smtClean="0"/>
              <a:t>Check points in finding the coexistence solution</a:t>
            </a:r>
            <a:br>
              <a:rPr kumimoji="1" lang="en-US" altLang="ja-JP" dirty="0" smtClean="0"/>
            </a:br>
            <a:r>
              <a:rPr kumimoji="1" lang="en-US" altLang="ja-JP" dirty="0" smtClean="0"/>
              <a:t>(Additional parts in the </a:t>
            </a:r>
            <a:r>
              <a:rPr kumimoji="1" lang="en-US" altLang="ja-JP" dirty="0" smtClean="0">
                <a:solidFill>
                  <a:srgbClr val="FF0000"/>
                </a:solidFill>
              </a:rPr>
              <a:t>method #2</a:t>
            </a:r>
            <a:r>
              <a:rPr lang="en-US" altLang="ja-JP" b="0" baseline="30000" dirty="0" smtClean="0">
                <a:solidFill>
                  <a:srgbClr val="00B050"/>
                </a:solidFill>
                <a:ea typeface="ＭＳ Ｐゴシック" charset="-128"/>
              </a:rPr>
              <a:t>(*)</a:t>
            </a:r>
            <a:r>
              <a:rPr kumimoji="1" lang="en-US" altLang="ja-JP" dirty="0" smtClean="0"/>
              <a:t>)</a:t>
            </a:r>
            <a:endParaRPr kumimoji="1" lang="ja-JP" altLang="en-US" dirty="0"/>
          </a:p>
        </p:txBody>
      </p:sp>
      <p:sp>
        <p:nvSpPr>
          <p:cNvPr id="3" name="コンテンツ プレースホルダ 2"/>
          <p:cNvSpPr>
            <a:spLocks noGrp="1"/>
          </p:cNvSpPr>
          <p:nvPr>
            <p:ph idx="1"/>
          </p:nvPr>
        </p:nvSpPr>
        <p:spPr/>
        <p:txBody>
          <a:bodyPr/>
          <a:lstStyle/>
          <a:p>
            <a:pPr marL="457200" indent="-457200">
              <a:buFont typeface="+mj-lt"/>
              <a:buAutoNum type="arabicPeriod"/>
            </a:pPr>
            <a:r>
              <a:rPr lang="en-GB" dirty="0" smtClean="0"/>
              <a:t>Current RAT usage check</a:t>
            </a:r>
          </a:p>
          <a:p>
            <a:pPr marL="3714750" lvl="8" indent="-342900">
              <a:buFont typeface="+mj-lt"/>
              <a:buAutoNum type="arabicPeriod"/>
            </a:pPr>
            <a:endParaRPr lang="en-GB" dirty="0" smtClean="0"/>
          </a:p>
          <a:p>
            <a:pPr marL="457200" indent="-457200">
              <a:buFont typeface="+mj-lt"/>
              <a:buAutoNum type="arabicPeriod"/>
            </a:pPr>
            <a:r>
              <a:rPr lang="en-GB" dirty="0" smtClean="0"/>
              <a:t>Operable RAT(s) capability check </a:t>
            </a:r>
          </a:p>
          <a:p>
            <a:pPr marL="3714750" lvl="8" indent="-342900">
              <a:buFont typeface="+mj-lt"/>
              <a:buAutoNum type="arabicPeriod"/>
            </a:pPr>
            <a:endParaRPr lang="en-GB" dirty="0" smtClean="0"/>
          </a:p>
          <a:p>
            <a:pPr marL="457200" indent="-457200">
              <a:buFont typeface="+mj-lt"/>
              <a:buAutoNum type="arabicPeriod"/>
            </a:pPr>
            <a:r>
              <a:rPr lang="en-GB" dirty="0" smtClean="0"/>
              <a:t>Capability check whether the operable RAT supports effective coexistence protocol to protect each network from the harmful mutual interference by themselves</a:t>
            </a:r>
          </a:p>
          <a:p>
            <a:pPr marL="857250" lvl="1" indent="-457200">
              <a:buFont typeface="Wingdings" pitchFamily="2" charset="2"/>
              <a:buChar char="Ø"/>
            </a:pPr>
            <a:r>
              <a:rPr lang="en-GB" dirty="0" smtClean="0"/>
              <a:t>Please see the Slide#10 - Slide#13 in Appendix</a:t>
            </a:r>
          </a:p>
          <a:p>
            <a:pPr lvl="1">
              <a:buNone/>
            </a:pPr>
            <a:endParaRPr lang="en-GB" dirty="0" smtClean="0"/>
          </a:p>
          <a:p>
            <a:endParaRPr kumimoji="1" lang="ja-JP" altLang="en-US" dirty="0"/>
          </a:p>
        </p:txBody>
      </p:sp>
      <p:sp>
        <p:nvSpPr>
          <p:cNvPr id="4" name="日付プレースホルダ 3"/>
          <p:cNvSpPr>
            <a:spLocks noGrp="1"/>
          </p:cNvSpPr>
          <p:nvPr>
            <p:ph type="dt" sz="half" idx="10"/>
          </p:nvPr>
        </p:nvSpPr>
        <p:spPr/>
        <p:txBody>
          <a:bodyPr/>
          <a:lstStyle/>
          <a:p>
            <a:pPr>
              <a:defRPr/>
            </a:pPr>
            <a:r>
              <a:rPr lang="en-US" altLang="ja-JP" smtClean="0"/>
              <a:t>November 2010</a:t>
            </a:r>
            <a:endParaRPr lang="en-US" dirty="0"/>
          </a:p>
        </p:txBody>
      </p:sp>
      <p:sp>
        <p:nvSpPr>
          <p:cNvPr id="5" name="フッター プレースホルダ 4"/>
          <p:cNvSpPr>
            <a:spLocks noGrp="1"/>
          </p:cNvSpPr>
          <p:nvPr>
            <p:ph type="ftr" sz="quarter" idx="11"/>
          </p:nvPr>
        </p:nvSpPr>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D84261C1-2AAF-4DB6-9444-6193A44EE703}" type="slidenum">
              <a:rPr lang="en-US" altLang="ja-JP" smtClean="0"/>
              <a:pPr>
                <a:defRPr/>
              </a:pPr>
              <a:t>7</a:t>
            </a:fld>
            <a:endParaRPr lang="en-US" altLang="ja-JP"/>
          </a:p>
        </p:txBody>
      </p:sp>
      <p:sp>
        <p:nvSpPr>
          <p:cNvPr id="7" name="角丸四角形 6"/>
          <p:cNvSpPr/>
          <p:nvPr/>
        </p:nvSpPr>
        <p:spPr bwMode="auto">
          <a:xfrm>
            <a:off x="381000" y="2057400"/>
            <a:ext cx="8153400" cy="3200400"/>
          </a:xfrm>
          <a:prstGeom prst="roundRect">
            <a:avLst/>
          </a:prstGeom>
          <a:noFill/>
          <a:ln w="12700" cap="flat" cmpd="sng" algn="ctr">
            <a:solidFill>
              <a:srgbClr val="FF0000"/>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8" name="正方形/長方形 7"/>
          <p:cNvSpPr/>
          <p:nvPr/>
        </p:nvSpPr>
        <p:spPr>
          <a:xfrm>
            <a:off x="1143000" y="5334000"/>
            <a:ext cx="7315200" cy="1015663"/>
          </a:xfrm>
          <a:prstGeom prst="rect">
            <a:avLst/>
          </a:prstGeom>
        </p:spPr>
        <p:txBody>
          <a:bodyPr wrap="square">
            <a:spAutoFit/>
          </a:bodyPr>
          <a:lstStyle/>
          <a:p>
            <a:r>
              <a:rPr lang="en-US" altLang="ja-JP" sz="2000" dirty="0" smtClean="0">
                <a:solidFill>
                  <a:srgbClr val="FF0000"/>
                </a:solidFill>
              </a:rPr>
              <a:t>Coexistence protocol check of each RAT protocol itself </a:t>
            </a:r>
          </a:p>
          <a:p>
            <a:r>
              <a:rPr lang="en-US" altLang="ja-JP" sz="2000" dirty="0" smtClean="0">
                <a:solidFill>
                  <a:srgbClr val="FF0000"/>
                </a:solidFill>
              </a:rPr>
              <a:t>may be largely effect in being increased frequency reuse ratio </a:t>
            </a:r>
          </a:p>
          <a:p>
            <a:r>
              <a:rPr lang="en-US" altLang="ja-JP" sz="2000" dirty="0" smtClean="0">
                <a:solidFill>
                  <a:srgbClr val="FF0000"/>
                </a:solidFill>
              </a:rPr>
              <a:t>in multiple neighbor TVWS networks</a:t>
            </a:r>
            <a:endParaRPr lang="ja-JP" altLang="en-US" sz="2000" dirty="0">
              <a:solidFill>
                <a:srgbClr val="FF0000"/>
              </a:solidFill>
            </a:endParaRPr>
          </a:p>
        </p:txBody>
      </p:sp>
      <p:sp>
        <p:nvSpPr>
          <p:cNvPr id="9" name="正方形/長方形 8"/>
          <p:cNvSpPr/>
          <p:nvPr/>
        </p:nvSpPr>
        <p:spPr>
          <a:xfrm>
            <a:off x="3886200" y="1600200"/>
            <a:ext cx="5194499" cy="369332"/>
          </a:xfrm>
          <a:prstGeom prst="rect">
            <a:avLst/>
          </a:prstGeom>
        </p:spPr>
        <p:txBody>
          <a:bodyPr wrap="none">
            <a:spAutoFit/>
          </a:bodyPr>
          <a:lstStyle/>
          <a:p>
            <a:r>
              <a:rPr lang="en-US" altLang="ja-JP" sz="1800" baseline="30000" dirty="0" smtClean="0">
                <a:solidFill>
                  <a:srgbClr val="00B050"/>
                </a:solidFill>
                <a:ea typeface="ＭＳ Ｐゴシック" charset="-128"/>
              </a:rPr>
              <a:t>(*) This part is in section 7.3.2.2 of proposal text [1 ] .</a:t>
            </a:r>
            <a:r>
              <a:rPr lang="en-US" altLang="ja-JP" sz="1800" dirty="0" smtClean="0">
                <a:solidFill>
                  <a:srgbClr val="00B050"/>
                </a:solidFill>
                <a:ea typeface="ＭＳ Ｐゴシック" charset="-128"/>
              </a:rPr>
              <a:t> </a:t>
            </a:r>
            <a:r>
              <a:rPr lang="en-US" altLang="ja-JP" sz="1800" baseline="30000" dirty="0" smtClean="0">
                <a:solidFill>
                  <a:srgbClr val="00B050"/>
                </a:solidFill>
                <a:ea typeface="ＭＳ Ｐゴシック" charset="-128"/>
              </a:rPr>
              <a:t>Please refer to  Slides 17.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0" dirty="0" smtClean="0"/>
              <a:t>Conclusions</a:t>
            </a:r>
            <a:endParaRPr kumimoji="1" lang="ja-JP" altLang="en-US" b="0" dirty="0"/>
          </a:p>
        </p:txBody>
      </p:sp>
      <p:sp>
        <p:nvSpPr>
          <p:cNvPr id="3" name="コンテンツ プレースホルダ 2"/>
          <p:cNvSpPr>
            <a:spLocks noGrp="1"/>
          </p:cNvSpPr>
          <p:nvPr>
            <p:ph idx="1"/>
          </p:nvPr>
        </p:nvSpPr>
        <p:spPr/>
        <p:txBody>
          <a:bodyPr/>
          <a:lstStyle/>
          <a:p>
            <a:pPr eaLnBrk="1" hangingPunct="1"/>
            <a:r>
              <a:rPr lang="en-US" altLang="ja-JP" b="0" dirty="0" smtClean="0">
                <a:ea typeface="ＭＳ Ｐゴシック" charset="-128"/>
              </a:rPr>
              <a:t>Proposed IEEE P802.19.1 service models, mechanisms and its algorithms on resource management</a:t>
            </a:r>
            <a:r>
              <a:rPr lang="en-US" altLang="ja-JP" sz="1600" b="0" dirty="0" smtClean="0">
                <a:ea typeface="ＭＳ Ｐゴシック" charset="-128"/>
              </a:rPr>
              <a:t> </a:t>
            </a:r>
            <a:r>
              <a:rPr lang="en-US" altLang="ja-JP" b="0" dirty="0" smtClean="0">
                <a:ea typeface="ＭＳ Ｐゴシック" charset="-128"/>
              </a:rPr>
              <a:t>for TVWS network coexistence were summarized. </a:t>
            </a:r>
            <a:endParaRPr kumimoji="1" lang="en-US" altLang="ja-JP" dirty="0" smtClean="0">
              <a:ea typeface="ＭＳ Ｐゴシック" charset="-128"/>
            </a:endParaRPr>
          </a:p>
        </p:txBody>
      </p:sp>
      <p:sp>
        <p:nvSpPr>
          <p:cNvPr id="4" name="日付プレースホルダ 3"/>
          <p:cNvSpPr>
            <a:spLocks noGrp="1"/>
          </p:cNvSpPr>
          <p:nvPr>
            <p:ph type="dt" sz="half" idx="10"/>
          </p:nvPr>
        </p:nvSpPr>
        <p:spPr>
          <a:xfrm>
            <a:off x="696913" y="333375"/>
            <a:ext cx="1506823" cy="276999"/>
          </a:xfrm>
        </p:spPr>
        <p:txBody>
          <a:bodyPr/>
          <a:lstStyle/>
          <a:p>
            <a:pPr>
              <a:defRPr/>
            </a:pPr>
            <a:r>
              <a:rPr lang="en-US" altLang="ja-JP" b="0" smtClean="0"/>
              <a:t>November 2010</a:t>
            </a:r>
            <a:endParaRPr lang="en-US" b="0" dirty="0"/>
          </a:p>
        </p:txBody>
      </p:sp>
      <p:sp>
        <p:nvSpPr>
          <p:cNvPr id="5" name="フッター プレースホルダ 4"/>
          <p:cNvSpPr>
            <a:spLocks noGrp="1"/>
          </p:cNvSpPr>
          <p:nvPr>
            <p:ph type="ftr" sz="quarter" idx="11"/>
          </p:nvPr>
        </p:nvSpPr>
        <p:spPr>
          <a:xfrm>
            <a:off x="6604548" y="6475413"/>
            <a:ext cx="1939377" cy="184666"/>
          </a:xfrm>
        </p:spPr>
        <p:txBody>
          <a:bodyPr/>
          <a:lstStyle/>
          <a:p>
            <a:pPr>
              <a:defRPr/>
            </a:pPr>
            <a:r>
              <a:rPr lang="en-US" smtClean="0"/>
              <a:t>Ryo SAWAI, Sony Corporation</a:t>
            </a:r>
            <a:endParaRPr lang="en-US" dirty="0"/>
          </a:p>
        </p:txBody>
      </p:sp>
      <p:sp>
        <p:nvSpPr>
          <p:cNvPr id="6" name="スライド番号プレースホルダ 5"/>
          <p:cNvSpPr>
            <a:spLocks noGrp="1"/>
          </p:cNvSpPr>
          <p:nvPr>
            <p:ph type="sldNum" sz="quarter" idx="12"/>
          </p:nvPr>
        </p:nvSpPr>
        <p:spPr>
          <a:xfrm>
            <a:off x="4344988" y="6475413"/>
            <a:ext cx="517769" cy="184666"/>
          </a:xfrm>
        </p:spPr>
        <p:txBody>
          <a:bodyPr/>
          <a:lstStyle/>
          <a:p>
            <a:pPr>
              <a:defRPr/>
            </a:pPr>
            <a:r>
              <a:rPr lang="en-US" altLang="ja-JP" smtClean="0"/>
              <a:t>Slide </a:t>
            </a:r>
            <a:fld id="{D84261C1-2AAF-4DB6-9444-6193A44EE703}" type="slidenum">
              <a:rPr lang="en-US" altLang="ja-JP" smtClean="0"/>
              <a:pPr>
                <a:defRPr/>
              </a:pPr>
              <a:t>8</a:t>
            </a:fld>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kumimoji="1" lang="en-US" altLang="ja-JP" smtClean="0">
                <a:ea typeface="ＭＳ Ｐゴシック" pitchFamily="50" charset="-128"/>
              </a:rPr>
              <a:t>References</a:t>
            </a:r>
            <a:endParaRPr kumimoji="1" lang="ja-JP" altLang="en-US" smtClean="0">
              <a:ea typeface="ＭＳ Ｐゴシック" pitchFamily="50" charset="-128"/>
            </a:endParaRPr>
          </a:p>
        </p:txBody>
      </p:sp>
      <p:sp>
        <p:nvSpPr>
          <p:cNvPr id="12291" name="フッター プレースホルダ 3"/>
          <p:cNvSpPr>
            <a:spLocks noGrp="1"/>
          </p:cNvSpPr>
          <p:nvPr>
            <p:ph type="ftr" sz="quarter" idx="11"/>
          </p:nvPr>
        </p:nvSpPr>
        <p:spPr>
          <a:noFill/>
        </p:spPr>
        <p:txBody>
          <a:bodyPr/>
          <a:lstStyle/>
          <a:p>
            <a:r>
              <a:rPr lang="en-US" altLang="ja-JP" smtClean="0">
                <a:ea typeface="ＭＳ Ｐゴシック" pitchFamily="50" charset="-128"/>
              </a:rPr>
              <a:t>Ryo SAWAI, Sony Corporation</a:t>
            </a:r>
          </a:p>
        </p:txBody>
      </p:sp>
      <p:sp>
        <p:nvSpPr>
          <p:cNvPr id="12292" name="スライド番号プレースホルダ 4"/>
          <p:cNvSpPr>
            <a:spLocks noGrp="1"/>
          </p:cNvSpPr>
          <p:nvPr>
            <p:ph type="sldNum" sz="quarter" idx="12"/>
          </p:nvPr>
        </p:nvSpPr>
        <p:spPr>
          <a:noFill/>
        </p:spPr>
        <p:txBody>
          <a:bodyPr/>
          <a:lstStyle/>
          <a:p>
            <a:r>
              <a:rPr lang="en-US" altLang="ja-JP" smtClean="0"/>
              <a:t>Slide </a:t>
            </a:r>
            <a:fld id="{D0B3E0B0-C94B-4CF7-882E-4AC59B58948E}" type="slidenum">
              <a:rPr lang="en-US" altLang="ja-JP" smtClean="0"/>
              <a:pPr/>
              <a:t>9</a:t>
            </a:fld>
            <a:endParaRPr lang="en-US" altLang="ja-JP" smtClean="0"/>
          </a:p>
        </p:txBody>
      </p:sp>
      <p:sp>
        <p:nvSpPr>
          <p:cNvPr id="12293" name="テキスト ボックス 7"/>
          <p:cNvSpPr txBox="1">
            <a:spLocks noChangeArrowheads="1"/>
          </p:cNvSpPr>
          <p:nvPr/>
        </p:nvSpPr>
        <p:spPr bwMode="auto">
          <a:xfrm>
            <a:off x="304800" y="1676400"/>
            <a:ext cx="8382000" cy="923330"/>
          </a:xfrm>
          <a:prstGeom prst="rect">
            <a:avLst/>
          </a:prstGeom>
          <a:noFill/>
          <a:ln w="9525">
            <a:noFill/>
            <a:miter lim="800000"/>
            <a:headEnd/>
            <a:tailEnd/>
          </a:ln>
        </p:spPr>
        <p:txBody>
          <a:bodyPr>
            <a:spAutoFit/>
          </a:bodyPr>
          <a:lstStyle/>
          <a:p>
            <a:pPr marL="0" lvl="3" eaLnBrk="0" hangingPunct="0"/>
            <a:r>
              <a:rPr lang="en-US" altLang="ja-JP" sz="1800" smtClean="0">
                <a:ea typeface="ＭＳ Ｐゴシック" charset="-128"/>
              </a:rPr>
              <a:t>[</a:t>
            </a:r>
            <a:r>
              <a:rPr lang="en-US" altLang="ja-JP" sz="1800" dirty="0" smtClean="0">
                <a:ea typeface="ＭＳ Ｐゴシック" charset="-128"/>
              </a:rPr>
              <a:t>1] “19-10-0145-00-0001-coexistence-mechanism-and-its-algorithm”, IEEE mentor, October 2010</a:t>
            </a:r>
            <a:endParaRPr lang="en-US" altLang="ja-JP" sz="1800" dirty="0" smtClean="0"/>
          </a:p>
          <a:p>
            <a:pPr eaLnBrk="0" hangingPunct="0"/>
            <a:r>
              <a:rPr lang="en-US" altLang="ja-JP" sz="1800" dirty="0"/>
              <a:t>	</a:t>
            </a:r>
          </a:p>
        </p:txBody>
      </p:sp>
      <p:sp>
        <p:nvSpPr>
          <p:cNvPr id="12294" name="日付プレースホルダ 6"/>
          <p:cNvSpPr>
            <a:spLocks noGrp="1"/>
          </p:cNvSpPr>
          <p:nvPr>
            <p:ph type="dt" sz="quarter" idx="10"/>
          </p:nvPr>
        </p:nvSpPr>
        <p:spPr>
          <a:noFill/>
        </p:spPr>
        <p:txBody>
          <a:bodyPr/>
          <a:lstStyle/>
          <a:p>
            <a:r>
              <a:rPr lang="en-US" altLang="ja-JP" smtClean="0">
                <a:ea typeface="ＭＳ Ｐゴシック" pitchFamily="50" charset="-128"/>
              </a:rPr>
              <a:t>November 2010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9-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9-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9-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9-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9-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9-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9-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9-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9-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802-19-Submission</Template>
  <TotalTime>74470</TotalTime>
  <Words>3061</Words>
  <Application>Microsoft Office PowerPoint</Application>
  <PresentationFormat>画面に合わせる (4:3)</PresentationFormat>
  <Paragraphs>415</Paragraphs>
  <Slides>28</Slides>
  <Notes>17</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28</vt:i4>
      </vt:variant>
    </vt:vector>
  </HeadingPairs>
  <TitlesOfParts>
    <vt:vector size="31" baseType="lpstr">
      <vt:lpstr>802-19-Submission</vt:lpstr>
      <vt:lpstr>デザインの設定</vt:lpstr>
      <vt:lpstr>Visio</vt:lpstr>
      <vt:lpstr>Resource management for TVWS network coexistence</vt:lpstr>
      <vt:lpstr>Introduction</vt:lpstr>
      <vt:lpstr>Proposed service models(*)</vt:lpstr>
      <vt:lpstr>Overall procedure of proposed method (*)</vt:lpstr>
      <vt:lpstr>Check points in finding the coexistence solution Common parts in both method #1(*1) &amp; method #2(*2) </vt:lpstr>
      <vt:lpstr>Activation types of resource management </vt:lpstr>
      <vt:lpstr>Check points in finding the coexistence solution (Additional parts in the method #2(*))</vt:lpstr>
      <vt:lpstr>Conclusions</vt:lpstr>
      <vt:lpstr>References</vt:lpstr>
      <vt:lpstr>Appendix Coexistence network categorization</vt:lpstr>
      <vt:lpstr>Example studies on existing RAT on network coexistence problem (1) Class #1</vt:lpstr>
      <vt:lpstr>Example studies on existing RAT on network coexistence problem (2)  Class #2</vt:lpstr>
      <vt:lpstr>Example studies on existing RAT on network coexistence problem (3)  Class #3</vt:lpstr>
      <vt:lpstr>Example studies on existing RAT on network coexistence problem (4)  Class #4</vt:lpstr>
      <vt:lpstr>Appendix Resource management procedures</vt:lpstr>
      <vt:lpstr>Method #1 based on a policy which is to avoid the occurrence of the TVWS network coexistence as much as possible without relying on the coexistence network protocol stack of each RAT in the target TVWS networks</vt:lpstr>
      <vt:lpstr>Method #2 based on a policy which is to optimize the efficiency of the TVWS frequency reuse</vt:lpstr>
      <vt:lpstr>Appendix Service models</vt:lpstr>
      <vt:lpstr>Service model #1 (1)  Example case of “Dynamic frequency channel allocation”</vt:lpstr>
      <vt:lpstr>Service model #1 (2)  Example case of “Dynamic frequency channel allocation”</vt:lpstr>
      <vt:lpstr>Service model #2 (1)   Example case of “RAT selection support”</vt:lpstr>
      <vt:lpstr> Service model #2 (2)   Example case of “RAT selection support”</vt:lpstr>
      <vt:lpstr>Service model #3 (1)    Example case of “Wireless network coverage extension support”</vt:lpstr>
      <vt:lpstr>Service model #3 (2)    Example case of “Wireless network coverage extension support”</vt:lpstr>
      <vt:lpstr>Service model #4 (1)   Example case of “Multi-channel operation support”</vt:lpstr>
      <vt:lpstr>Service model #4 (2)   Example case of “Multi-channel operation support”</vt:lpstr>
      <vt:lpstr>Service model #5 (1)   Example case of “Resource sharing support” </vt:lpstr>
      <vt:lpstr>Service model #5 (2)    Example case of “Resource sharing support”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Sony proposal</dc:title>
  <dc:creator>Ryo Sawai (Sony corporation)</dc:creator>
  <cp:lastModifiedBy>Windows ユーザー</cp:lastModifiedBy>
  <cp:revision>3496</cp:revision>
  <cp:lastPrinted>1998-02-10T13:28:06Z</cp:lastPrinted>
  <dcterms:created xsi:type="dcterms:W3CDTF">2009-12-21T01:57:49Z</dcterms:created>
  <dcterms:modified xsi:type="dcterms:W3CDTF">2010-11-09T16:08:04Z</dcterms:modified>
</cp:coreProperties>
</file>