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Lst>
  <p:notesMasterIdLst>
    <p:notesMasterId r:id="rId15"/>
  </p:notesMasterIdLst>
  <p:handoutMasterIdLst>
    <p:handoutMasterId r:id="rId16"/>
  </p:handoutMasterIdLst>
  <p:sldIdLst>
    <p:sldId id="269" r:id="rId3"/>
    <p:sldId id="376" r:id="rId4"/>
    <p:sldId id="330" r:id="rId5"/>
    <p:sldId id="318" r:id="rId6"/>
    <p:sldId id="374" r:id="rId7"/>
    <p:sldId id="375" r:id="rId8"/>
    <p:sldId id="343" r:id="rId9"/>
    <p:sldId id="344" r:id="rId10"/>
    <p:sldId id="345" r:id="rId11"/>
    <p:sldId id="346" r:id="rId12"/>
    <p:sldId id="347" r:id="rId13"/>
    <p:sldId id="328" r:id="rId14"/>
  </p:sldIdLst>
  <p:sldSz cx="9144000" cy="6858000" type="screen4x3"/>
  <p:notesSz cx="6735763" cy="9866313"/>
  <p:defaultTextStyle>
    <a:defPPr>
      <a:defRPr lang="en-US"/>
    </a:defPPr>
    <a:lvl1pPr algn="l" rtl="0" fontAlgn="base">
      <a:spcBef>
        <a:spcPct val="0"/>
      </a:spcBef>
      <a:spcAft>
        <a:spcPct val="0"/>
      </a:spcAft>
      <a:defRPr kumimoji="1" sz="12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2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2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2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2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5" autoAdjust="0"/>
    <p:restoredTop sz="62081" autoAdjust="0"/>
  </p:normalViewPr>
  <p:slideViewPr>
    <p:cSldViewPr>
      <p:cViewPr>
        <p:scale>
          <a:sx n="66" d="100"/>
          <a:sy n="66" d="100"/>
        </p:scale>
        <p:origin x="-1650" y="-28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BA01A-279B-4473-9F41-9ECBBCF39220}" type="doc">
      <dgm:prSet loTypeId="urn:microsoft.com/office/officeart/2005/8/layout/process2" loCatId="process" qsTypeId="urn:microsoft.com/office/officeart/2005/8/quickstyle/simple1" qsCatId="simple" csTypeId="urn:microsoft.com/office/officeart/2005/8/colors/accent0_2" csCatId="mainScheme" phldr="1"/>
      <dgm:spPr/>
    </dgm:pt>
    <dgm:pt modelId="{E30C2D98-FCB9-45B4-A06D-688C05967048}">
      <dgm:prSet phldrT="[テキスト]" custT="1"/>
      <dgm:spPr/>
      <dgm:t>
        <a:bodyPr/>
        <a:lstStyle/>
        <a:p>
          <a:r>
            <a:rPr kumimoji="1" lang="en-US" altLang="ja-JP" sz="2000" dirty="0" smtClean="0">
              <a:latin typeface="+mn-lt"/>
            </a:rPr>
            <a:t>Estimation of each TVWS network coverage area</a:t>
          </a:r>
        </a:p>
      </dgm:t>
    </dgm:pt>
    <dgm:pt modelId="{2F31EFAC-F1D1-44D5-9A39-6CF8F74E5798}" type="parTrans" cxnId="{0C0C8F2F-332C-4F1D-8F2E-77545C0C3798}">
      <dgm:prSet/>
      <dgm:spPr/>
      <dgm:t>
        <a:bodyPr/>
        <a:lstStyle/>
        <a:p>
          <a:endParaRPr kumimoji="1" lang="ja-JP" altLang="en-US" sz="2000">
            <a:solidFill>
              <a:schemeClr val="tx1"/>
            </a:solidFill>
            <a:latin typeface="+mn-lt"/>
          </a:endParaRPr>
        </a:p>
      </dgm:t>
    </dgm:pt>
    <dgm:pt modelId="{46C64FFC-9F54-426C-8435-9F0FC5BB15E8}" type="sibTrans" cxnId="{0C0C8F2F-332C-4F1D-8F2E-77545C0C3798}">
      <dgm:prSet custT="1"/>
      <dgm:spPr/>
      <dgm:t>
        <a:bodyPr/>
        <a:lstStyle/>
        <a:p>
          <a:endParaRPr kumimoji="1" lang="ja-JP" altLang="en-US" sz="2000">
            <a:solidFill>
              <a:schemeClr val="tx1"/>
            </a:solidFill>
            <a:latin typeface="+mn-lt"/>
          </a:endParaRPr>
        </a:p>
      </dgm:t>
    </dgm:pt>
    <dgm:pt modelId="{3FA292BD-5EBD-4063-8F8B-B23B2186E09B}">
      <dgm:prSet phldrT="[テキスト]" custT="1"/>
      <dgm:spPr/>
      <dgm:t>
        <a:bodyPr/>
        <a:lstStyle/>
        <a:p>
          <a:r>
            <a:rPr kumimoji="1" lang="en-US" altLang="ja-JP" sz="2000" smtClean="0">
              <a:latin typeface="+mn-lt"/>
            </a:rPr>
            <a:t>Problem estimation and its solution analysis   </a:t>
          </a:r>
          <a:endParaRPr kumimoji="1" lang="en-US" altLang="ja-JP" sz="2000" dirty="0" smtClean="0">
            <a:latin typeface="+mn-lt"/>
          </a:endParaRPr>
        </a:p>
      </dgm:t>
    </dgm:pt>
    <dgm:pt modelId="{48239A87-D52D-4FDF-8709-AD876AAEBA01}" type="parTrans" cxnId="{802D0754-A320-4B37-B46A-9A3F3C648F5C}">
      <dgm:prSet/>
      <dgm:spPr/>
      <dgm:t>
        <a:bodyPr/>
        <a:lstStyle/>
        <a:p>
          <a:endParaRPr kumimoji="1" lang="ja-JP" altLang="en-US" sz="2000">
            <a:solidFill>
              <a:schemeClr val="tx1"/>
            </a:solidFill>
            <a:latin typeface="+mn-lt"/>
          </a:endParaRPr>
        </a:p>
      </dgm:t>
    </dgm:pt>
    <dgm:pt modelId="{D4BEAE2C-00C0-4847-A864-297272204A1D}" type="sibTrans" cxnId="{802D0754-A320-4B37-B46A-9A3F3C648F5C}">
      <dgm:prSet custT="1"/>
      <dgm:spPr/>
      <dgm:t>
        <a:bodyPr/>
        <a:lstStyle/>
        <a:p>
          <a:endParaRPr kumimoji="1" lang="ja-JP" altLang="en-US" sz="2000">
            <a:solidFill>
              <a:schemeClr val="tx1"/>
            </a:solidFill>
            <a:latin typeface="+mn-lt"/>
          </a:endParaRPr>
        </a:p>
      </dgm:t>
    </dgm:pt>
    <dgm:pt modelId="{B297F32E-3E99-41AF-AB6D-3D2F388C5977}">
      <dgm:prSet phldrT="[テキスト]" custT="1"/>
      <dgm:spPr/>
      <dgm:t>
        <a:bodyPr/>
        <a:lstStyle/>
        <a:p>
          <a:r>
            <a:rPr kumimoji="1" lang="en-US" altLang="ja-JP" sz="2000" dirty="0" smtClean="0">
              <a:latin typeface="+mn-lt"/>
            </a:rPr>
            <a:t>Information collection of TVWS network configuration   </a:t>
          </a:r>
          <a:endParaRPr kumimoji="1" lang="ja-JP" altLang="en-US" sz="2000" dirty="0">
            <a:latin typeface="+mn-lt"/>
          </a:endParaRPr>
        </a:p>
      </dgm:t>
    </dgm:pt>
    <dgm:pt modelId="{B06DC952-1474-42D2-B3A4-66F4C1A8D55A}" type="parTrans" cxnId="{9A5C4FBD-9A63-4FE7-9E7D-E1F15192FEB3}">
      <dgm:prSet/>
      <dgm:spPr/>
      <dgm:t>
        <a:bodyPr/>
        <a:lstStyle/>
        <a:p>
          <a:endParaRPr kumimoji="1" lang="ja-JP" altLang="en-US" sz="2000">
            <a:solidFill>
              <a:schemeClr val="tx1"/>
            </a:solidFill>
            <a:latin typeface="+mn-lt"/>
          </a:endParaRPr>
        </a:p>
      </dgm:t>
    </dgm:pt>
    <dgm:pt modelId="{991A2930-361C-427A-B493-EFED9769CCAF}" type="sibTrans" cxnId="{9A5C4FBD-9A63-4FE7-9E7D-E1F15192FEB3}">
      <dgm:prSet custT="1"/>
      <dgm:spPr/>
      <dgm:t>
        <a:bodyPr/>
        <a:lstStyle/>
        <a:p>
          <a:endParaRPr kumimoji="1" lang="ja-JP" altLang="en-US" sz="2000">
            <a:solidFill>
              <a:schemeClr val="tx1"/>
            </a:solidFill>
            <a:latin typeface="+mn-lt"/>
          </a:endParaRPr>
        </a:p>
      </dgm:t>
    </dgm:pt>
    <dgm:pt modelId="{74E12F5A-2ACC-4567-9015-03F74BDEF1BD}">
      <dgm:prSet phldrT="[テキスト]" custT="1"/>
      <dgm:spPr/>
      <dgm:t>
        <a:bodyPr/>
        <a:lstStyle/>
        <a:p>
          <a:r>
            <a:rPr kumimoji="1" lang="en-US" altLang="ja-JP" sz="2000" dirty="0" smtClean="0">
              <a:latin typeface="+mn-lt"/>
            </a:rPr>
            <a:t>Network reconfiguration request </a:t>
          </a:r>
        </a:p>
        <a:p>
          <a:r>
            <a:rPr kumimoji="1" lang="en-US" altLang="ja-JP" sz="2000" dirty="0" smtClean="0">
              <a:latin typeface="+mn-lt"/>
            </a:rPr>
            <a:t>for TVWS network.</a:t>
          </a:r>
        </a:p>
      </dgm:t>
    </dgm:pt>
    <dgm:pt modelId="{7A6D1EC9-6100-4A4C-A5EB-F2E450AD3A74}" type="parTrans" cxnId="{FEF7EA47-1630-4D30-BFF3-1B5B561FB605}">
      <dgm:prSet/>
      <dgm:spPr/>
      <dgm:t>
        <a:bodyPr/>
        <a:lstStyle/>
        <a:p>
          <a:endParaRPr kumimoji="1" lang="ja-JP" altLang="en-US" sz="2000">
            <a:solidFill>
              <a:schemeClr val="tx1"/>
            </a:solidFill>
          </a:endParaRPr>
        </a:p>
      </dgm:t>
    </dgm:pt>
    <dgm:pt modelId="{889B2E80-2F5A-4B5A-A892-A576178A146D}" type="sibTrans" cxnId="{FEF7EA47-1630-4D30-BFF3-1B5B561FB605}">
      <dgm:prSet custT="1"/>
      <dgm:spPr/>
      <dgm:t>
        <a:bodyPr/>
        <a:lstStyle/>
        <a:p>
          <a:endParaRPr kumimoji="1" lang="ja-JP" altLang="en-US" sz="2000">
            <a:solidFill>
              <a:schemeClr val="tx1"/>
            </a:solidFill>
          </a:endParaRPr>
        </a:p>
      </dgm:t>
    </dgm:pt>
    <dgm:pt modelId="{2B65CAAB-AF8D-4E3F-993A-501A6BD5FFF6}">
      <dgm:prSet phldrT="[テキスト]" custT="1"/>
      <dgm:spPr/>
      <dgm:t>
        <a:bodyPr/>
        <a:lstStyle/>
        <a:p>
          <a:r>
            <a:rPr kumimoji="1" lang="en-US" altLang="ja-JP" sz="2000" dirty="0" smtClean="0">
              <a:latin typeface="+mn-lt"/>
            </a:rPr>
            <a:t>Categorization of coexistence network configuration </a:t>
          </a:r>
        </a:p>
        <a:p>
          <a:r>
            <a:rPr kumimoji="1" lang="en-US" altLang="ja-JP" sz="2000" dirty="0" smtClean="0">
              <a:latin typeface="+mn-lt"/>
            </a:rPr>
            <a:t>for problem estimation</a:t>
          </a:r>
        </a:p>
      </dgm:t>
    </dgm:pt>
    <dgm:pt modelId="{AB98CA55-D279-472D-934E-1A87E51310AC}" type="parTrans" cxnId="{3B50CEA0-1352-49B6-966D-925D4AA2DD4D}">
      <dgm:prSet/>
      <dgm:spPr/>
      <dgm:t>
        <a:bodyPr/>
        <a:lstStyle/>
        <a:p>
          <a:endParaRPr kumimoji="1" lang="ja-JP" altLang="en-US">
            <a:solidFill>
              <a:schemeClr val="tx1"/>
            </a:solidFill>
          </a:endParaRPr>
        </a:p>
      </dgm:t>
    </dgm:pt>
    <dgm:pt modelId="{9AFA1A15-B54C-404C-8C27-E129544DCFF5}" type="sibTrans" cxnId="{3B50CEA0-1352-49B6-966D-925D4AA2DD4D}">
      <dgm:prSet/>
      <dgm:spPr/>
      <dgm:t>
        <a:bodyPr/>
        <a:lstStyle/>
        <a:p>
          <a:endParaRPr kumimoji="1" lang="ja-JP" altLang="en-US">
            <a:solidFill>
              <a:schemeClr val="tx1"/>
            </a:solidFill>
          </a:endParaRPr>
        </a:p>
      </dgm:t>
    </dgm:pt>
    <dgm:pt modelId="{15ABB8FA-EFC0-4F17-8B8F-174B62BA6F55}" type="pres">
      <dgm:prSet presAssocID="{ED7BA01A-279B-4473-9F41-9ECBBCF39220}" presName="linearFlow" presStyleCnt="0">
        <dgm:presLayoutVars>
          <dgm:resizeHandles val="exact"/>
        </dgm:presLayoutVars>
      </dgm:prSet>
      <dgm:spPr/>
    </dgm:pt>
    <dgm:pt modelId="{DBA0C067-7C1C-4929-A206-C3E24A4C67F3}" type="pres">
      <dgm:prSet presAssocID="{B297F32E-3E99-41AF-AB6D-3D2F388C5977}" presName="node" presStyleLbl="node1" presStyleIdx="0" presStyleCnt="5" custScaleX="223060" custScaleY="63270">
        <dgm:presLayoutVars>
          <dgm:bulletEnabled val="1"/>
        </dgm:presLayoutVars>
      </dgm:prSet>
      <dgm:spPr/>
      <dgm:t>
        <a:bodyPr/>
        <a:lstStyle/>
        <a:p>
          <a:endParaRPr kumimoji="1" lang="ja-JP" altLang="en-US"/>
        </a:p>
      </dgm:t>
    </dgm:pt>
    <dgm:pt modelId="{FD5AEA42-A43B-4427-B9F0-BDF884650EDE}" type="pres">
      <dgm:prSet presAssocID="{991A2930-361C-427A-B493-EFED9769CCAF}" presName="sibTrans" presStyleLbl="sibTrans2D1" presStyleIdx="0" presStyleCnt="4"/>
      <dgm:spPr/>
      <dgm:t>
        <a:bodyPr/>
        <a:lstStyle/>
        <a:p>
          <a:endParaRPr kumimoji="1" lang="ja-JP" altLang="en-US"/>
        </a:p>
      </dgm:t>
    </dgm:pt>
    <dgm:pt modelId="{828085AA-D369-4218-8B87-0C7899C2D251}" type="pres">
      <dgm:prSet presAssocID="{991A2930-361C-427A-B493-EFED9769CCAF}" presName="connectorText" presStyleLbl="sibTrans2D1" presStyleIdx="0" presStyleCnt="4"/>
      <dgm:spPr/>
      <dgm:t>
        <a:bodyPr/>
        <a:lstStyle/>
        <a:p>
          <a:endParaRPr kumimoji="1" lang="ja-JP" altLang="en-US"/>
        </a:p>
      </dgm:t>
    </dgm:pt>
    <dgm:pt modelId="{C6770D8D-912C-4079-B396-2705AB99FD5A}" type="pres">
      <dgm:prSet presAssocID="{E30C2D98-FCB9-45B4-A06D-688C05967048}" presName="node" presStyleLbl="node1" presStyleIdx="1" presStyleCnt="5" custScaleX="223060" custScaleY="58180">
        <dgm:presLayoutVars>
          <dgm:bulletEnabled val="1"/>
        </dgm:presLayoutVars>
      </dgm:prSet>
      <dgm:spPr/>
      <dgm:t>
        <a:bodyPr/>
        <a:lstStyle/>
        <a:p>
          <a:endParaRPr kumimoji="1" lang="ja-JP" altLang="en-US"/>
        </a:p>
      </dgm:t>
    </dgm:pt>
    <dgm:pt modelId="{B65B1705-1F65-4E11-96AF-EF54C9FAEB3B}" type="pres">
      <dgm:prSet presAssocID="{46C64FFC-9F54-426C-8435-9F0FC5BB15E8}" presName="sibTrans" presStyleLbl="sibTrans2D1" presStyleIdx="1" presStyleCnt="4"/>
      <dgm:spPr/>
      <dgm:t>
        <a:bodyPr/>
        <a:lstStyle/>
        <a:p>
          <a:endParaRPr kumimoji="1" lang="ja-JP" altLang="en-US"/>
        </a:p>
      </dgm:t>
    </dgm:pt>
    <dgm:pt modelId="{0D42B40D-C576-44CB-BD5E-F6136A420730}" type="pres">
      <dgm:prSet presAssocID="{46C64FFC-9F54-426C-8435-9F0FC5BB15E8}" presName="connectorText" presStyleLbl="sibTrans2D1" presStyleIdx="1" presStyleCnt="4"/>
      <dgm:spPr/>
      <dgm:t>
        <a:bodyPr/>
        <a:lstStyle/>
        <a:p>
          <a:endParaRPr kumimoji="1" lang="ja-JP" altLang="en-US"/>
        </a:p>
      </dgm:t>
    </dgm:pt>
    <dgm:pt modelId="{B08C512F-E91D-4B06-8B4A-8E471C392D5D}" type="pres">
      <dgm:prSet presAssocID="{2B65CAAB-AF8D-4E3F-993A-501A6BD5FFF6}" presName="node" presStyleLbl="node1" presStyleIdx="2" presStyleCnt="5" custScaleX="225128" custScaleY="94565">
        <dgm:presLayoutVars>
          <dgm:bulletEnabled val="1"/>
        </dgm:presLayoutVars>
      </dgm:prSet>
      <dgm:spPr/>
      <dgm:t>
        <a:bodyPr/>
        <a:lstStyle/>
        <a:p>
          <a:endParaRPr kumimoji="1" lang="ja-JP" altLang="en-US"/>
        </a:p>
      </dgm:t>
    </dgm:pt>
    <dgm:pt modelId="{BE8D0194-5656-4062-93FC-6C47BB9473FF}" type="pres">
      <dgm:prSet presAssocID="{9AFA1A15-B54C-404C-8C27-E129544DCFF5}" presName="sibTrans" presStyleLbl="sibTrans2D1" presStyleIdx="2" presStyleCnt="4"/>
      <dgm:spPr/>
      <dgm:t>
        <a:bodyPr/>
        <a:lstStyle/>
        <a:p>
          <a:endParaRPr kumimoji="1" lang="ja-JP" altLang="en-US"/>
        </a:p>
      </dgm:t>
    </dgm:pt>
    <dgm:pt modelId="{C4F7B85D-620E-4849-BC2B-9F62EB2ECDAB}" type="pres">
      <dgm:prSet presAssocID="{9AFA1A15-B54C-404C-8C27-E129544DCFF5}" presName="connectorText" presStyleLbl="sibTrans2D1" presStyleIdx="2" presStyleCnt="4"/>
      <dgm:spPr/>
      <dgm:t>
        <a:bodyPr/>
        <a:lstStyle/>
        <a:p>
          <a:endParaRPr kumimoji="1" lang="ja-JP" altLang="en-US"/>
        </a:p>
      </dgm:t>
    </dgm:pt>
    <dgm:pt modelId="{1C561084-C3FB-40A2-99EE-90D2945FAD5B}" type="pres">
      <dgm:prSet presAssocID="{3FA292BD-5EBD-4063-8F8B-B23B2186E09B}" presName="node" presStyleLbl="node1" presStyleIdx="3" presStyleCnt="5" custScaleX="225120" custScaleY="52547">
        <dgm:presLayoutVars>
          <dgm:bulletEnabled val="1"/>
        </dgm:presLayoutVars>
      </dgm:prSet>
      <dgm:spPr/>
      <dgm:t>
        <a:bodyPr/>
        <a:lstStyle/>
        <a:p>
          <a:endParaRPr kumimoji="1" lang="ja-JP" altLang="en-US"/>
        </a:p>
      </dgm:t>
    </dgm:pt>
    <dgm:pt modelId="{107B3071-D358-4E5F-A43C-588ED604C817}" type="pres">
      <dgm:prSet presAssocID="{D4BEAE2C-00C0-4847-A864-297272204A1D}" presName="sibTrans" presStyleLbl="sibTrans2D1" presStyleIdx="3" presStyleCnt="4"/>
      <dgm:spPr/>
      <dgm:t>
        <a:bodyPr/>
        <a:lstStyle/>
        <a:p>
          <a:endParaRPr kumimoji="1" lang="ja-JP" altLang="en-US"/>
        </a:p>
      </dgm:t>
    </dgm:pt>
    <dgm:pt modelId="{CC8DA947-5331-42A0-87C0-3D3BAE17D321}" type="pres">
      <dgm:prSet presAssocID="{D4BEAE2C-00C0-4847-A864-297272204A1D}" presName="connectorText" presStyleLbl="sibTrans2D1" presStyleIdx="3" presStyleCnt="4"/>
      <dgm:spPr/>
      <dgm:t>
        <a:bodyPr/>
        <a:lstStyle/>
        <a:p>
          <a:endParaRPr kumimoji="1" lang="ja-JP" altLang="en-US"/>
        </a:p>
      </dgm:t>
    </dgm:pt>
    <dgm:pt modelId="{E4F9464D-7409-40DF-AF59-5BA4321CC0AD}" type="pres">
      <dgm:prSet presAssocID="{74E12F5A-2ACC-4567-9015-03F74BDEF1BD}" presName="node" presStyleLbl="node1" presStyleIdx="4" presStyleCnt="5" custScaleX="225120" custScaleY="79792">
        <dgm:presLayoutVars>
          <dgm:bulletEnabled val="1"/>
        </dgm:presLayoutVars>
      </dgm:prSet>
      <dgm:spPr/>
      <dgm:t>
        <a:bodyPr/>
        <a:lstStyle/>
        <a:p>
          <a:endParaRPr kumimoji="1" lang="ja-JP" altLang="en-US"/>
        </a:p>
      </dgm:t>
    </dgm:pt>
  </dgm:ptLst>
  <dgm:cxnLst>
    <dgm:cxn modelId="{07F0CAE8-533E-4F01-A29A-FDE847CBFE66}" type="presOf" srcId="{991A2930-361C-427A-B493-EFED9769CCAF}" destId="{FD5AEA42-A43B-4427-B9F0-BDF884650EDE}" srcOrd="0" destOrd="0" presId="urn:microsoft.com/office/officeart/2005/8/layout/process2"/>
    <dgm:cxn modelId="{D385F4F0-4D03-4454-8D85-9E66D85B9F5E}" type="presOf" srcId="{3FA292BD-5EBD-4063-8F8B-B23B2186E09B}" destId="{1C561084-C3FB-40A2-99EE-90D2945FAD5B}" srcOrd="0" destOrd="0" presId="urn:microsoft.com/office/officeart/2005/8/layout/process2"/>
    <dgm:cxn modelId="{F396A3E8-7A05-47F8-B703-44E497784553}" type="presOf" srcId="{D4BEAE2C-00C0-4847-A864-297272204A1D}" destId="{CC8DA947-5331-42A0-87C0-3D3BAE17D321}" srcOrd="1" destOrd="0" presId="urn:microsoft.com/office/officeart/2005/8/layout/process2"/>
    <dgm:cxn modelId="{9D9F835C-6F5C-403F-84AA-C8B56E67F4D0}" type="presOf" srcId="{9AFA1A15-B54C-404C-8C27-E129544DCFF5}" destId="{C4F7B85D-620E-4849-BC2B-9F62EB2ECDAB}" srcOrd="1" destOrd="0" presId="urn:microsoft.com/office/officeart/2005/8/layout/process2"/>
    <dgm:cxn modelId="{36F0EE20-1279-48EA-ACAB-4DCCAE59BA7E}" type="presOf" srcId="{46C64FFC-9F54-426C-8435-9F0FC5BB15E8}" destId="{B65B1705-1F65-4E11-96AF-EF54C9FAEB3B}" srcOrd="0" destOrd="0" presId="urn:microsoft.com/office/officeart/2005/8/layout/process2"/>
    <dgm:cxn modelId="{3B50CEA0-1352-49B6-966D-925D4AA2DD4D}" srcId="{ED7BA01A-279B-4473-9F41-9ECBBCF39220}" destId="{2B65CAAB-AF8D-4E3F-993A-501A6BD5FFF6}" srcOrd="2" destOrd="0" parTransId="{AB98CA55-D279-472D-934E-1A87E51310AC}" sibTransId="{9AFA1A15-B54C-404C-8C27-E129544DCFF5}"/>
    <dgm:cxn modelId="{C3FE8BC6-0894-4816-8D4C-9FC433C9030A}" type="presOf" srcId="{9AFA1A15-B54C-404C-8C27-E129544DCFF5}" destId="{BE8D0194-5656-4062-93FC-6C47BB9473FF}" srcOrd="0" destOrd="0" presId="urn:microsoft.com/office/officeart/2005/8/layout/process2"/>
    <dgm:cxn modelId="{9063025B-557D-4E25-A0FA-8A713C89B97F}" type="presOf" srcId="{D4BEAE2C-00C0-4847-A864-297272204A1D}" destId="{107B3071-D358-4E5F-A43C-588ED604C817}" srcOrd="0" destOrd="0" presId="urn:microsoft.com/office/officeart/2005/8/layout/process2"/>
    <dgm:cxn modelId="{FEF7EA47-1630-4D30-BFF3-1B5B561FB605}" srcId="{ED7BA01A-279B-4473-9F41-9ECBBCF39220}" destId="{74E12F5A-2ACC-4567-9015-03F74BDEF1BD}" srcOrd="4" destOrd="0" parTransId="{7A6D1EC9-6100-4A4C-A5EB-F2E450AD3A74}" sibTransId="{889B2E80-2F5A-4B5A-A892-A576178A146D}"/>
    <dgm:cxn modelId="{9A5C4FBD-9A63-4FE7-9E7D-E1F15192FEB3}" srcId="{ED7BA01A-279B-4473-9F41-9ECBBCF39220}" destId="{B297F32E-3E99-41AF-AB6D-3D2F388C5977}" srcOrd="0" destOrd="0" parTransId="{B06DC952-1474-42D2-B3A4-66F4C1A8D55A}" sibTransId="{991A2930-361C-427A-B493-EFED9769CCAF}"/>
    <dgm:cxn modelId="{852C44BC-21D9-41A1-BDEB-452BB1C0A0BC}" type="presOf" srcId="{B297F32E-3E99-41AF-AB6D-3D2F388C5977}" destId="{DBA0C067-7C1C-4929-A206-C3E24A4C67F3}" srcOrd="0" destOrd="0" presId="urn:microsoft.com/office/officeart/2005/8/layout/process2"/>
    <dgm:cxn modelId="{802D0754-A320-4B37-B46A-9A3F3C648F5C}" srcId="{ED7BA01A-279B-4473-9F41-9ECBBCF39220}" destId="{3FA292BD-5EBD-4063-8F8B-B23B2186E09B}" srcOrd="3" destOrd="0" parTransId="{48239A87-D52D-4FDF-8709-AD876AAEBA01}" sibTransId="{D4BEAE2C-00C0-4847-A864-297272204A1D}"/>
    <dgm:cxn modelId="{18E1651E-8C45-4F34-8C13-D1FA38A7F6BE}" type="presOf" srcId="{E30C2D98-FCB9-45B4-A06D-688C05967048}" destId="{C6770D8D-912C-4079-B396-2705AB99FD5A}" srcOrd="0" destOrd="0" presId="urn:microsoft.com/office/officeart/2005/8/layout/process2"/>
    <dgm:cxn modelId="{A5C1EBFF-00B5-4A20-9F02-06614F9021A5}" type="presOf" srcId="{2B65CAAB-AF8D-4E3F-993A-501A6BD5FFF6}" destId="{B08C512F-E91D-4B06-8B4A-8E471C392D5D}" srcOrd="0" destOrd="0" presId="urn:microsoft.com/office/officeart/2005/8/layout/process2"/>
    <dgm:cxn modelId="{CBEB1068-8C24-4518-A64A-317260DE9D51}" type="presOf" srcId="{ED7BA01A-279B-4473-9F41-9ECBBCF39220}" destId="{15ABB8FA-EFC0-4F17-8B8F-174B62BA6F55}" srcOrd="0" destOrd="0" presId="urn:microsoft.com/office/officeart/2005/8/layout/process2"/>
    <dgm:cxn modelId="{156A7994-7937-4613-8F43-152DBB01E501}" type="presOf" srcId="{74E12F5A-2ACC-4567-9015-03F74BDEF1BD}" destId="{E4F9464D-7409-40DF-AF59-5BA4321CC0AD}" srcOrd="0" destOrd="0" presId="urn:microsoft.com/office/officeart/2005/8/layout/process2"/>
    <dgm:cxn modelId="{9D5341B3-2C73-4BC5-B70B-3B9D493184CC}" type="presOf" srcId="{46C64FFC-9F54-426C-8435-9F0FC5BB15E8}" destId="{0D42B40D-C576-44CB-BD5E-F6136A420730}" srcOrd="1" destOrd="0" presId="urn:microsoft.com/office/officeart/2005/8/layout/process2"/>
    <dgm:cxn modelId="{F8BE4809-1ABA-4D86-9192-6FE8649505A4}" type="presOf" srcId="{991A2930-361C-427A-B493-EFED9769CCAF}" destId="{828085AA-D369-4218-8B87-0C7899C2D251}" srcOrd="1" destOrd="0" presId="urn:microsoft.com/office/officeart/2005/8/layout/process2"/>
    <dgm:cxn modelId="{0C0C8F2F-332C-4F1D-8F2E-77545C0C3798}" srcId="{ED7BA01A-279B-4473-9F41-9ECBBCF39220}" destId="{E30C2D98-FCB9-45B4-A06D-688C05967048}" srcOrd="1" destOrd="0" parTransId="{2F31EFAC-F1D1-44D5-9A39-6CF8F74E5798}" sibTransId="{46C64FFC-9F54-426C-8435-9F0FC5BB15E8}"/>
    <dgm:cxn modelId="{E73C114B-FCD3-4210-8ADC-F9AE39DBEBD4}" type="presParOf" srcId="{15ABB8FA-EFC0-4F17-8B8F-174B62BA6F55}" destId="{DBA0C067-7C1C-4929-A206-C3E24A4C67F3}" srcOrd="0" destOrd="0" presId="urn:microsoft.com/office/officeart/2005/8/layout/process2"/>
    <dgm:cxn modelId="{F666F980-56BC-419F-B6AE-3F334B654C10}" type="presParOf" srcId="{15ABB8FA-EFC0-4F17-8B8F-174B62BA6F55}" destId="{FD5AEA42-A43B-4427-B9F0-BDF884650EDE}" srcOrd="1" destOrd="0" presId="urn:microsoft.com/office/officeart/2005/8/layout/process2"/>
    <dgm:cxn modelId="{25F203D1-D5A7-4B99-9893-901E8CABBF84}" type="presParOf" srcId="{FD5AEA42-A43B-4427-B9F0-BDF884650EDE}" destId="{828085AA-D369-4218-8B87-0C7899C2D251}" srcOrd="0" destOrd="0" presId="urn:microsoft.com/office/officeart/2005/8/layout/process2"/>
    <dgm:cxn modelId="{0BCDE361-735D-40FA-ADB8-4D4D5270F7B9}" type="presParOf" srcId="{15ABB8FA-EFC0-4F17-8B8F-174B62BA6F55}" destId="{C6770D8D-912C-4079-B396-2705AB99FD5A}" srcOrd="2" destOrd="0" presId="urn:microsoft.com/office/officeart/2005/8/layout/process2"/>
    <dgm:cxn modelId="{9969D981-8502-4BE3-B518-005CF3488E2C}" type="presParOf" srcId="{15ABB8FA-EFC0-4F17-8B8F-174B62BA6F55}" destId="{B65B1705-1F65-4E11-96AF-EF54C9FAEB3B}" srcOrd="3" destOrd="0" presId="urn:microsoft.com/office/officeart/2005/8/layout/process2"/>
    <dgm:cxn modelId="{13B9D1E1-3DEC-4544-A85C-F51AEF128678}" type="presParOf" srcId="{B65B1705-1F65-4E11-96AF-EF54C9FAEB3B}" destId="{0D42B40D-C576-44CB-BD5E-F6136A420730}" srcOrd="0" destOrd="0" presId="urn:microsoft.com/office/officeart/2005/8/layout/process2"/>
    <dgm:cxn modelId="{0EED5053-33A3-45F0-851E-73F80C3A4B62}" type="presParOf" srcId="{15ABB8FA-EFC0-4F17-8B8F-174B62BA6F55}" destId="{B08C512F-E91D-4B06-8B4A-8E471C392D5D}" srcOrd="4" destOrd="0" presId="urn:microsoft.com/office/officeart/2005/8/layout/process2"/>
    <dgm:cxn modelId="{F1C58458-85E6-430F-9F0B-86377BCEC4F5}" type="presParOf" srcId="{15ABB8FA-EFC0-4F17-8B8F-174B62BA6F55}" destId="{BE8D0194-5656-4062-93FC-6C47BB9473FF}" srcOrd="5" destOrd="0" presId="urn:microsoft.com/office/officeart/2005/8/layout/process2"/>
    <dgm:cxn modelId="{C1DB462D-EA29-42F8-AB33-7EA878E47A7A}" type="presParOf" srcId="{BE8D0194-5656-4062-93FC-6C47BB9473FF}" destId="{C4F7B85D-620E-4849-BC2B-9F62EB2ECDAB}" srcOrd="0" destOrd="0" presId="urn:microsoft.com/office/officeart/2005/8/layout/process2"/>
    <dgm:cxn modelId="{7456A695-50F3-46DE-9922-674995D73679}" type="presParOf" srcId="{15ABB8FA-EFC0-4F17-8B8F-174B62BA6F55}" destId="{1C561084-C3FB-40A2-99EE-90D2945FAD5B}" srcOrd="6" destOrd="0" presId="urn:microsoft.com/office/officeart/2005/8/layout/process2"/>
    <dgm:cxn modelId="{8301045D-D1AC-4A82-854F-7CB8FADBC7F1}" type="presParOf" srcId="{15ABB8FA-EFC0-4F17-8B8F-174B62BA6F55}" destId="{107B3071-D358-4E5F-A43C-588ED604C817}" srcOrd="7" destOrd="0" presId="urn:microsoft.com/office/officeart/2005/8/layout/process2"/>
    <dgm:cxn modelId="{84738633-145D-4BC5-8375-13962B7A6278}" type="presParOf" srcId="{107B3071-D358-4E5F-A43C-588ED604C817}" destId="{CC8DA947-5331-42A0-87C0-3D3BAE17D321}" srcOrd="0" destOrd="0" presId="urn:microsoft.com/office/officeart/2005/8/layout/process2"/>
    <dgm:cxn modelId="{3BE1BD7D-B1E3-4DBF-AC61-7709820B47B4}" type="presParOf" srcId="{15ABB8FA-EFC0-4F17-8B8F-174B62BA6F55}" destId="{E4F9464D-7409-40DF-AF59-5BA4321CC0AD}" srcOrd="8" destOrd="0" presId="urn:microsoft.com/office/officeart/2005/8/layout/process2"/>
  </dgm:cxnLst>
  <dgm:bg>
    <a:noFill/>
  </dgm:bg>
  <dgm:whole/>
</dgm:dataModel>
</file>

<file path=ppt/diagrams/data2.xml><?xml version="1.0" encoding="utf-8"?>
<dgm:dataModel xmlns:dgm="http://schemas.openxmlformats.org/drawingml/2006/diagram" xmlns:a="http://schemas.openxmlformats.org/drawingml/2006/main">
  <dgm:ptLst>
    <dgm:pt modelId="{ED7BA01A-279B-4473-9F41-9ECBBCF39220}" type="doc">
      <dgm:prSet loTypeId="urn:microsoft.com/office/officeart/2005/8/layout/process2" loCatId="process" qsTypeId="urn:microsoft.com/office/officeart/2005/8/quickstyle/simple1" qsCatId="simple" csTypeId="urn:microsoft.com/office/officeart/2005/8/colors/accent0_2" csCatId="mainScheme" phldr="1"/>
      <dgm:spPr/>
    </dgm:pt>
    <dgm:pt modelId="{E30C2D98-FCB9-45B4-A06D-688C05967048}">
      <dgm:prSet phldrT="[テキスト]" custT="1"/>
      <dgm:spPr/>
      <dgm:t>
        <a:bodyPr/>
        <a:lstStyle/>
        <a:p>
          <a:r>
            <a:rPr kumimoji="1" lang="en-US" altLang="ja-JP" sz="2000" dirty="0" smtClean="0">
              <a:latin typeface="+mn-lt"/>
            </a:rPr>
            <a:t>Information collection of positioning information, maximum transmission power, antenna height, antenna beam pattern, antenna gain and so on</a:t>
          </a:r>
        </a:p>
      </dgm:t>
    </dgm:pt>
    <dgm:pt modelId="{2F31EFAC-F1D1-44D5-9A39-6CF8F74E5798}" type="parTrans" cxnId="{0C0C8F2F-332C-4F1D-8F2E-77545C0C3798}">
      <dgm:prSet/>
      <dgm:spPr/>
      <dgm:t>
        <a:bodyPr/>
        <a:lstStyle/>
        <a:p>
          <a:endParaRPr kumimoji="1" lang="ja-JP" altLang="en-US" sz="2000">
            <a:solidFill>
              <a:schemeClr val="tx1"/>
            </a:solidFill>
            <a:latin typeface="+mn-lt"/>
          </a:endParaRPr>
        </a:p>
      </dgm:t>
    </dgm:pt>
    <dgm:pt modelId="{46C64FFC-9F54-426C-8435-9F0FC5BB15E8}" type="sibTrans" cxnId="{0C0C8F2F-332C-4F1D-8F2E-77545C0C3798}">
      <dgm:prSet custT="1"/>
      <dgm:spPr/>
      <dgm:t>
        <a:bodyPr/>
        <a:lstStyle/>
        <a:p>
          <a:endParaRPr kumimoji="1" lang="ja-JP" altLang="en-US" sz="2000">
            <a:solidFill>
              <a:schemeClr val="tx1"/>
            </a:solidFill>
            <a:latin typeface="+mn-lt"/>
          </a:endParaRPr>
        </a:p>
      </dgm:t>
    </dgm:pt>
    <dgm:pt modelId="{3FA292BD-5EBD-4063-8F8B-B23B2186E09B}">
      <dgm:prSet phldrT="[テキスト]" custT="1"/>
      <dgm:spPr/>
      <dgm:t>
        <a:bodyPr/>
        <a:lstStyle/>
        <a:p>
          <a:r>
            <a:rPr kumimoji="1" lang="en-US" altLang="ja-JP" sz="2000" dirty="0" smtClean="0">
              <a:latin typeface="+mn-lt"/>
            </a:rPr>
            <a:t>Network coverage estimation based on the value (</a:t>
          </a:r>
          <a:r>
            <a:rPr kumimoji="1" lang="en-US" altLang="ja-JP" sz="2000" i="1" dirty="0" err="1" smtClean="0">
              <a:latin typeface="+mn-lt"/>
            </a:rPr>
            <a:t>Rc</a:t>
          </a:r>
          <a:r>
            <a:rPr kumimoji="1" lang="en-US" altLang="ja-JP" sz="2000" dirty="0" smtClean="0">
              <a:latin typeface="+mn-lt"/>
            </a:rPr>
            <a:t>)</a:t>
          </a:r>
        </a:p>
      </dgm:t>
    </dgm:pt>
    <dgm:pt modelId="{48239A87-D52D-4FDF-8709-AD876AAEBA01}" type="parTrans" cxnId="{802D0754-A320-4B37-B46A-9A3F3C648F5C}">
      <dgm:prSet/>
      <dgm:spPr/>
      <dgm:t>
        <a:bodyPr/>
        <a:lstStyle/>
        <a:p>
          <a:endParaRPr kumimoji="1" lang="ja-JP" altLang="en-US" sz="2000">
            <a:solidFill>
              <a:schemeClr val="tx1"/>
            </a:solidFill>
            <a:latin typeface="+mn-lt"/>
          </a:endParaRPr>
        </a:p>
      </dgm:t>
    </dgm:pt>
    <dgm:pt modelId="{D4BEAE2C-00C0-4847-A864-297272204A1D}" type="sibTrans" cxnId="{802D0754-A320-4B37-B46A-9A3F3C648F5C}">
      <dgm:prSet custT="1"/>
      <dgm:spPr/>
      <dgm:t>
        <a:bodyPr/>
        <a:lstStyle/>
        <a:p>
          <a:endParaRPr kumimoji="1" lang="ja-JP" altLang="en-US" sz="2000">
            <a:solidFill>
              <a:schemeClr val="tx1"/>
            </a:solidFill>
            <a:latin typeface="+mn-lt"/>
          </a:endParaRPr>
        </a:p>
      </dgm:t>
    </dgm:pt>
    <dgm:pt modelId="{B297F32E-3E99-41AF-AB6D-3D2F388C5977}">
      <dgm:prSet phldrT="[テキスト]" custT="1"/>
      <dgm:spPr/>
      <dgm:t>
        <a:bodyPr/>
        <a:lstStyle/>
        <a:p>
          <a:r>
            <a:rPr kumimoji="1" lang="en-US" altLang="ja-JP" sz="2000" dirty="0" smtClean="0">
              <a:latin typeface="+mn-lt"/>
            </a:rPr>
            <a:t>Start</a:t>
          </a:r>
          <a:endParaRPr kumimoji="1" lang="ja-JP" altLang="en-US" sz="2000" dirty="0">
            <a:latin typeface="+mn-lt"/>
          </a:endParaRPr>
        </a:p>
      </dgm:t>
    </dgm:pt>
    <dgm:pt modelId="{B06DC952-1474-42D2-B3A4-66F4C1A8D55A}" type="parTrans" cxnId="{9A5C4FBD-9A63-4FE7-9E7D-E1F15192FEB3}">
      <dgm:prSet/>
      <dgm:spPr/>
      <dgm:t>
        <a:bodyPr/>
        <a:lstStyle/>
        <a:p>
          <a:endParaRPr kumimoji="1" lang="ja-JP" altLang="en-US" sz="2000">
            <a:solidFill>
              <a:schemeClr val="tx1"/>
            </a:solidFill>
            <a:latin typeface="+mn-lt"/>
          </a:endParaRPr>
        </a:p>
      </dgm:t>
    </dgm:pt>
    <dgm:pt modelId="{991A2930-361C-427A-B493-EFED9769CCAF}" type="sibTrans" cxnId="{9A5C4FBD-9A63-4FE7-9E7D-E1F15192FEB3}">
      <dgm:prSet custT="1"/>
      <dgm:spPr/>
      <dgm:t>
        <a:bodyPr/>
        <a:lstStyle/>
        <a:p>
          <a:endParaRPr kumimoji="1" lang="ja-JP" altLang="en-US" sz="2000">
            <a:solidFill>
              <a:schemeClr val="tx1"/>
            </a:solidFill>
            <a:latin typeface="+mn-lt"/>
          </a:endParaRPr>
        </a:p>
      </dgm:t>
    </dgm:pt>
    <dgm:pt modelId="{74E12F5A-2ACC-4567-9015-03F74BDEF1BD}">
      <dgm:prSet phldrT="[テキスト]" custT="1"/>
      <dgm:spPr/>
      <dgm:t>
        <a:bodyPr/>
        <a:lstStyle/>
        <a:p>
          <a:r>
            <a:rPr kumimoji="1" lang="en-US" altLang="ja-JP" sz="2000" dirty="0" smtClean="0">
              <a:latin typeface="+mn-lt"/>
            </a:rPr>
            <a:t>Categorization of coexistence network configuration</a:t>
          </a:r>
        </a:p>
      </dgm:t>
    </dgm:pt>
    <dgm:pt modelId="{7A6D1EC9-6100-4A4C-A5EB-F2E450AD3A74}" type="parTrans" cxnId="{FEF7EA47-1630-4D30-BFF3-1B5B561FB605}">
      <dgm:prSet/>
      <dgm:spPr/>
      <dgm:t>
        <a:bodyPr/>
        <a:lstStyle/>
        <a:p>
          <a:endParaRPr kumimoji="1" lang="ja-JP" altLang="en-US" sz="2000">
            <a:solidFill>
              <a:schemeClr val="tx1"/>
            </a:solidFill>
          </a:endParaRPr>
        </a:p>
      </dgm:t>
    </dgm:pt>
    <dgm:pt modelId="{889B2E80-2F5A-4B5A-A892-A576178A146D}" type="sibTrans" cxnId="{FEF7EA47-1630-4D30-BFF3-1B5B561FB605}">
      <dgm:prSet custT="1"/>
      <dgm:spPr/>
      <dgm:t>
        <a:bodyPr/>
        <a:lstStyle/>
        <a:p>
          <a:endParaRPr kumimoji="1" lang="ja-JP" altLang="en-US" sz="2000">
            <a:solidFill>
              <a:schemeClr val="tx1"/>
            </a:solidFill>
          </a:endParaRPr>
        </a:p>
      </dgm:t>
    </dgm:pt>
    <dgm:pt modelId="{2B65CAAB-AF8D-4E3F-993A-501A6BD5FFF6}">
      <dgm:prSet phldrT="[テキスト]" custT="1"/>
      <dgm:spPr/>
      <dgm:t>
        <a:bodyPr/>
        <a:lstStyle/>
        <a:p>
          <a:r>
            <a:rPr kumimoji="1" lang="en-US" altLang="ja-JP" sz="2000" dirty="0" smtClean="0">
              <a:latin typeface="+mn-lt"/>
            </a:rPr>
            <a:t>Estimation of maximum communication radius (</a:t>
          </a:r>
          <a:r>
            <a:rPr kumimoji="1" lang="en-US" altLang="ja-JP" sz="2000" i="1" dirty="0" err="1" smtClean="0">
              <a:latin typeface="+mn-lt"/>
            </a:rPr>
            <a:t>R</a:t>
          </a:r>
          <a:r>
            <a:rPr kumimoji="1" lang="en-US" altLang="ja-JP" sz="1600" i="1" dirty="0" err="1" smtClean="0">
              <a:latin typeface="+mn-lt"/>
            </a:rPr>
            <a:t>c</a:t>
          </a:r>
          <a:r>
            <a:rPr kumimoji="1" lang="en-US" altLang="ja-JP" sz="2000" dirty="0" smtClean="0">
              <a:latin typeface="+mn-lt"/>
            </a:rPr>
            <a:t>) [km]</a:t>
          </a:r>
        </a:p>
      </dgm:t>
    </dgm:pt>
    <dgm:pt modelId="{AB98CA55-D279-472D-934E-1A87E51310AC}" type="parTrans" cxnId="{3B50CEA0-1352-49B6-966D-925D4AA2DD4D}">
      <dgm:prSet/>
      <dgm:spPr/>
      <dgm:t>
        <a:bodyPr/>
        <a:lstStyle/>
        <a:p>
          <a:endParaRPr kumimoji="1" lang="ja-JP" altLang="en-US">
            <a:solidFill>
              <a:schemeClr val="tx1"/>
            </a:solidFill>
          </a:endParaRPr>
        </a:p>
      </dgm:t>
    </dgm:pt>
    <dgm:pt modelId="{9AFA1A15-B54C-404C-8C27-E129544DCFF5}" type="sibTrans" cxnId="{3B50CEA0-1352-49B6-966D-925D4AA2DD4D}">
      <dgm:prSet/>
      <dgm:spPr/>
      <dgm:t>
        <a:bodyPr/>
        <a:lstStyle/>
        <a:p>
          <a:endParaRPr kumimoji="1" lang="ja-JP" altLang="en-US">
            <a:solidFill>
              <a:schemeClr val="tx1"/>
            </a:solidFill>
          </a:endParaRPr>
        </a:p>
      </dgm:t>
    </dgm:pt>
    <dgm:pt modelId="{15ABB8FA-EFC0-4F17-8B8F-174B62BA6F55}" type="pres">
      <dgm:prSet presAssocID="{ED7BA01A-279B-4473-9F41-9ECBBCF39220}" presName="linearFlow" presStyleCnt="0">
        <dgm:presLayoutVars>
          <dgm:resizeHandles val="exact"/>
        </dgm:presLayoutVars>
      </dgm:prSet>
      <dgm:spPr/>
    </dgm:pt>
    <dgm:pt modelId="{DBA0C067-7C1C-4929-A206-C3E24A4C67F3}" type="pres">
      <dgm:prSet presAssocID="{B297F32E-3E99-41AF-AB6D-3D2F388C5977}" presName="node" presStyleLbl="node1" presStyleIdx="0" presStyleCnt="5" custScaleX="223060" custScaleY="63270">
        <dgm:presLayoutVars>
          <dgm:bulletEnabled val="1"/>
        </dgm:presLayoutVars>
      </dgm:prSet>
      <dgm:spPr/>
      <dgm:t>
        <a:bodyPr/>
        <a:lstStyle/>
        <a:p>
          <a:endParaRPr kumimoji="1" lang="ja-JP" altLang="en-US"/>
        </a:p>
      </dgm:t>
    </dgm:pt>
    <dgm:pt modelId="{FD5AEA42-A43B-4427-B9F0-BDF884650EDE}" type="pres">
      <dgm:prSet presAssocID="{991A2930-361C-427A-B493-EFED9769CCAF}" presName="sibTrans" presStyleLbl="sibTrans2D1" presStyleIdx="0" presStyleCnt="4"/>
      <dgm:spPr/>
      <dgm:t>
        <a:bodyPr/>
        <a:lstStyle/>
        <a:p>
          <a:endParaRPr kumimoji="1" lang="ja-JP" altLang="en-US"/>
        </a:p>
      </dgm:t>
    </dgm:pt>
    <dgm:pt modelId="{828085AA-D369-4218-8B87-0C7899C2D251}" type="pres">
      <dgm:prSet presAssocID="{991A2930-361C-427A-B493-EFED9769CCAF}" presName="connectorText" presStyleLbl="sibTrans2D1" presStyleIdx="0" presStyleCnt="4"/>
      <dgm:spPr/>
      <dgm:t>
        <a:bodyPr/>
        <a:lstStyle/>
        <a:p>
          <a:endParaRPr kumimoji="1" lang="ja-JP" altLang="en-US"/>
        </a:p>
      </dgm:t>
    </dgm:pt>
    <dgm:pt modelId="{C6770D8D-912C-4079-B396-2705AB99FD5A}" type="pres">
      <dgm:prSet presAssocID="{E30C2D98-FCB9-45B4-A06D-688C05967048}" presName="node" presStyleLbl="node1" presStyleIdx="1" presStyleCnt="5" custScaleX="223060" custScaleY="126288">
        <dgm:presLayoutVars>
          <dgm:bulletEnabled val="1"/>
        </dgm:presLayoutVars>
      </dgm:prSet>
      <dgm:spPr/>
      <dgm:t>
        <a:bodyPr/>
        <a:lstStyle/>
        <a:p>
          <a:endParaRPr kumimoji="1" lang="ja-JP" altLang="en-US"/>
        </a:p>
      </dgm:t>
    </dgm:pt>
    <dgm:pt modelId="{B65B1705-1F65-4E11-96AF-EF54C9FAEB3B}" type="pres">
      <dgm:prSet presAssocID="{46C64FFC-9F54-426C-8435-9F0FC5BB15E8}" presName="sibTrans" presStyleLbl="sibTrans2D1" presStyleIdx="1" presStyleCnt="4"/>
      <dgm:spPr/>
      <dgm:t>
        <a:bodyPr/>
        <a:lstStyle/>
        <a:p>
          <a:endParaRPr kumimoji="1" lang="ja-JP" altLang="en-US"/>
        </a:p>
      </dgm:t>
    </dgm:pt>
    <dgm:pt modelId="{0D42B40D-C576-44CB-BD5E-F6136A420730}" type="pres">
      <dgm:prSet presAssocID="{46C64FFC-9F54-426C-8435-9F0FC5BB15E8}" presName="connectorText" presStyleLbl="sibTrans2D1" presStyleIdx="1" presStyleCnt="4"/>
      <dgm:spPr/>
      <dgm:t>
        <a:bodyPr/>
        <a:lstStyle/>
        <a:p>
          <a:endParaRPr kumimoji="1" lang="ja-JP" altLang="en-US"/>
        </a:p>
      </dgm:t>
    </dgm:pt>
    <dgm:pt modelId="{B08C512F-E91D-4B06-8B4A-8E471C392D5D}" type="pres">
      <dgm:prSet presAssocID="{2B65CAAB-AF8D-4E3F-993A-501A6BD5FFF6}" presName="node" presStyleLbl="node1" presStyleIdx="2" presStyleCnt="5" custScaleX="225128" custScaleY="94565">
        <dgm:presLayoutVars>
          <dgm:bulletEnabled val="1"/>
        </dgm:presLayoutVars>
      </dgm:prSet>
      <dgm:spPr/>
      <dgm:t>
        <a:bodyPr/>
        <a:lstStyle/>
        <a:p>
          <a:endParaRPr kumimoji="1" lang="ja-JP" altLang="en-US"/>
        </a:p>
      </dgm:t>
    </dgm:pt>
    <dgm:pt modelId="{BE8D0194-5656-4062-93FC-6C47BB9473FF}" type="pres">
      <dgm:prSet presAssocID="{9AFA1A15-B54C-404C-8C27-E129544DCFF5}" presName="sibTrans" presStyleLbl="sibTrans2D1" presStyleIdx="2" presStyleCnt="4"/>
      <dgm:spPr/>
      <dgm:t>
        <a:bodyPr/>
        <a:lstStyle/>
        <a:p>
          <a:endParaRPr kumimoji="1" lang="ja-JP" altLang="en-US"/>
        </a:p>
      </dgm:t>
    </dgm:pt>
    <dgm:pt modelId="{C4F7B85D-620E-4849-BC2B-9F62EB2ECDAB}" type="pres">
      <dgm:prSet presAssocID="{9AFA1A15-B54C-404C-8C27-E129544DCFF5}" presName="connectorText" presStyleLbl="sibTrans2D1" presStyleIdx="2" presStyleCnt="4"/>
      <dgm:spPr/>
      <dgm:t>
        <a:bodyPr/>
        <a:lstStyle/>
        <a:p>
          <a:endParaRPr kumimoji="1" lang="ja-JP" altLang="en-US"/>
        </a:p>
      </dgm:t>
    </dgm:pt>
    <dgm:pt modelId="{1C561084-C3FB-40A2-99EE-90D2945FAD5B}" type="pres">
      <dgm:prSet presAssocID="{3FA292BD-5EBD-4063-8F8B-B23B2186E09B}" presName="node" presStyleLbl="node1" presStyleIdx="3" presStyleCnt="5" custScaleX="225120" custScaleY="52547">
        <dgm:presLayoutVars>
          <dgm:bulletEnabled val="1"/>
        </dgm:presLayoutVars>
      </dgm:prSet>
      <dgm:spPr/>
      <dgm:t>
        <a:bodyPr/>
        <a:lstStyle/>
        <a:p>
          <a:endParaRPr kumimoji="1" lang="ja-JP" altLang="en-US"/>
        </a:p>
      </dgm:t>
    </dgm:pt>
    <dgm:pt modelId="{107B3071-D358-4E5F-A43C-588ED604C817}" type="pres">
      <dgm:prSet presAssocID="{D4BEAE2C-00C0-4847-A864-297272204A1D}" presName="sibTrans" presStyleLbl="sibTrans2D1" presStyleIdx="3" presStyleCnt="4"/>
      <dgm:spPr/>
      <dgm:t>
        <a:bodyPr/>
        <a:lstStyle/>
        <a:p>
          <a:endParaRPr kumimoji="1" lang="ja-JP" altLang="en-US"/>
        </a:p>
      </dgm:t>
    </dgm:pt>
    <dgm:pt modelId="{CC8DA947-5331-42A0-87C0-3D3BAE17D321}" type="pres">
      <dgm:prSet presAssocID="{D4BEAE2C-00C0-4847-A864-297272204A1D}" presName="connectorText" presStyleLbl="sibTrans2D1" presStyleIdx="3" presStyleCnt="4"/>
      <dgm:spPr/>
      <dgm:t>
        <a:bodyPr/>
        <a:lstStyle/>
        <a:p>
          <a:endParaRPr kumimoji="1" lang="ja-JP" altLang="en-US"/>
        </a:p>
      </dgm:t>
    </dgm:pt>
    <dgm:pt modelId="{E4F9464D-7409-40DF-AF59-5BA4321CC0AD}" type="pres">
      <dgm:prSet presAssocID="{74E12F5A-2ACC-4567-9015-03F74BDEF1BD}" presName="node" presStyleLbl="node1" presStyleIdx="4" presStyleCnt="5" custScaleX="225120" custScaleY="79792">
        <dgm:presLayoutVars>
          <dgm:bulletEnabled val="1"/>
        </dgm:presLayoutVars>
      </dgm:prSet>
      <dgm:spPr/>
      <dgm:t>
        <a:bodyPr/>
        <a:lstStyle/>
        <a:p>
          <a:endParaRPr kumimoji="1" lang="ja-JP" altLang="en-US"/>
        </a:p>
      </dgm:t>
    </dgm:pt>
  </dgm:ptLst>
  <dgm:cxnLst>
    <dgm:cxn modelId="{0B75572F-1909-4FFD-A74A-90E8579A468F}" type="presOf" srcId="{991A2930-361C-427A-B493-EFED9769CCAF}" destId="{FD5AEA42-A43B-4427-B9F0-BDF884650EDE}" srcOrd="0" destOrd="0" presId="urn:microsoft.com/office/officeart/2005/8/layout/process2"/>
    <dgm:cxn modelId="{A0E19D17-AE1D-4495-9AB4-684DB3D3CA0B}" type="presOf" srcId="{D4BEAE2C-00C0-4847-A864-297272204A1D}" destId="{CC8DA947-5331-42A0-87C0-3D3BAE17D321}" srcOrd="1" destOrd="0" presId="urn:microsoft.com/office/officeart/2005/8/layout/process2"/>
    <dgm:cxn modelId="{BEC7CAD9-3D46-4D1E-8A82-80370BAE22E0}" type="presOf" srcId="{E30C2D98-FCB9-45B4-A06D-688C05967048}" destId="{C6770D8D-912C-4079-B396-2705AB99FD5A}" srcOrd="0" destOrd="0" presId="urn:microsoft.com/office/officeart/2005/8/layout/process2"/>
    <dgm:cxn modelId="{3B50CEA0-1352-49B6-966D-925D4AA2DD4D}" srcId="{ED7BA01A-279B-4473-9F41-9ECBBCF39220}" destId="{2B65CAAB-AF8D-4E3F-993A-501A6BD5FFF6}" srcOrd="2" destOrd="0" parTransId="{AB98CA55-D279-472D-934E-1A87E51310AC}" sibTransId="{9AFA1A15-B54C-404C-8C27-E129544DCFF5}"/>
    <dgm:cxn modelId="{09AE0F70-AEF7-4AEA-83C2-82A9B70E7B2B}" type="presOf" srcId="{9AFA1A15-B54C-404C-8C27-E129544DCFF5}" destId="{C4F7B85D-620E-4849-BC2B-9F62EB2ECDAB}" srcOrd="1" destOrd="0" presId="urn:microsoft.com/office/officeart/2005/8/layout/process2"/>
    <dgm:cxn modelId="{9A5C4FBD-9A63-4FE7-9E7D-E1F15192FEB3}" srcId="{ED7BA01A-279B-4473-9F41-9ECBBCF39220}" destId="{B297F32E-3E99-41AF-AB6D-3D2F388C5977}" srcOrd="0" destOrd="0" parTransId="{B06DC952-1474-42D2-B3A4-66F4C1A8D55A}" sibTransId="{991A2930-361C-427A-B493-EFED9769CCAF}"/>
    <dgm:cxn modelId="{FEF7EA47-1630-4D30-BFF3-1B5B561FB605}" srcId="{ED7BA01A-279B-4473-9F41-9ECBBCF39220}" destId="{74E12F5A-2ACC-4567-9015-03F74BDEF1BD}" srcOrd="4" destOrd="0" parTransId="{7A6D1EC9-6100-4A4C-A5EB-F2E450AD3A74}" sibTransId="{889B2E80-2F5A-4B5A-A892-A576178A146D}"/>
    <dgm:cxn modelId="{9A85AAB8-4EB3-4118-A5B9-0FF807E53350}" type="presOf" srcId="{74E12F5A-2ACC-4567-9015-03F74BDEF1BD}" destId="{E4F9464D-7409-40DF-AF59-5BA4321CC0AD}" srcOrd="0" destOrd="0" presId="urn:microsoft.com/office/officeart/2005/8/layout/process2"/>
    <dgm:cxn modelId="{90513E17-8AB7-4856-8DEE-0CA917E73BAA}" type="presOf" srcId="{991A2930-361C-427A-B493-EFED9769CCAF}" destId="{828085AA-D369-4218-8B87-0C7899C2D251}" srcOrd="1" destOrd="0" presId="urn:microsoft.com/office/officeart/2005/8/layout/process2"/>
    <dgm:cxn modelId="{A4C8BDE4-D38E-49A0-A05D-412EA468A203}" type="presOf" srcId="{3FA292BD-5EBD-4063-8F8B-B23B2186E09B}" destId="{1C561084-C3FB-40A2-99EE-90D2945FAD5B}" srcOrd="0" destOrd="0" presId="urn:microsoft.com/office/officeart/2005/8/layout/process2"/>
    <dgm:cxn modelId="{802D0754-A320-4B37-B46A-9A3F3C648F5C}" srcId="{ED7BA01A-279B-4473-9F41-9ECBBCF39220}" destId="{3FA292BD-5EBD-4063-8F8B-B23B2186E09B}" srcOrd="3" destOrd="0" parTransId="{48239A87-D52D-4FDF-8709-AD876AAEBA01}" sibTransId="{D4BEAE2C-00C0-4847-A864-297272204A1D}"/>
    <dgm:cxn modelId="{3B64F804-EDE3-4A01-837B-D232139DDB3E}" type="presOf" srcId="{9AFA1A15-B54C-404C-8C27-E129544DCFF5}" destId="{BE8D0194-5656-4062-93FC-6C47BB9473FF}" srcOrd="0" destOrd="0" presId="urn:microsoft.com/office/officeart/2005/8/layout/process2"/>
    <dgm:cxn modelId="{BBE481A4-FE3A-46BF-A3CB-8A706C847A11}" type="presOf" srcId="{ED7BA01A-279B-4473-9F41-9ECBBCF39220}" destId="{15ABB8FA-EFC0-4F17-8B8F-174B62BA6F55}" srcOrd="0" destOrd="0" presId="urn:microsoft.com/office/officeart/2005/8/layout/process2"/>
    <dgm:cxn modelId="{66E78178-B2DB-4A5B-9868-5C96B5C9B898}" type="presOf" srcId="{2B65CAAB-AF8D-4E3F-993A-501A6BD5FFF6}" destId="{B08C512F-E91D-4B06-8B4A-8E471C392D5D}" srcOrd="0" destOrd="0" presId="urn:microsoft.com/office/officeart/2005/8/layout/process2"/>
    <dgm:cxn modelId="{EE0B39CE-48FF-4B0A-BE93-0B4A6884BFC5}" type="presOf" srcId="{D4BEAE2C-00C0-4847-A864-297272204A1D}" destId="{107B3071-D358-4E5F-A43C-588ED604C817}" srcOrd="0" destOrd="0" presId="urn:microsoft.com/office/officeart/2005/8/layout/process2"/>
    <dgm:cxn modelId="{7A15E7B7-CB0E-4126-8D1E-E0F000161B0A}" type="presOf" srcId="{B297F32E-3E99-41AF-AB6D-3D2F388C5977}" destId="{DBA0C067-7C1C-4929-A206-C3E24A4C67F3}" srcOrd="0" destOrd="0" presId="urn:microsoft.com/office/officeart/2005/8/layout/process2"/>
    <dgm:cxn modelId="{506A4FBF-5CB5-432D-885A-E4DEF24A8ABE}" type="presOf" srcId="{46C64FFC-9F54-426C-8435-9F0FC5BB15E8}" destId="{B65B1705-1F65-4E11-96AF-EF54C9FAEB3B}" srcOrd="0" destOrd="0" presId="urn:microsoft.com/office/officeart/2005/8/layout/process2"/>
    <dgm:cxn modelId="{40F47560-6E5F-4784-9993-FA788DA38DA1}" type="presOf" srcId="{46C64FFC-9F54-426C-8435-9F0FC5BB15E8}" destId="{0D42B40D-C576-44CB-BD5E-F6136A420730}" srcOrd="1" destOrd="0" presId="urn:microsoft.com/office/officeart/2005/8/layout/process2"/>
    <dgm:cxn modelId="{0C0C8F2F-332C-4F1D-8F2E-77545C0C3798}" srcId="{ED7BA01A-279B-4473-9F41-9ECBBCF39220}" destId="{E30C2D98-FCB9-45B4-A06D-688C05967048}" srcOrd="1" destOrd="0" parTransId="{2F31EFAC-F1D1-44D5-9A39-6CF8F74E5798}" sibTransId="{46C64FFC-9F54-426C-8435-9F0FC5BB15E8}"/>
    <dgm:cxn modelId="{4AE43912-6DFD-4073-919F-EAA0D3CD168F}" type="presParOf" srcId="{15ABB8FA-EFC0-4F17-8B8F-174B62BA6F55}" destId="{DBA0C067-7C1C-4929-A206-C3E24A4C67F3}" srcOrd="0" destOrd="0" presId="urn:microsoft.com/office/officeart/2005/8/layout/process2"/>
    <dgm:cxn modelId="{87DC5DFB-D1AA-4577-BF04-ECE930FC51C0}" type="presParOf" srcId="{15ABB8FA-EFC0-4F17-8B8F-174B62BA6F55}" destId="{FD5AEA42-A43B-4427-B9F0-BDF884650EDE}" srcOrd="1" destOrd="0" presId="urn:microsoft.com/office/officeart/2005/8/layout/process2"/>
    <dgm:cxn modelId="{BCB2C6CF-EB91-49B3-8913-6715BB9A5757}" type="presParOf" srcId="{FD5AEA42-A43B-4427-B9F0-BDF884650EDE}" destId="{828085AA-D369-4218-8B87-0C7899C2D251}" srcOrd="0" destOrd="0" presId="urn:microsoft.com/office/officeart/2005/8/layout/process2"/>
    <dgm:cxn modelId="{F186BCC5-8FB1-41AA-8346-44D888CE2554}" type="presParOf" srcId="{15ABB8FA-EFC0-4F17-8B8F-174B62BA6F55}" destId="{C6770D8D-912C-4079-B396-2705AB99FD5A}" srcOrd="2" destOrd="0" presId="urn:microsoft.com/office/officeart/2005/8/layout/process2"/>
    <dgm:cxn modelId="{9982CD3A-8616-44C6-AFE5-BAFEF201797F}" type="presParOf" srcId="{15ABB8FA-EFC0-4F17-8B8F-174B62BA6F55}" destId="{B65B1705-1F65-4E11-96AF-EF54C9FAEB3B}" srcOrd="3" destOrd="0" presId="urn:microsoft.com/office/officeart/2005/8/layout/process2"/>
    <dgm:cxn modelId="{166F8525-5FF7-403C-8CCE-3DE7E3C7D404}" type="presParOf" srcId="{B65B1705-1F65-4E11-96AF-EF54C9FAEB3B}" destId="{0D42B40D-C576-44CB-BD5E-F6136A420730}" srcOrd="0" destOrd="0" presId="urn:microsoft.com/office/officeart/2005/8/layout/process2"/>
    <dgm:cxn modelId="{34034C4D-3610-4BF1-BF2D-AC53CDF41BD8}" type="presParOf" srcId="{15ABB8FA-EFC0-4F17-8B8F-174B62BA6F55}" destId="{B08C512F-E91D-4B06-8B4A-8E471C392D5D}" srcOrd="4" destOrd="0" presId="urn:microsoft.com/office/officeart/2005/8/layout/process2"/>
    <dgm:cxn modelId="{6E153AC2-7C1A-49D3-8A46-044C0967CFAD}" type="presParOf" srcId="{15ABB8FA-EFC0-4F17-8B8F-174B62BA6F55}" destId="{BE8D0194-5656-4062-93FC-6C47BB9473FF}" srcOrd="5" destOrd="0" presId="urn:microsoft.com/office/officeart/2005/8/layout/process2"/>
    <dgm:cxn modelId="{679505A6-6FDC-4495-8E9F-6DEC832931C7}" type="presParOf" srcId="{BE8D0194-5656-4062-93FC-6C47BB9473FF}" destId="{C4F7B85D-620E-4849-BC2B-9F62EB2ECDAB}" srcOrd="0" destOrd="0" presId="urn:microsoft.com/office/officeart/2005/8/layout/process2"/>
    <dgm:cxn modelId="{9B582F0B-54D7-41B7-B77C-579B75486029}" type="presParOf" srcId="{15ABB8FA-EFC0-4F17-8B8F-174B62BA6F55}" destId="{1C561084-C3FB-40A2-99EE-90D2945FAD5B}" srcOrd="6" destOrd="0" presId="urn:microsoft.com/office/officeart/2005/8/layout/process2"/>
    <dgm:cxn modelId="{018E31DF-3DD2-42DB-8CBE-72F7EFCDA52F}" type="presParOf" srcId="{15ABB8FA-EFC0-4F17-8B8F-174B62BA6F55}" destId="{107B3071-D358-4E5F-A43C-588ED604C817}" srcOrd="7" destOrd="0" presId="urn:microsoft.com/office/officeart/2005/8/layout/process2"/>
    <dgm:cxn modelId="{CD48E8C3-3C82-4FF8-AA79-933E82E64955}" type="presParOf" srcId="{107B3071-D358-4E5F-A43C-588ED604C817}" destId="{CC8DA947-5331-42A0-87C0-3D3BAE17D321}" srcOrd="0" destOrd="0" presId="urn:microsoft.com/office/officeart/2005/8/layout/process2"/>
    <dgm:cxn modelId="{E0C2DDF7-0A18-4FC6-A27D-794E86A6CCB6}" type="presParOf" srcId="{15ABB8FA-EFC0-4F17-8B8F-174B62BA6F55}" destId="{E4F9464D-7409-40DF-AF59-5BA4321CC0AD}" srcOrd="8" destOrd="0" presId="urn:microsoft.com/office/officeart/2005/8/layout/process2"/>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863975" y="188913"/>
            <a:ext cx="21971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kumimoji="0" sz="1400" b="1">
                <a:ea typeface="+mn-ea"/>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74688" y="188913"/>
            <a:ext cx="638175"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kumimoji="0" sz="1400" b="1"/>
            </a:lvl1pPr>
          </a:lstStyle>
          <a:p>
            <a:pPr>
              <a:defRPr/>
            </a:pPr>
            <a:fld id="{5FE4B83F-DCEE-4301-959D-45088AC59245}" type="datetime1">
              <a:rPr lang="ja-JP" altLang="en-US" smtClean="0"/>
              <a:pPr>
                <a:defRPr/>
              </a:pPr>
              <a:t>2010/9/15</a:t>
            </a:fld>
            <a:endParaRPr lang="en-US" altLang="ja-JP"/>
          </a:p>
        </p:txBody>
      </p:sp>
      <p:sp>
        <p:nvSpPr>
          <p:cNvPr id="3076" name="Rectangle 4"/>
          <p:cNvSpPr>
            <a:spLocks noGrp="1" noChangeArrowheads="1"/>
          </p:cNvSpPr>
          <p:nvPr>
            <p:ph type="ftr" sz="quarter" idx="2"/>
          </p:nvPr>
        </p:nvSpPr>
        <p:spPr bwMode="auto">
          <a:xfrm>
            <a:off x="4232275" y="9548813"/>
            <a:ext cx="19050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kumimoji="0">
                <a:ea typeface="+mn-ea"/>
              </a:defRPr>
            </a:lvl1pPr>
          </a:lstStyle>
          <a:p>
            <a:pPr>
              <a:defRPr/>
            </a:pPr>
            <a:r>
              <a:rPr lang="en-US"/>
              <a:t>Ryo SAWAI, Sony corporation</a:t>
            </a:r>
          </a:p>
        </p:txBody>
      </p:sp>
      <p:sp>
        <p:nvSpPr>
          <p:cNvPr id="3077" name="Rectangle 5"/>
          <p:cNvSpPr>
            <a:spLocks noGrp="1" noChangeArrowheads="1"/>
          </p:cNvSpPr>
          <p:nvPr>
            <p:ph type="sldNum" sz="quarter" idx="3"/>
          </p:nvPr>
        </p:nvSpPr>
        <p:spPr bwMode="auto">
          <a:xfrm>
            <a:off x="3044825" y="9548813"/>
            <a:ext cx="5873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kumimoji="0"/>
            </a:lvl1pPr>
          </a:lstStyle>
          <a:p>
            <a:pPr>
              <a:defRPr/>
            </a:pPr>
            <a:r>
              <a:rPr lang="en-US" altLang="ja-JP"/>
              <a:t>Page </a:t>
            </a:r>
            <a:fld id="{4A65EA39-0D73-4DF2-B6FC-C10BB608A5D3}" type="slidenum">
              <a:rPr lang="en-US" altLang="ja-JP"/>
              <a:pPr>
                <a:defRPr/>
              </a:pPr>
              <a:t>&lt;#&gt;</a:t>
            </a:fld>
            <a:endParaRPr lang="en-US" altLang="ja-JP"/>
          </a:p>
        </p:txBody>
      </p:sp>
      <p:sp>
        <p:nvSpPr>
          <p:cNvPr id="3078" name="Line 6"/>
          <p:cNvSpPr>
            <a:spLocks noChangeShapeType="1"/>
          </p:cNvSpPr>
          <p:nvPr/>
        </p:nvSpPr>
        <p:spPr bwMode="auto">
          <a:xfrm>
            <a:off x="673100" y="411163"/>
            <a:ext cx="5389563"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
        <p:nvSpPr>
          <p:cNvPr id="3079" name="Rectangle 7"/>
          <p:cNvSpPr>
            <a:spLocks noChangeArrowheads="1"/>
          </p:cNvSpPr>
          <p:nvPr/>
        </p:nvSpPr>
        <p:spPr bwMode="auto">
          <a:xfrm>
            <a:off x="673100" y="9548813"/>
            <a:ext cx="719138" cy="184150"/>
          </a:xfrm>
          <a:prstGeom prst="rect">
            <a:avLst/>
          </a:prstGeom>
          <a:noFill/>
          <a:ln w="9525">
            <a:noFill/>
            <a:miter lim="800000"/>
            <a:headEnd/>
            <a:tailEnd/>
          </a:ln>
          <a:effectLst/>
        </p:spPr>
        <p:txBody>
          <a:bodyPr wrap="none" lIns="0" tIns="0" rIns="0" bIns="0">
            <a:spAutoFit/>
          </a:bodyPr>
          <a:lstStyle/>
          <a:p>
            <a:pPr defTabSz="933450" eaLnBrk="0" hangingPunct="0">
              <a:defRPr/>
            </a:pPr>
            <a:r>
              <a:rPr kumimoji="0" lang="en-US">
                <a:ea typeface="+mn-ea"/>
              </a:rPr>
              <a:t>Submission</a:t>
            </a:r>
          </a:p>
        </p:txBody>
      </p:sp>
      <p:sp>
        <p:nvSpPr>
          <p:cNvPr id="3080" name="Line 8"/>
          <p:cNvSpPr>
            <a:spLocks noChangeShapeType="1"/>
          </p:cNvSpPr>
          <p:nvPr/>
        </p:nvSpPr>
        <p:spPr bwMode="auto">
          <a:xfrm>
            <a:off x="673100" y="9537700"/>
            <a:ext cx="5538788"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906838" y="104775"/>
            <a:ext cx="2195512"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kumimoji="0" sz="1400" b="1">
                <a:ea typeface="+mn-ea"/>
              </a:defRPr>
            </a:lvl1pPr>
          </a:lstStyle>
          <a:p>
            <a:pPr>
              <a:defRPr/>
            </a:pPr>
            <a:r>
              <a:rPr lang="en-US"/>
              <a:t>doc.: IEEE 802.11-yy/xxxxr0</a:t>
            </a:r>
          </a:p>
        </p:txBody>
      </p:sp>
      <p:sp>
        <p:nvSpPr>
          <p:cNvPr id="2051" name="Rectangle 3"/>
          <p:cNvSpPr>
            <a:spLocks noGrp="1" noChangeArrowheads="1"/>
          </p:cNvSpPr>
          <p:nvPr>
            <p:ph type="dt" idx="1"/>
          </p:nvPr>
        </p:nvSpPr>
        <p:spPr bwMode="auto">
          <a:xfrm>
            <a:off x="635000" y="104775"/>
            <a:ext cx="638175"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kumimoji="0" sz="1400" b="1"/>
            </a:lvl1pPr>
          </a:lstStyle>
          <a:p>
            <a:pPr>
              <a:defRPr/>
            </a:pPr>
            <a:fld id="{0DB01F71-10B6-469B-BBB5-D9381530E8C8}" type="datetime1">
              <a:rPr lang="ja-JP" altLang="en-US" smtClean="0"/>
              <a:pPr>
                <a:defRPr/>
              </a:pPr>
              <a:t>2010/9/15</a:t>
            </a:fld>
            <a:endParaRPr lang="en-US" altLang="ja-JP"/>
          </a:p>
        </p:txBody>
      </p:sp>
      <p:sp>
        <p:nvSpPr>
          <p:cNvPr id="18436"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96938" y="4686300"/>
            <a:ext cx="4941887" cy="4440238"/>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35388" y="9551988"/>
            <a:ext cx="2366962" cy="1857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kumimoji="0">
                <a:ea typeface="+mn-ea"/>
              </a:defRPr>
            </a:lvl5pPr>
          </a:lstStyle>
          <a:p>
            <a:pPr lvl="4">
              <a:defRPr/>
            </a:pPr>
            <a:r>
              <a:rPr lang="en-US"/>
              <a:t>Ryo SAWAI, Sony corporation</a:t>
            </a:r>
          </a:p>
        </p:txBody>
      </p:sp>
      <p:sp>
        <p:nvSpPr>
          <p:cNvPr id="2055" name="Rectangle 7"/>
          <p:cNvSpPr>
            <a:spLocks noGrp="1" noChangeArrowheads="1"/>
          </p:cNvSpPr>
          <p:nvPr>
            <p:ph type="sldNum" sz="quarter" idx="5"/>
          </p:nvPr>
        </p:nvSpPr>
        <p:spPr bwMode="auto">
          <a:xfrm>
            <a:off x="3040063" y="9551988"/>
            <a:ext cx="588962" cy="1857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kumimoji="0"/>
            </a:lvl1pPr>
          </a:lstStyle>
          <a:p>
            <a:pPr>
              <a:defRPr/>
            </a:pPr>
            <a:r>
              <a:rPr lang="en-US" altLang="ja-JP"/>
              <a:t>Page </a:t>
            </a:r>
            <a:fld id="{6905813A-6987-4127-9D46-1519C0D00C80}" type="slidenum">
              <a:rPr lang="en-US" altLang="ja-JP"/>
              <a:pPr>
                <a:defRPr/>
              </a:pPr>
              <a:t>&lt;#&gt;</a:t>
            </a:fld>
            <a:endParaRPr lang="en-US" altLang="ja-JP"/>
          </a:p>
        </p:txBody>
      </p:sp>
      <p:sp>
        <p:nvSpPr>
          <p:cNvPr id="2056" name="Rectangle 8"/>
          <p:cNvSpPr>
            <a:spLocks noChangeArrowheads="1"/>
          </p:cNvSpPr>
          <p:nvPr/>
        </p:nvSpPr>
        <p:spPr bwMode="auto">
          <a:xfrm>
            <a:off x="703263" y="9551988"/>
            <a:ext cx="717550" cy="185737"/>
          </a:xfrm>
          <a:prstGeom prst="rect">
            <a:avLst/>
          </a:prstGeom>
          <a:noFill/>
          <a:ln w="9525">
            <a:noFill/>
            <a:miter lim="800000"/>
            <a:headEnd/>
            <a:tailEnd/>
          </a:ln>
          <a:effectLst/>
        </p:spPr>
        <p:txBody>
          <a:bodyPr wrap="none" lIns="0" tIns="0" rIns="0" bIns="0">
            <a:spAutoFit/>
          </a:bodyPr>
          <a:lstStyle/>
          <a:p>
            <a:pPr eaLnBrk="0" hangingPunct="0">
              <a:defRPr/>
            </a:pPr>
            <a:r>
              <a:rPr kumimoji="0" lang="en-US">
                <a:ea typeface="+mn-ea"/>
              </a:rPr>
              <a:t>Submission</a:t>
            </a:r>
          </a:p>
        </p:txBody>
      </p:sp>
      <p:sp>
        <p:nvSpPr>
          <p:cNvPr id="2057" name="Line 9"/>
          <p:cNvSpPr>
            <a:spLocks noChangeShapeType="1"/>
          </p:cNvSpPr>
          <p:nvPr/>
        </p:nvSpPr>
        <p:spPr bwMode="auto">
          <a:xfrm>
            <a:off x="703263" y="9550400"/>
            <a:ext cx="5329237"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
        <p:nvSpPr>
          <p:cNvPr id="2058" name="Line 10"/>
          <p:cNvSpPr>
            <a:spLocks noChangeShapeType="1"/>
          </p:cNvSpPr>
          <p:nvPr/>
        </p:nvSpPr>
        <p:spPr bwMode="auto">
          <a:xfrm>
            <a:off x="628650" y="315913"/>
            <a:ext cx="5478463"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p:txBody>
          <a:bodyPr/>
          <a:lstStyle/>
          <a:p>
            <a:pPr>
              <a:defRPr/>
            </a:pPr>
            <a:r>
              <a:rPr lang="en-US" altLang="ja-JP" smtClean="0"/>
              <a:t>doc.: IEEE 802.11-yy/xxxxr0</a:t>
            </a:r>
          </a:p>
        </p:txBody>
      </p:sp>
      <p:sp>
        <p:nvSpPr>
          <p:cNvPr id="19459" name="Rectangle 3"/>
          <p:cNvSpPr>
            <a:spLocks noGrp="1" noChangeArrowheads="1"/>
          </p:cNvSpPr>
          <p:nvPr>
            <p:ph type="dt" sz="quarter" idx="1"/>
          </p:nvPr>
        </p:nvSpPr>
        <p:spPr>
          <a:noFill/>
        </p:spPr>
        <p:txBody>
          <a:bodyPr/>
          <a:lstStyle/>
          <a:p>
            <a:fld id="{C72B6FD9-0F57-48AB-B555-AEF04CFAA601}" type="datetime1">
              <a:rPr lang="ja-JP" altLang="en-US" smtClean="0"/>
              <a:pPr/>
              <a:t>2010/9/15</a:t>
            </a:fld>
            <a:endParaRPr lang="en-US" altLang="ja-JP" smtClean="0"/>
          </a:p>
        </p:txBody>
      </p:sp>
      <p:sp>
        <p:nvSpPr>
          <p:cNvPr id="13316" name="Rectangle 6"/>
          <p:cNvSpPr>
            <a:spLocks noGrp="1" noChangeArrowheads="1"/>
          </p:cNvSpPr>
          <p:nvPr>
            <p:ph type="ftr" sz="quarter" idx="4"/>
          </p:nvPr>
        </p:nvSpPr>
        <p:spPr/>
        <p:txBody>
          <a:bodyPr/>
          <a:lstStyle/>
          <a:p>
            <a:pPr lvl="4">
              <a:defRPr/>
            </a:pPr>
            <a:r>
              <a:rPr lang="en-US" altLang="ja-JP" smtClean="0"/>
              <a:t>Ryo SAWAI, Sony corporation</a:t>
            </a:r>
          </a:p>
        </p:txBody>
      </p:sp>
      <p:sp>
        <p:nvSpPr>
          <p:cNvPr id="19461" name="Rectangle 7"/>
          <p:cNvSpPr>
            <a:spLocks noGrp="1" noChangeArrowheads="1"/>
          </p:cNvSpPr>
          <p:nvPr>
            <p:ph type="sldNum" sz="quarter" idx="5"/>
          </p:nvPr>
        </p:nvSpPr>
        <p:spPr>
          <a:xfrm>
            <a:off x="3213100" y="9551988"/>
            <a:ext cx="415925" cy="185737"/>
          </a:xfrm>
          <a:noFill/>
        </p:spPr>
        <p:txBody>
          <a:bodyPr/>
          <a:lstStyle/>
          <a:p>
            <a:r>
              <a:rPr lang="en-US" altLang="ja-JP" smtClean="0"/>
              <a:t>Page </a:t>
            </a:r>
            <a:fld id="{17E3982D-1F5C-4E4F-9D16-AB80769917BA}" type="slidenum">
              <a:rPr lang="en-US" altLang="ja-JP" smtClean="0"/>
              <a:pPr/>
              <a:t>1</a:t>
            </a:fld>
            <a:endParaRPr lang="en-US" altLang="ja-JP" smtClean="0"/>
          </a:p>
        </p:txBody>
      </p:sp>
      <p:sp>
        <p:nvSpPr>
          <p:cNvPr id="19462" name="Rectangle 2"/>
          <p:cNvSpPr>
            <a:spLocks noGrp="1" noRot="1" noChangeAspect="1" noChangeArrowheads="1" noTextEdit="1"/>
          </p:cNvSpPr>
          <p:nvPr>
            <p:ph type="sldImg"/>
          </p:nvPr>
        </p:nvSpPr>
        <p:spPr>
          <a:ln/>
        </p:spPr>
      </p:sp>
      <p:sp>
        <p:nvSpPr>
          <p:cNvPr id="19463" name="Rectangle 3"/>
          <p:cNvSpPr>
            <a:spLocks noGrp="1" noChangeArrowheads="1"/>
          </p:cNvSpPr>
          <p:nvPr>
            <p:ph type="body" idx="1"/>
          </p:nvPr>
        </p:nvSpPr>
        <p:spPr>
          <a:noFill/>
          <a:ln/>
        </p:spPr>
        <p:txBody>
          <a:bodyPr/>
          <a:lstStyle/>
          <a:p>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0DB01F71-10B6-469B-BBB5-D9381530E8C8}" type="datetime1">
              <a:rPr lang="ja-JP" altLang="en-US" smtClean="0"/>
              <a:pPr>
                <a:defRPr/>
              </a:pPr>
              <a:t>2010/9/15</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0DB01F71-10B6-469B-BBB5-D9381530E8C8}" type="datetime1">
              <a:rPr lang="ja-JP" altLang="en-US" smtClean="0"/>
              <a:pPr>
                <a:defRPr/>
              </a:pPr>
              <a:t>2010/9/15</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11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0DB01F71-10B6-469B-BBB5-D9381530E8C8}" type="datetime1">
              <a:rPr lang="ja-JP" altLang="en-US" smtClean="0"/>
              <a:pPr>
                <a:defRPr/>
              </a:pPr>
              <a:t>2010/9/15</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0DB01F71-10B6-469B-BBB5-D9381530E8C8}" type="datetime1">
              <a:rPr lang="ja-JP" altLang="en-US" smtClean="0"/>
              <a:pPr>
                <a:defRPr/>
              </a:pPr>
              <a:t>2010/9/15</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endParaRPr kumimoji="1" lang="en-US" altLang="ja-JP" sz="1200" kern="1200" dirty="0" smtClean="0">
              <a:solidFill>
                <a:schemeClr val="tx1"/>
              </a:solidFill>
              <a:latin typeface="Times New Roman" pitchFamily="18" charset="0"/>
              <a:ea typeface="+mn-ea"/>
              <a:cs typeface="+mn-cs"/>
            </a:endParaRPr>
          </a:p>
          <a:p>
            <a:pPr lvl="0"/>
            <a:endParaRPr kumimoji="1" lang="en-US" altLang="ja-JP" sz="1200" kern="1200" dirty="0" smtClean="0">
              <a:solidFill>
                <a:schemeClr val="tx1"/>
              </a:solidFill>
              <a:latin typeface="Times New Roman" pitchFamily="18" charset="0"/>
              <a:ea typeface="+mn-ea"/>
              <a:cs typeface="+mn-cs"/>
            </a:endParaRPr>
          </a:p>
          <a:p>
            <a:endParaRPr kumimoji="1" lang="en-US" altLang="ja-JP" sz="1200" b="0" baseline="0" dirty="0" smtClean="0"/>
          </a:p>
          <a:p>
            <a:endParaRPr kumimoji="1" lang="en-US" altLang="ja-JP" sz="1200" b="0" baseline="0" dirty="0" smtClean="0"/>
          </a:p>
          <a:p>
            <a:endParaRPr kumimoji="1" lang="en-US" altLang="ja-JP" sz="1200" b="0" dirty="0" smtClean="0"/>
          </a:p>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0DB01F71-10B6-469B-BBB5-D9381530E8C8}" type="datetime1">
              <a:rPr lang="ja-JP" altLang="en-US" smtClean="0"/>
              <a:pPr>
                <a:defRPr/>
              </a:pPr>
              <a:t>2010/9/15</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kumimoji="1" lang="en-US" altLang="ja-JP" sz="1200" kern="1200" dirty="0" smtClean="0">
              <a:solidFill>
                <a:schemeClr val="tx1"/>
              </a:solidFill>
              <a:latin typeface="Times New Roman" pitchFamily="18" charset="0"/>
              <a:ea typeface="+mn-ea"/>
              <a:cs typeface="+mn-cs"/>
            </a:endParaRPr>
          </a:p>
          <a:p>
            <a:r>
              <a:rPr kumimoji="1" lang="en-US" altLang="ja-JP" sz="1200" b="0" baseline="0" dirty="0" smtClean="0"/>
              <a:t>.</a:t>
            </a:r>
            <a:endParaRPr kumimoji="1" lang="en-US" altLang="ja-JP" sz="1200" b="0" baseline="0" dirty="0" smtClean="0">
              <a:solidFill>
                <a:schemeClr val="tx1"/>
              </a:solidFill>
            </a:endParaRPr>
          </a:p>
          <a:p>
            <a:endParaRPr kumimoji="1" lang="en-US" altLang="ja-JP" sz="1200" b="0" baseline="0" dirty="0" smtClean="0"/>
          </a:p>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0DB01F71-10B6-469B-BBB5-D9381530E8C8}" type="datetime1">
              <a:rPr lang="ja-JP" altLang="en-US" smtClean="0"/>
              <a:pPr>
                <a:defRPr/>
              </a:pPr>
              <a:t>2010/9/15</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7500" lnSpcReduction="20000"/>
          </a:bodyPr>
          <a:lstStyle/>
          <a:p>
            <a:endParaRPr kumimoji="0" lang="en-US" altLang="ja-JP" sz="2400" kern="0" dirty="0" smtClean="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0DB01F71-10B6-469B-BBB5-D9381530E8C8}" type="datetime1">
              <a:rPr lang="ja-JP" altLang="en-US" smtClean="0"/>
              <a:pPr>
                <a:defRPr/>
              </a:pPr>
              <a:t>2010/9/15</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t>
            </a:r>
          </a:p>
          <a:p>
            <a:r>
              <a:rPr lang="en-US" altLang="ja-JP" baseline="0" dirty="0" smtClean="0"/>
              <a:t> </a:t>
            </a:r>
            <a:endParaRPr lang="ja-JP" altLang="en-US" dirty="0" smtClean="0"/>
          </a:p>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0DB01F71-10B6-469B-BBB5-D9381530E8C8}" type="datetime1">
              <a:rPr lang="ja-JP" altLang="en-US" smtClean="0"/>
              <a:pPr>
                <a:defRPr/>
              </a:pPr>
              <a:t>2010/9/15</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0DB01F71-10B6-469B-BBB5-D9381530E8C8}" type="datetime1">
              <a:rPr lang="ja-JP" altLang="en-US" smtClean="0"/>
              <a:pPr>
                <a:defRPr/>
              </a:pPr>
              <a:t>2010/9/15</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t>
            </a:r>
          </a:p>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0DB01F71-10B6-469B-BBB5-D9381530E8C8}" type="datetime1">
              <a:rPr lang="ja-JP" altLang="en-US" smtClean="0"/>
              <a:pPr>
                <a:defRPr/>
              </a:pPr>
              <a:t>2010/9/15</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96913" y="333375"/>
            <a:ext cx="1579600" cy="276999"/>
          </a:xfrm>
        </p:spPr>
        <p:txBody>
          <a:bodyPr/>
          <a:lstStyle>
            <a:lvl1pPr>
              <a:defRPr/>
            </a:lvl1pPr>
          </a:lstStyle>
          <a:p>
            <a:pPr>
              <a:defRPr/>
            </a:pPr>
            <a:r>
              <a:rPr lang="en-US" altLang="ja-JP" smtClean="0"/>
              <a:t>September 2010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Ryo SAWAI, Sony Corporation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ltLang="ja-JP"/>
              <a:t>Slide </a:t>
            </a:r>
            <a:fld id="{D6F10703-0BBC-4B02-8237-0D648AB415F6}"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September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82FF775-5B64-49A3-BBF6-542C4795F2C0}"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September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B77984BD-2333-4275-B535-7378AFF09810}"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BF017C8-6BD1-46FC-8E27-129EDB413268}" type="slidenum">
              <a:rPr lang="ja-JP" altLang="en-US"/>
              <a:pPr>
                <a:defRPr/>
              </a:pPr>
              <a:t>&lt;#&gt;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1CFE81F-38F3-4A4F-AC68-90491B7C2CB5}" type="slidenum">
              <a:rPr lang="ja-JP" altLang="en-US"/>
              <a:pPr>
                <a:defRPr/>
              </a:pPr>
              <a:t>&lt;#&gt;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73082CA-3C83-4766-B228-EE9CDE8AEC2E}" type="slidenum">
              <a:rPr lang="ja-JP" altLang="en-US"/>
              <a:pPr>
                <a:defRPr/>
              </a:pPr>
              <a:t>&lt;#&gt;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9AA1F62-9FCF-4743-903F-4E90D76E1FA2}" type="slidenum">
              <a:rPr lang="ja-JP" altLang="en-US"/>
              <a:pPr>
                <a:defRPr/>
              </a:pPr>
              <a:t>&lt;#&gt;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889C463-9A03-4388-A425-6FFB30215483}" type="slidenum">
              <a:rPr lang="ja-JP" altLang="en-US"/>
              <a:pPr>
                <a:defRPr/>
              </a:pPr>
              <a:t>&lt;#&gt;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8202D175-3866-4E94-97E8-953DC8417ECB}" type="slidenum">
              <a:rPr lang="ja-JP" altLang="en-US"/>
              <a:pPr>
                <a:defRPr/>
              </a:pPr>
              <a:t>&lt;#&gt;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0F7A0B3C-D685-462A-A817-84A4C4E6F44A}" type="slidenum">
              <a:rPr lang="ja-JP" altLang="en-US"/>
              <a:pPr>
                <a:defRPr/>
              </a:pPr>
              <a:t>&lt;#&gt;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B9610A0-74CB-4B35-9965-D6DAFD057999}"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96913" y="333375"/>
            <a:ext cx="1620315" cy="276999"/>
          </a:xfrm>
          <a:ln/>
        </p:spPr>
        <p:txBody>
          <a:bodyPr/>
          <a:lstStyle>
            <a:lvl1pPr>
              <a:defRPr/>
            </a:lvl1pPr>
          </a:lstStyle>
          <a:p>
            <a:pPr>
              <a:defRPr/>
            </a:pPr>
            <a:r>
              <a:rPr lang="en-US" altLang="ja-JP" smtClean="0"/>
              <a:t>September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D84261C1-2AAF-4DB6-9444-6193A44EE703}"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4658A-8B25-4EEF-A553-5C6048890F8F}" type="slidenum">
              <a:rPr lang="ja-JP" altLang="en-US"/>
              <a:pPr>
                <a:defRPr/>
              </a:pPr>
              <a:t>&lt;#&gt;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53FE898-7A72-4C91-AB5B-85850C268830}" type="slidenum">
              <a:rPr lang="ja-JP" altLang="en-US"/>
              <a:pPr>
                <a:defRPr/>
              </a:pPr>
              <a:t>&lt;#&gt;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D4ADE6-C8F4-43CA-AC21-63ED09193F73}" type="slidenum">
              <a:rPr lang="ja-JP" altLang="en-US"/>
              <a:pPr>
                <a:defRPr/>
              </a:pPr>
              <a:t>&lt;#&gt;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en-US" altLang="ja-JP" smtClean="0"/>
              <a:t>September 2010</a:t>
            </a: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CDCCACB-BB89-4D54-81F3-6224B7E84A68}"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September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7C8773FA-7D5D-483C-B5D3-4F456C42E051}"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September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375A9D42-22FF-4CD3-90C7-C775CD6CF1F9}"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September 2010</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B7E5F2EF-2B95-4E45-AA70-D8F0A8549E40}"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September 2010</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67A8D1C2-CF1D-45EB-B1A3-DB696CB5A970}"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September 2010</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270DFF60-B4D5-4547-9576-61F247C3BD0C}"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September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6035E5E3-4842-4E06-AD2F-DA36295B5DA7}"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September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FC11E049-C79A-476C-BCC1-106768A3461C}"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696913" y="333375"/>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kumimoji="0" sz="1800" b="1">
                <a:ea typeface="+mn-ea"/>
              </a:defRPr>
            </a:lvl1pPr>
          </a:lstStyle>
          <a:p>
            <a:pPr>
              <a:defRPr/>
            </a:pPr>
            <a:r>
              <a:rPr lang="en-US" altLang="ja-JP" smtClean="0"/>
              <a:t>September 2010</a:t>
            </a:r>
            <a:endParaRPr lang="en-US" dirty="0"/>
          </a:p>
        </p:txBody>
      </p:sp>
      <p:sp>
        <p:nvSpPr>
          <p:cNvPr id="1029" name="Rectangle 5"/>
          <p:cNvSpPr>
            <a:spLocks noGrp="1" noChangeArrowheads="1"/>
          </p:cNvSpPr>
          <p:nvPr>
            <p:ph type="ftr" sz="quarter" idx="3"/>
          </p:nvPr>
        </p:nvSpPr>
        <p:spPr bwMode="auto">
          <a:xfrm>
            <a:off x="7437438" y="6475413"/>
            <a:ext cx="1106487"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kumimoji="0">
                <a:ea typeface="+mn-ea"/>
              </a:defRPr>
            </a:lvl1pPr>
          </a:lstStyle>
          <a:p>
            <a:pPr>
              <a:defRPr/>
            </a:pPr>
            <a:r>
              <a:rPr lang="en-US"/>
              <a:t>Ryo SAWAI, Sony Corporation</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kumimoji="0"/>
            </a:lvl1pPr>
          </a:lstStyle>
          <a:p>
            <a:pPr>
              <a:defRPr/>
            </a:pPr>
            <a:r>
              <a:rPr lang="en-US" altLang="ja-JP"/>
              <a:t>Slide </a:t>
            </a:r>
            <a:fld id="{89E727AC-88D7-4422-9081-18BBB2977E0C}" type="slidenum">
              <a:rPr lang="en-US" altLang="ja-JP"/>
              <a:pPr>
                <a:defRPr/>
              </a:pPr>
              <a:t>&lt;#&gt;</a:t>
            </a:fld>
            <a:endParaRPr lang="en-US" altLang="ja-JP"/>
          </a:p>
        </p:txBody>
      </p:sp>
      <p:sp>
        <p:nvSpPr>
          <p:cNvPr id="1031" name="Rectangle 7"/>
          <p:cNvSpPr>
            <a:spLocks noChangeArrowheads="1"/>
          </p:cNvSpPr>
          <p:nvPr/>
        </p:nvSpPr>
        <p:spPr bwMode="auto">
          <a:xfrm>
            <a:off x="5136916" y="333375"/>
            <a:ext cx="3308598"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kumimoji="0" lang="en-US" sz="1800" b="1" dirty="0">
                <a:ea typeface="+mn-ea"/>
              </a:rPr>
              <a:t>doc.: IEEE </a:t>
            </a:r>
            <a:r>
              <a:rPr kumimoji="0" lang="en-US" sz="1800" b="1" dirty="0" smtClean="0">
                <a:ea typeface="+mn-ea"/>
              </a:rPr>
              <a:t>802.19-10-0130r0</a:t>
            </a:r>
            <a:endParaRPr kumimoji="0" lang="en-US" sz="1800" b="1" dirty="0">
              <a:ea typeface="+mn-ea"/>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kumimoji="0" lang="en-US">
                <a:ea typeface="+mn-ea"/>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Tree>
  </p:cSld>
  <p:clrMap bg1="lt1" tx1="dk1" bg2="lt2" tx2="dk2" accent1="accent1" accent2="accent2" accent3="accent3" accent4="accent4" accent5="accent5" accent6="accent6" hlink="hlink" folHlink="folHlink"/>
  <p:sldLayoutIdLst>
    <p:sldLayoutId id="2147483816"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ea typeface="+mn-ea"/>
              </a:defRPr>
            </a:lvl1pPr>
          </a:lstStyle>
          <a:p>
            <a:pPr>
              <a:defRPr/>
            </a:pPr>
            <a:r>
              <a:rPr lang="en-US" altLang="ja-JP" smtClean="0"/>
              <a:t>September 2010</a:t>
            </a: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ea typeface="+mn-ea"/>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ea typeface="+mn-ea"/>
              </a:defRPr>
            </a:lvl1pPr>
          </a:lstStyle>
          <a:p>
            <a:pPr>
              <a:defRPr/>
            </a:pPr>
            <a:fld id="{2D690814-62E4-458E-9DBE-5D9E8AA6EB76}"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hd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10.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xfrm>
            <a:off x="4344988" y="6475413"/>
            <a:ext cx="440826" cy="184666"/>
          </a:xfrm>
          <a:noFill/>
        </p:spPr>
        <p:txBody>
          <a:bodyPr/>
          <a:lstStyle/>
          <a:p>
            <a:r>
              <a:rPr lang="en-US" altLang="ja-JP" smtClean="0"/>
              <a:t>Slide </a:t>
            </a:r>
            <a:fld id="{F7155E84-ECDF-4CA7-B886-FB8315CEB798}" type="slidenum">
              <a:rPr lang="en-US" altLang="ja-JP" smtClean="0"/>
              <a:pPr/>
              <a:t>1</a:t>
            </a:fld>
            <a:endParaRPr lang="en-US" altLang="ja-JP" smtClean="0"/>
          </a:p>
        </p:txBody>
      </p:sp>
      <p:sp>
        <p:nvSpPr>
          <p:cNvPr id="7171" name="Rectangle 2"/>
          <p:cNvSpPr>
            <a:spLocks noGrp="1" noChangeArrowheads="1"/>
          </p:cNvSpPr>
          <p:nvPr>
            <p:ph type="title"/>
          </p:nvPr>
        </p:nvSpPr>
        <p:spPr>
          <a:xfrm>
            <a:off x="0" y="685800"/>
            <a:ext cx="8915400" cy="914400"/>
          </a:xfrm>
        </p:spPr>
        <p:txBody>
          <a:bodyPr/>
          <a:lstStyle/>
          <a:p>
            <a:pPr eaLnBrk="1" hangingPunct="1"/>
            <a:r>
              <a:rPr kumimoji="1" lang="en-US" altLang="ja-JP" b="0" dirty="0" smtClean="0"/>
              <a:t>Categorization of coexistence network configuration</a:t>
            </a:r>
            <a:endParaRPr lang="en-US" altLang="ja-JP" b="0" dirty="0" smtClean="0">
              <a:ea typeface="ＭＳ Ｐゴシック" pitchFamily="50" charset="-128"/>
            </a:endParaRPr>
          </a:p>
        </p:txBody>
      </p:sp>
      <p:sp>
        <p:nvSpPr>
          <p:cNvPr id="7172" name="Text Box 5"/>
          <p:cNvSpPr txBox="1">
            <a:spLocks noChangeArrowheads="1"/>
          </p:cNvSpPr>
          <p:nvPr/>
        </p:nvSpPr>
        <p:spPr bwMode="auto">
          <a:xfrm>
            <a:off x="609600" y="5808663"/>
            <a:ext cx="8001000" cy="492443"/>
          </a:xfrm>
          <a:prstGeom prst="rect">
            <a:avLst/>
          </a:prstGeom>
          <a:noFill/>
          <a:ln w="28575">
            <a:solidFill>
              <a:srgbClr val="0000FF"/>
            </a:solidFill>
            <a:miter lim="800000"/>
            <a:headEnd type="none" w="sm" len="sm"/>
            <a:tailEnd type="none" w="sm" len="sm"/>
          </a:ln>
        </p:spPr>
        <p:txBody>
          <a:bodyPr>
            <a:spAutoFit/>
          </a:bodyPr>
          <a:lstStyle/>
          <a:p>
            <a:pPr eaLnBrk="0" hangingPunct="0"/>
            <a:r>
              <a:rPr kumimoji="0" lang="en-US" altLang="ja-JP" sz="900"/>
              <a:t>Notice: </a:t>
            </a:r>
            <a:r>
              <a:rPr kumimoji="0" lang="en-US" altLang="ja-JP" sz="800"/>
              <a:t>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kumimoji="0" lang="en-US" altLang="ja-JP" sz="900"/>
          </a:p>
        </p:txBody>
      </p:sp>
      <p:sp>
        <p:nvSpPr>
          <p:cNvPr id="7173" name="Rectangle 6"/>
          <p:cNvSpPr>
            <a:spLocks noGrp="1" noChangeArrowheads="1"/>
          </p:cNvSpPr>
          <p:nvPr>
            <p:ph type="body" idx="1"/>
          </p:nvPr>
        </p:nvSpPr>
        <p:spPr>
          <a:xfrm>
            <a:off x="685800" y="1676400"/>
            <a:ext cx="7772400" cy="381000"/>
          </a:xfrm>
        </p:spPr>
        <p:txBody>
          <a:bodyPr/>
          <a:lstStyle/>
          <a:p>
            <a:pPr algn="ctr" eaLnBrk="1" hangingPunct="1">
              <a:buFontTx/>
              <a:buNone/>
            </a:pPr>
            <a:r>
              <a:rPr lang="en-US" altLang="ja-JP" sz="2000" b="0" dirty="0" smtClean="0">
                <a:ea typeface="ＭＳ Ｐゴシック" pitchFamily="50" charset="-128"/>
              </a:rPr>
              <a:t>Date: 2010-09-16</a:t>
            </a:r>
          </a:p>
        </p:txBody>
      </p:sp>
      <p:sp>
        <p:nvSpPr>
          <p:cNvPr id="7174"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kumimoji="0" lang="en-US" altLang="ja-JP" sz="2000"/>
              <a:t>Authors:</a:t>
            </a:r>
          </a:p>
        </p:txBody>
      </p:sp>
      <p:graphicFrame>
        <p:nvGraphicFramePr>
          <p:cNvPr id="8" name="Table 7"/>
          <p:cNvGraphicFramePr>
            <a:graphicFrameLocks noGrp="1"/>
          </p:cNvGraphicFramePr>
          <p:nvPr/>
        </p:nvGraphicFramePr>
        <p:xfrm>
          <a:off x="533400" y="2655888"/>
          <a:ext cx="7924799" cy="2221510"/>
        </p:xfrm>
        <a:graphic>
          <a:graphicData uri="http://schemas.openxmlformats.org/drawingml/2006/table">
            <a:tbl>
              <a:tblPr/>
              <a:tblGrid>
                <a:gridCol w="1709796"/>
                <a:gridCol w="1079983"/>
                <a:gridCol w="2432948"/>
                <a:gridCol w="865047"/>
                <a:gridCol w="1837025"/>
              </a:tblGrid>
              <a:tr h="270790">
                <a:tc>
                  <a:txBody>
                    <a:bodyPr/>
                    <a:lstStyle/>
                    <a:p>
                      <a:pPr marL="0" marR="0">
                        <a:spcBef>
                          <a:spcPts val="0"/>
                        </a:spcBef>
                        <a:spcAft>
                          <a:spcPts val="0"/>
                        </a:spcAft>
                      </a:pPr>
                      <a:r>
                        <a:rPr lang="en-US" sz="1400" b="1" kern="0" dirty="0">
                          <a:latin typeface="Times New Roman" pitchFamily="18" charset="0"/>
                          <a:ea typeface="ＭＳ 明朝"/>
                          <a:cs typeface="Times New Roman" pitchFamily="18" charset="0"/>
                        </a:rPr>
                        <a:t>Name</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Company</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Address</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Phone</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email</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88">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Ryo</a:t>
                      </a:r>
                      <a:r>
                        <a:rPr lang="en-US" sz="1200" kern="1200" baseline="0" dirty="0" smtClean="0">
                          <a:solidFill>
                            <a:srgbClr val="000000"/>
                          </a:solidFill>
                          <a:latin typeface="Times New Roman" pitchFamily="18" charset="0"/>
                          <a:ea typeface="Gulim"/>
                          <a:cs typeface="Times New Roman" pitchFamily="18" charset="0"/>
                        </a:rPr>
                        <a:t> Sawai</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Sony</a:t>
                      </a:r>
                      <a:r>
                        <a:rPr lang="en-US" sz="1200" kern="1200" baseline="0" dirty="0" smtClean="0">
                          <a:solidFill>
                            <a:srgbClr val="000000"/>
                          </a:solidFill>
                          <a:latin typeface="Times New Roman" pitchFamily="18" charset="0"/>
                          <a:ea typeface="Gulim"/>
                          <a:cs typeface="Times New Roman" pitchFamily="18" charset="0"/>
                        </a:rPr>
                        <a:t> corporation</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r>
                        <a:rPr lang="en-US" sz="1200" kern="1200" dirty="0" smtClean="0">
                          <a:solidFill>
                            <a:srgbClr val="000000"/>
                          </a:solidFill>
                          <a:latin typeface="Times New Roman" pitchFamily="18" charset="0"/>
                          <a:ea typeface="Gulim"/>
                          <a:cs typeface="Times New Roman" pitchFamily="18" charset="0"/>
                        </a:rPr>
                        <a:t>5-1-12, </a:t>
                      </a:r>
                      <a:r>
                        <a:rPr lang="en-US" sz="1200" kern="1200" dirty="0" err="1" smtClean="0">
                          <a:solidFill>
                            <a:srgbClr val="000000"/>
                          </a:solidFill>
                          <a:latin typeface="Times New Roman" pitchFamily="18" charset="0"/>
                          <a:ea typeface="Gulim"/>
                          <a:cs typeface="Times New Roman" pitchFamily="18" charset="0"/>
                        </a:rPr>
                        <a:t>Kitashinagawa</a:t>
                      </a:r>
                      <a:r>
                        <a:rPr lang="en-US" sz="1200" kern="1200" dirty="0" smtClean="0">
                          <a:solidFill>
                            <a:srgbClr val="000000"/>
                          </a:solidFill>
                          <a:latin typeface="Times New Roman" pitchFamily="18" charset="0"/>
                          <a:ea typeface="Gulim"/>
                          <a:cs typeface="Times New Roman" pitchFamily="18" charset="0"/>
                        </a:rPr>
                        <a:t>, Shinagawa-</a:t>
                      </a:r>
                      <a:r>
                        <a:rPr lang="en-US" sz="1200" kern="1200" dirty="0" err="1" smtClean="0">
                          <a:solidFill>
                            <a:srgbClr val="000000"/>
                          </a:solidFill>
                          <a:latin typeface="Times New Roman" pitchFamily="18" charset="0"/>
                          <a:ea typeface="Gulim"/>
                          <a:cs typeface="Times New Roman" pitchFamily="18" charset="0"/>
                        </a:rPr>
                        <a:t>ku</a:t>
                      </a:r>
                      <a:r>
                        <a:rPr lang="en-US" sz="1200" kern="1200" dirty="0" smtClean="0">
                          <a:solidFill>
                            <a:srgbClr val="000000"/>
                          </a:solidFill>
                          <a:latin typeface="Times New Roman" pitchFamily="18" charset="0"/>
                          <a:ea typeface="Gulim"/>
                          <a:cs typeface="Times New Roman" pitchFamily="18" charset="0"/>
                        </a:rPr>
                        <a:t>, Tokyo, 141-0001, Japan </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Ryo.Sawai@jp.sony.com</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88">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Ryota</a:t>
                      </a:r>
                      <a:r>
                        <a:rPr lang="en-US" sz="1200" baseline="0" dirty="0" smtClean="0">
                          <a:latin typeface="Times New Roman" pitchFamily="18" charset="0"/>
                          <a:ea typeface="ＭＳ 明朝"/>
                          <a:cs typeface="Times New Roman" pitchFamily="18" charset="0"/>
                        </a:rPr>
                        <a:t> Kimura</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0" fontAlgn="base" latinLnBrk="0" hangingPunct="0">
                        <a:lnSpc>
                          <a:spcPct val="100000"/>
                        </a:lnSpc>
                        <a:spcBef>
                          <a:spcPts val="290"/>
                        </a:spcBef>
                        <a:spcAft>
                          <a:spcPts val="0"/>
                        </a:spcAft>
                        <a:buClrTx/>
                        <a:buSzTx/>
                        <a:buFontTx/>
                        <a:buNone/>
                        <a:tabLst/>
                        <a:defRPr/>
                      </a:pPr>
                      <a:r>
                        <a:rPr lang="en-US" sz="1200" kern="1200" dirty="0" smtClean="0">
                          <a:solidFill>
                            <a:srgbClr val="000000"/>
                          </a:solidFill>
                          <a:latin typeface="Times New Roman" pitchFamily="18" charset="0"/>
                          <a:ea typeface="Gulim"/>
                          <a:cs typeface="Times New Roman" pitchFamily="18" charset="0"/>
                        </a:rPr>
                        <a:t>Sony</a:t>
                      </a:r>
                      <a:r>
                        <a:rPr lang="en-US" sz="1200" kern="1200" baseline="0" dirty="0" smtClean="0">
                          <a:solidFill>
                            <a:srgbClr val="000000"/>
                          </a:solidFill>
                          <a:latin typeface="Times New Roman" pitchFamily="18" charset="0"/>
                          <a:ea typeface="Gulim"/>
                          <a:cs typeface="Times New Roman" pitchFamily="18" charset="0"/>
                        </a:rPr>
                        <a:t> corporation</a:t>
                      </a:r>
                      <a:endParaRPr lang="en-US" sz="1200" dirty="0" smtClean="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 Naotaka Sato</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0" fontAlgn="base" latinLnBrk="0" hangingPunct="0">
                        <a:lnSpc>
                          <a:spcPct val="100000"/>
                        </a:lnSpc>
                        <a:spcBef>
                          <a:spcPts val="290"/>
                        </a:spcBef>
                        <a:spcAft>
                          <a:spcPts val="0"/>
                        </a:spcAft>
                        <a:buClrTx/>
                        <a:buSzTx/>
                        <a:buFontTx/>
                        <a:buNone/>
                        <a:tabLst/>
                        <a:defRPr/>
                      </a:pPr>
                      <a:r>
                        <a:rPr lang="en-US" sz="1200" kern="1200" dirty="0" smtClean="0">
                          <a:solidFill>
                            <a:srgbClr val="000000"/>
                          </a:solidFill>
                          <a:latin typeface="Times New Roman" pitchFamily="18" charset="0"/>
                          <a:ea typeface="Gulim"/>
                          <a:cs typeface="Times New Roman" pitchFamily="18" charset="0"/>
                        </a:rPr>
                        <a:t>Sony</a:t>
                      </a:r>
                      <a:r>
                        <a:rPr lang="en-US" sz="1200" kern="1200" baseline="0" dirty="0" smtClean="0">
                          <a:solidFill>
                            <a:srgbClr val="000000"/>
                          </a:solidFill>
                          <a:latin typeface="Times New Roman" pitchFamily="18" charset="0"/>
                          <a:ea typeface="Gulim"/>
                          <a:cs typeface="Times New Roman" pitchFamily="18" charset="0"/>
                        </a:rPr>
                        <a:t> corporation</a:t>
                      </a:r>
                      <a:endParaRPr lang="en-US" sz="1200" dirty="0" smtClean="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Naotaka.sato@ieee.org</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 Guo Xin</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Sony China</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 </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 </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629">
                <a:tc>
                  <a:txBody>
                    <a:bodyPr/>
                    <a:lstStyle/>
                    <a:p>
                      <a:pPr marL="0" marR="0" indent="0" algn="l" defTabSz="914400" rtl="0" eaLnBrk="0" fontAlgn="base" latinLnBrk="0" hangingPunct="0">
                        <a:lnSpc>
                          <a:spcPct val="100000"/>
                        </a:lnSpc>
                        <a:spcBef>
                          <a:spcPts val="290"/>
                        </a:spcBef>
                        <a:spcAft>
                          <a:spcPts val="0"/>
                        </a:spcAft>
                        <a:buClrTx/>
                        <a:buSzTx/>
                        <a:buFontTx/>
                        <a:buNone/>
                        <a:tabLst/>
                        <a:defRPr/>
                      </a:pPr>
                      <a:r>
                        <a:rPr lang="en-US" sz="1200" kern="1200" dirty="0" smtClean="0">
                          <a:solidFill>
                            <a:srgbClr val="000000"/>
                          </a:solidFill>
                          <a:latin typeface="Times New Roman" pitchFamily="18" charset="0"/>
                          <a:ea typeface="Gulim"/>
                          <a:cs typeface="Times New Roman" pitchFamily="18" charset="0"/>
                        </a:rPr>
                        <a:t> </a:t>
                      </a:r>
                      <a:endParaRPr lang="en-US" sz="1200" dirty="0" smtClean="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31" name="Footer Placeholder 9"/>
          <p:cNvSpPr>
            <a:spLocks noGrp="1"/>
          </p:cNvSpPr>
          <p:nvPr>
            <p:ph type="ftr" sz="quarter" idx="11"/>
          </p:nvPr>
        </p:nvSpPr>
        <p:spPr>
          <a:xfrm>
            <a:off x="6604548" y="6475413"/>
            <a:ext cx="1939377" cy="184666"/>
          </a:xfrm>
          <a:noFill/>
        </p:spPr>
        <p:txBody>
          <a:bodyPr/>
          <a:lstStyle/>
          <a:p>
            <a:r>
              <a:rPr lang="en-US" altLang="ja-JP" smtClean="0">
                <a:ea typeface="ＭＳ Ｐゴシック" pitchFamily="50" charset="-128"/>
              </a:rPr>
              <a:t>Ryo SAWAI, Sony Corporation</a:t>
            </a:r>
          </a:p>
        </p:txBody>
      </p:sp>
      <p:sp>
        <p:nvSpPr>
          <p:cNvPr id="7232" name="日付プレースホルダ 10"/>
          <p:cNvSpPr>
            <a:spLocks noGrp="1"/>
          </p:cNvSpPr>
          <p:nvPr>
            <p:ph type="dt" sz="quarter" idx="10"/>
          </p:nvPr>
        </p:nvSpPr>
        <p:spPr>
          <a:xfrm>
            <a:off x="696913" y="333375"/>
            <a:ext cx="1506823" cy="276999"/>
          </a:xfrm>
          <a:noFill/>
        </p:spPr>
        <p:txBody>
          <a:bodyPr/>
          <a:lstStyle/>
          <a:p>
            <a:r>
              <a:rPr lang="en-US" altLang="ja-JP" b="0" smtClean="0">
                <a:ea typeface="ＭＳ Ｐゴシック" pitchFamily="50" charset="-128"/>
              </a:rPr>
              <a:t>September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762000" y="1295400"/>
            <a:ext cx="7772400" cy="4114800"/>
          </a:xfrm>
        </p:spPr>
        <p:txBody>
          <a:bodyPr/>
          <a:lstStyle/>
          <a:p>
            <a:r>
              <a:rPr kumimoji="1" lang="en-US" altLang="ja-JP" b="0" dirty="0" smtClean="0"/>
              <a:t>Class#4</a:t>
            </a:r>
          </a:p>
          <a:p>
            <a:pPr lvl="1"/>
            <a:r>
              <a:rPr kumimoji="1" lang="en-US" altLang="ja-JP" dirty="0" smtClean="0"/>
              <a:t>Two different TVWS network coverage areas are overlaid each other. The “overlaid” means here that a smaller area TVWS network exists in a wide area TVWS network. In this case, each master/slave node can communicate each other via wireless if the same RAT or/and co-channel is/are used</a:t>
            </a:r>
            <a:r>
              <a:rPr kumimoji="1" lang="en-US" altLang="ja-JP" baseline="30000" dirty="0" smtClean="0"/>
              <a:t> (*1)</a:t>
            </a:r>
            <a:r>
              <a:rPr kumimoji="1" lang="en-US" altLang="ja-JP" dirty="0" smtClean="0"/>
              <a:t>. </a:t>
            </a:r>
          </a:p>
          <a:p>
            <a:pPr lvl="4">
              <a:buNone/>
            </a:pPr>
            <a:endParaRPr kumimoji="1" lang="en-US" altLang="ja-JP" dirty="0" smtClean="0"/>
          </a:p>
        </p:txBody>
      </p:sp>
      <p:sp>
        <p:nvSpPr>
          <p:cNvPr id="4" name="日付プレースホルダ 3"/>
          <p:cNvSpPr>
            <a:spLocks noGrp="1"/>
          </p:cNvSpPr>
          <p:nvPr>
            <p:ph type="dt" sz="half" idx="10"/>
          </p:nvPr>
        </p:nvSpPr>
        <p:spPr>
          <a:xfrm>
            <a:off x="696913" y="333375"/>
            <a:ext cx="1506823" cy="276999"/>
          </a:xfrm>
        </p:spPr>
        <p:txBody>
          <a:bodyPr/>
          <a:lstStyle/>
          <a:p>
            <a:pPr>
              <a:defRPr/>
            </a:pPr>
            <a:r>
              <a:rPr lang="en-US" altLang="ja-JP" b="0" smtClean="0"/>
              <a:t>September 2010</a:t>
            </a:r>
            <a:endParaRPr lang="en-US" b="0" dirty="0"/>
          </a:p>
        </p:txBody>
      </p:sp>
      <p:sp>
        <p:nvSpPr>
          <p:cNvPr id="5" name="フッター プレースホルダ 4"/>
          <p:cNvSpPr>
            <a:spLocks noGrp="1"/>
          </p:cNvSpPr>
          <p:nvPr>
            <p:ph type="ftr" sz="quarter" idx="11"/>
          </p:nvPr>
        </p:nvSpPr>
        <p:spPr>
          <a:xfrm>
            <a:off x="6604548" y="6475413"/>
            <a:ext cx="1939377" cy="184666"/>
          </a:xfrm>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a:xfrm>
            <a:off x="4344988" y="6475413"/>
            <a:ext cx="509755" cy="184666"/>
          </a:xfrm>
        </p:spPr>
        <p:txBody>
          <a:bodyPr/>
          <a:lstStyle/>
          <a:p>
            <a:pPr>
              <a:defRPr/>
            </a:pPr>
            <a:r>
              <a:rPr lang="en-US" altLang="ja-JP" smtClean="0"/>
              <a:t>Slide </a:t>
            </a:r>
            <a:fld id="{D84261C1-2AAF-4DB6-9444-6193A44EE703}" type="slidenum">
              <a:rPr lang="en-US" altLang="ja-JP" smtClean="0"/>
              <a:pPr>
                <a:defRPr/>
              </a:pPr>
              <a:t>10</a:t>
            </a:fld>
            <a:endParaRPr lang="en-US" altLang="ja-JP"/>
          </a:p>
        </p:txBody>
      </p:sp>
      <p:sp>
        <p:nvSpPr>
          <p:cNvPr id="7" name="円/楕円 6"/>
          <p:cNvSpPr/>
          <p:nvPr/>
        </p:nvSpPr>
        <p:spPr bwMode="auto">
          <a:xfrm>
            <a:off x="2514600" y="3886200"/>
            <a:ext cx="2971800" cy="2438400"/>
          </a:xfrm>
          <a:prstGeom prst="ellipse">
            <a:avLst/>
          </a:prstGeom>
          <a:solidFill>
            <a:srgbClr val="0000FF">
              <a:alpha val="9000"/>
            </a:srgb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i="0" u="none" strike="noStrike" cap="none" normalizeH="0" baseline="0" smtClean="0">
              <a:ln>
                <a:noFill/>
              </a:ln>
              <a:solidFill>
                <a:schemeClr val="tx1"/>
              </a:solidFill>
              <a:effectLst/>
              <a:latin typeface="Times New Roman" pitchFamily="18" charset="0"/>
            </a:endParaRPr>
          </a:p>
        </p:txBody>
      </p:sp>
      <p:sp>
        <p:nvSpPr>
          <p:cNvPr id="8" name="円/楕円 7"/>
          <p:cNvSpPr/>
          <p:nvPr/>
        </p:nvSpPr>
        <p:spPr bwMode="auto">
          <a:xfrm>
            <a:off x="4106862" y="5105400"/>
            <a:ext cx="1227138" cy="838200"/>
          </a:xfrm>
          <a:prstGeom prst="ellipse">
            <a:avLst/>
          </a:prstGeom>
          <a:solidFill>
            <a:srgbClr val="FF0000">
              <a:alpha val="1400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i="0" u="none" strike="noStrike" cap="none" normalizeH="0" baseline="0" smtClean="0">
              <a:ln>
                <a:noFill/>
              </a:ln>
              <a:solidFill>
                <a:schemeClr val="tx1"/>
              </a:solidFill>
              <a:effectLst/>
              <a:latin typeface="Times New Roman" pitchFamily="18" charset="0"/>
            </a:endParaRPr>
          </a:p>
        </p:txBody>
      </p:sp>
      <p:grpSp>
        <p:nvGrpSpPr>
          <p:cNvPr id="2" name="グループ化 120"/>
          <p:cNvGrpSpPr>
            <a:grpSpLocks/>
          </p:cNvGrpSpPr>
          <p:nvPr/>
        </p:nvGrpSpPr>
        <p:grpSpPr bwMode="auto">
          <a:xfrm>
            <a:off x="4495800" y="5181600"/>
            <a:ext cx="373062" cy="477837"/>
            <a:chOff x="5293894" y="7492600"/>
            <a:chExt cx="373063" cy="477235"/>
          </a:xfrm>
        </p:grpSpPr>
        <p:pic>
          <p:nvPicPr>
            <p:cNvPr id="10"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11"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9" name="グループ化 61"/>
          <p:cNvGrpSpPr>
            <a:grpSpLocks/>
          </p:cNvGrpSpPr>
          <p:nvPr/>
        </p:nvGrpSpPr>
        <p:grpSpPr bwMode="auto">
          <a:xfrm rot="-8214730">
            <a:off x="4770878" y="5472936"/>
            <a:ext cx="292100" cy="274637"/>
            <a:chOff x="2143108" y="5072074"/>
            <a:chExt cx="642942" cy="500066"/>
          </a:xfrm>
          <a:solidFill>
            <a:srgbClr val="FF0000"/>
          </a:solidFill>
        </p:grpSpPr>
        <p:sp>
          <p:nvSpPr>
            <p:cNvPr id="13" name="月 165"/>
            <p:cNvSpPr>
              <a:spLocks noChangeArrowheads="1"/>
            </p:cNvSpPr>
            <p:nvPr/>
          </p:nvSpPr>
          <p:spPr bwMode="auto">
            <a:xfrm>
              <a:off x="2571736" y="5179231"/>
              <a:ext cx="214314" cy="285752"/>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4" name="月 166"/>
            <p:cNvSpPr>
              <a:spLocks noChangeArrowheads="1"/>
            </p:cNvSpPr>
            <p:nvPr/>
          </p:nvSpPr>
          <p:spPr bwMode="auto">
            <a:xfrm>
              <a:off x="2428860" y="5143512"/>
              <a:ext cx="214314" cy="357190"/>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5" name="月 167"/>
            <p:cNvSpPr>
              <a:spLocks noChangeArrowheads="1"/>
            </p:cNvSpPr>
            <p:nvPr/>
          </p:nvSpPr>
          <p:spPr bwMode="auto">
            <a:xfrm>
              <a:off x="2285984" y="5107793"/>
              <a:ext cx="214314" cy="428628"/>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6" name="月 168"/>
            <p:cNvSpPr>
              <a:spLocks noChangeArrowheads="1"/>
            </p:cNvSpPr>
            <p:nvPr/>
          </p:nvSpPr>
          <p:spPr bwMode="auto">
            <a:xfrm>
              <a:off x="2143108" y="5072074"/>
              <a:ext cx="214314" cy="500066"/>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grpSp>
      <p:sp>
        <p:nvSpPr>
          <p:cNvPr id="17" name="テキスト ボックス 16"/>
          <p:cNvSpPr txBox="1"/>
          <p:nvPr/>
        </p:nvSpPr>
        <p:spPr>
          <a:xfrm>
            <a:off x="3657600" y="5588000"/>
            <a:ext cx="1211262" cy="431800"/>
          </a:xfrm>
          <a:prstGeom prst="rect">
            <a:avLst/>
          </a:prstGeom>
          <a:noFill/>
          <a:effectLst>
            <a:outerShdw blurRad="38100" dist="25400" dir="2700000" algn="tl" rotWithShape="0">
              <a:srgbClr val="FFFFFF">
                <a:alpha val="70000"/>
              </a:srgbClr>
            </a:outerShdw>
          </a:effectLst>
        </p:spPr>
        <p:txBody>
          <a:bodyPr wrap="square" lIns="0" tIns="0" rIns="0" bIns="0">
            <a:spAutoFit/>
          </a:bodyPr>
          <a:lstStyle/>
          <a:p>
            <a:pPr>
              <a:defRPr/>
            </a:pPr>
            <a:r>
              <a:rPr kumimoji="0" lang="en-US" altLang="ja-JP" sz="1400" dirty="0">
                <a:solidFill>
                  <a:srgbClr val="FF0000"/>
                </a:solidFill>
                <a:latin typeface="Trebuchet MS" pitchFamily="34" charset="0"/>
                <a:cs typeface="Tahoma" pitchFamily="34" charset="0"/>
              </a:rPr>
              <a:t>TVWS network #2</a:t>
            </a:r>
            <a:endParaRPr kumimoji="0" lang="ja-JP" altLang="en-US" sz="1400" dirty="0">
              <a:solidFill>
                <a:srgbClr val="FF0000"/>
              </a:solidFill>
              <a:latin typeface="Trebuchet MS" pitchFamily="34" charset="0"/>
              <a:cs typeface="Tahoma" pitchFamily="34" charset="0"/>
            </a:endParaRPr>
          </a:p>
        </p:txBody>
      </p:sp>
      <p:grpSp>
        <p:nvGrpSpPr>
          <p:cNvPr id="12" name="グループ化 120"/>
          <p:cNvGrpSpPr>
            <a:grpSpLocks/>
          </p:cNvGrpSpPr>
          <p:nvPr/>
        </p:nvGrpSpPr>
        <p:grpSpPr bwMode="auto">
          <a:xfrm>
            <a:off x="3776662" y="4719638"/>
            <a:ext cx="373063" cy="477837"/>
            <a:chOff x="5293894" y="7492600"/>
            <a:chExt cx="373063" cy="477235"/>
          </a:xfrm>
        </p:grpSpPr>
        <p:pic>
          <p:nvPicPr>
            <p:cNvPr id="19"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20"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18" name="グループ化 61"/>
          <p:cNvGrpSpPr>
            <a:grpSpLocks/>
          </p:cNvGrpSpPr>
          <p:nvPr/>
        </p:nvGrpSpPr>
        <p:grpSpPr bwMode="auto">
          <a:xfrm rot="-2831842">
            <a:off x="3542506" y="5214144"/>
            <a:ext cx="292100" cy="274638"/>
            <a:chOff x="2143108" y="5072074"/>
            <a:chExt cx="642942" cy="500066"/>
          </a:xfrm>
        </p:grpSpPr>
        <p:sp>
          <p:nvSpPr>
            <p:cNvPr id="22"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3"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4"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5"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aphicFrame>
        <p:nvGraphicFramePr>
          <p:cNvPr id="31" name="Object 6"/>
          <p:cNvGraphicFramePr>
            <a:graphicFrameLocks noChangeAspect="1"/>
          </p:cNvGraphicFramePr>
          <p:nvPr/>
        </p:nvGraphicFramePr>
        <p:xfrm>
          <a:off x="3200400" y="5440363"/>
          <a:ext cx="450850" cy="417512"/>
        </p:xfrm>
        <a:graphic>
          <a:graphicData uri="http://schemas.openxmlformats.org/presentationml/2006/ole">
            <p:oleObj spid="_x0000_s100354" name="Visio" r:id="rId6" imgW="987871" imgH="916721" progId="">
              <p:embed/>
            </p:oleObj>
          </a:graphicData>
        </a:graphic>
      </p:graphicFrame>
      <p:sp>
        <p:nvSpPr>
          <p:cNvPr id="32" name="テキスト ボックス 31"/>
          <p:cNvSpPr txBox="1"/>
          <p:nvPr/>
        </p:nvSpPr>
        <p:spPr>
          <a:xfrm>
            <a:off x="2667000" y="4495800"/>
            <a:ext cx="1143001" cy="430887"/>
          </a:xfrm>
          <a:prstGeom prst="rect">
            <a:avLst/>
          </a:prstGeom>
          <a:noFill/>
          <a:effectLst>
            <a:outerShdw blurRad="38100" dist="25400" dir="2700000" algn="tl" rotWithShape="0">
              <a:srgbClr val="FFFFFF">
                <a:alpha val="70000"/>
              </a:srgbClr>
            </a:outerShdw>
          </a:effectLst>
        </p:spPr>
        <p:txBody>
          <a:bodyPr wrap="square" lIns="0" tIns="0" rIns="0" bIns="0">
            <a:spAutoFit/>
          </a:bodyPr>
          <a:lstStyle/>
          <a:p>
            <a:pPr>
              <a:defRPr/>
            </a:pPr>
            <a:r>
              <a:rPr kumimoji="0" lang="en-US" altLang="ja-JP" sz="1400" dirty="0">
                <a:solidFill>
                  <a:srgbClr val="0000FF"/>
                </a:solidFill>
                <a:latin typeface="Trebuchet MS" pitchFamily="34" charset="0"/>
                <a:cs typeface="Tahoma" pitchFamily="34" charset="0"/>
              </a:rPr>
              <a:t>TVWS network #1</a:t>
            </a:r>
            <a:endParaRPr kumimoji="0" lang="ja-JP" altLang="en-US" sz="1400" dirty="0">
              <a:solidFill>
                <a:srgbClr val="0000FF"/>
              </a:solidFill>
              <a:latin typeface="Trebuchet MS" pitchFamily="34" charset="0"/>
              <a:cs typeface="Tahoma" pitchFamily="34" charset="0"/>
            </a:endParaRPr>
          </a:p>
        </p:txBody>
      </p:sp>
      <p:sp>
        <p:nvSpPr>
          <p:cNvPr id="33" name="正方形/長方形 32"/>
          <p:cNvSpPr/>
          <p:nvPr/>
        </p:nvSpPr>
        <p:spPr bwMode="auto">
          <a:xfrm>
            <a:off x="4724401" y="3429000"/>
            <a:ext cx="1981200" cy="381000"/>
          </a:xfrm>
          <a:prstGeom prst="rect">
            <a:avLst/>
          </a:prstGeom>
          <a:solidFill>
            <a:schemeClr val="tx1">
              <a:lumMod val="50000"/>
              <a:lumOff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r>
              <a:rPr kumimoji="0" lang="en-US" altLang="ja-JP" sz="1800" dirty="0">
                <a:solidFill>
                  <a:schemeClr val="bg1"/>
                </a:solidFill>
              </a:rPr>
              <a:t>  P802.19.1 system</a:t>
            </a:r>
            <a:endParaRPr kumimoji="0" lang="ja-JP" altLang="en-US" sz="1800" dirty="0">
              <a:solidFill>
                <a:schemeClr val="bg1"/>
              </a:solidFill>
            </a:endParaRPr>
          </a:p>
        </p:txBody>
      </p:sp>
      <p:cxnSp>
        <p:nvCxnSpPr>
          <p:cNvPr id="34" name="直線矢印コネクタ 58"/>
          <p:cNvCxnSpPr>
            <a:cxnSpLocks noChangeShapeType="1"/>
            <a:stCxn id="54" idx="1"/>
          </p:cNvCxnSpPr>
          <p:nvPr/>
        </p:nvCxnSpPr>
        <p:spPr bwMode="auto">
          <a:xfrm rot="10800000" flipV="1">
            <a:off x="4068137" y="3879850"/>
            <a:ext cx="1494464" cy="839788"/>
          </a:xfrm>
          <a:prstGeom prst="straightConnector1">
            <a:avLst/>
          </a:prstGeom>
          <a:noFill/>
          <a:ln w="57150" algn="ctr">
            <a:solidFill>
              <a:schemeClr val="tx1">
                <a:lumMod val="50000"/>
                <a:lumOff val="50000"/>
              </a:schemeClr>
            </a:solidFill>
            <a:round/>
            <a:headEnd type="triangle" w="med" len="med"/>
            <a:tailEnd type="triangle" w="med" len="med"/>
          </a:ln>
        </p:spPr>
      </p:cxnSp>
      <p:cxnSp>
        <p:nvCxnSpPr>
          <p:cNvPr id="35" name="直線矢印コネクタ 34"/>
          <p:cNvCxnSpPr>
            <a:cxnSpLocks noChangeShapeType="1"/>
            <a:stCxn id="54" idx="2"/>
          </p:cNvCxnSpPr>
          <p:nvPr/>
        </p:nvCxnSpPr>
        <p:spPr bwMode="auto">
          <a:xfrm rot="5400000">
            <a:off x="4714960" y="4174415"/>
            <a:ext cx="1079501" cy="934871"/>
          </a:xfrm>
          <a:prstGeom prst="straightConnector1">
            <a:avLst/>
          </a:prstGeom>
          <a:noFill/>
          <a:ln w="57150" algn="ctr">
            <a:solidFill>
              <a:schemeClr val="tx1">
                <a:lumMod val="50000"/>
                <a:lumOff val="50000"/>
              </a:schemeClr>
            </a:solidFill>
            <a:round/>
            <a:headEnd type="triangle" w="med" len="med"/>
            <a:tailEnd type="triangle" w="med" len="med"/>
          </a:ln>
        </p:spPr>
      </p:cxnSp>
      <p:graphicFrame>
        <p:nvGraphicFramePr>
          <p:cNvPr id="44" name="Object 6"/>
          <p:cNvGraphicFramePr>
            <a:graphicFrameLocks noChangeAspect="1"/>
          </p:cNvGraphicFramePr>
          <p:nvPr/>
        </p:nvGraphicFramePr>
        <p:xfrm>
          <a:off x="4945062" y="5486400"/>
          <a:ext cx="450850" cy="417512"/>
        </p:xfrm>
        <a:graphic>
          <a:graphicData uri="http://schemas.openxmlformats.org/presentationml/2006/ole">
            <p:oleObj spid="_x0000_s100355" name="Visio" r:id="rId7" imgW="987871" imgH="916721" progId="">
              <p:embed/>
            </p:oleObj>
          </a:graphicData>
        </a:graphic>
      </p:graphicFrame>
      <p:sp>
        <p:nvSpPr>
          <p:cNvPr id="53" name="タイトル 1"/>
          <p:cNvSpPr txBox="1">
            <a:spLocks/>
          </p:cNvSpPr>
          <p:nvPr/>
        </p:nvSpPr>
        <p:spPr bwMode="auto">
          <a:xfrm>
            <a:off x="0" y="457200"/>
            <a:ext cx="88392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lgn="ctr" eaLnBrk="0" hangingPunct="0">
              <a:defRPr/>
            </a:pPr>
            <a:r>
              <a:rPr lang="en-US" altLang="ja-JP" sz="3200" dirty="0" smtClean="0"/>
              <a:t>Categorization of coexistence network configuration (4/4)</a:t>
            </a:r>
            <a:endParaRPr kumimoji="1" lang="ja-JP" altLang="en-US" sz="3200" i="0" u="none" strike="noStrike" kern="0" cap="none" spc="0" normalizeH="0" baseline="0" noProof="0" dirty="0">
              <a:ln>
                <a:noFill/>
              </a:ln>
              <a:solidFill>
                <a:schemeClr val="tx2"/>
              </a:solidFill>
              <a:effectLst/>
              <a:uLnTx/>
              <a:uFillTx/>
              <a:latin typeface="+mj-lt"/>
              <a:ea typeface="+mj-ea"/>
              <a:cs typeface="+mj-cs"/>
            </a:endParaRPr>
          </a:p>
        </p:txBody>
      </p:sp>
      <p:pic>
        <p:nvPicPr>
          <p:cNvPr id="54" name="Picture 11" descr="C:\Documents and Settings\Administrator\Local Settings\Temporary Internet Files\Content.IE5\CZQTW1MP\MCj04260500000[1].wmf"/>
          <p:cNvPicPr>
            <a:picLocks noChangeAspect="1" noChangeArrowheads="1"/>
          </p:cNvPicPr>
          <p:nvPr/>
        </p:nvPicPr>
        <p:blipFill>
          <a:blip r:embed="rId8"/>
          <a:srcRect/>
          <a:stretch>
            <a:fillRect/>
          </a:stretch>
        </p:blipFill>
        <p:spPr bwMode="auto">
          <a:xfrm>
            <a:off x="5562601" y="3657600"/>
            <a:ext cx="319088" cy="444500"/>
          </a:xfrm>
          <a:prstGeom prst="rect">
            <a:avLst/>
          </a:prstGeom>
          <a:noFill/>
          <a:ln w="9525">
            <a:noFill/>
            <a:miter lim="800000"/>
            <a:headEnd/>
            <a:tailEnd/>
          </a:ln>
        </p:spPr>
      </p:pic>
      <p:cxnSp>
        <p:nvCxnSpPr>
          <p:cNvPr id="38" name="直線矢印コネクタ 37"/>
          <p:cNvCxnSpPr/>
          <p:nvPr/>
        </p:nvCxnSpPr>
        <p:spPr bwMode="auto">
          <a:xfrm>
            <a:off x="4144335" y="5052180"/>
            <a:ext cx="503867" cy="358020"/>
          </a:xfrm>
          <a:prstGeom prst="straightConnector1">
            <a:avLst/>
          </a:prstGeom>
          <a:solidFill>
            <a:schemeClr val="accent1"/>
          </a:solidFill>
          <a:ln w="38100" cap="flat" cmpd="sng" algn="ctr">
            <a:solidFill>
              <a:srgbClr val="FFFF00"/>
            </a:solidFill>
            <a:prstDash val="solid"/>
            <a:round/>
            <a:headEnd type="triangle" w="med" len="med"/>
            <a:tailEnd type="triangle" w="med" len="med"/>
          </a:ln>
          <a:effectLst/>
        </p:spPr>
      </p:cxnSp>
      <p:sp>
        <p:nvSpPr>
          <p:cNvPr id="36" name="正方形/長方形 35"/>
          <p:cNvSpPr/>
          <p:nvPr/>
        </p:nvSpPr>
        <p:spPr>
          <a:xfrm>
            <a:off x="1371600" y="3581400"/>
            <a:ext cx="3124200" cy="276999"/>
          </a:xfrm>
          <a:prstGeom prst="rect">
            <a:avLst/>
          </a:prstGeom>
        </p:spPr>
        <p:txBody>
          <a:bodyPr wrap="square">
            <a:spAutoFit/>
          </a:bodyPr>
          <a:lstStyle/>
          <a:p>
            <a:r>
              <a:rPr lang="en-US" altLang="ja-JP" dirty="0" smtClean="0"/>
              <a:t>(*1)This depends on  the RAT functionalities.</a:t>
            </a:r>
            <a:endParaRPr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b="0" dirty="0" smtClean="0"/>
              <a:t>Conclusions</a:t>
            </a:r>
            <a:endParaRPr kumimoji="1" lang="ja-JP" altLang="en-US" sz="3600" b="0" dirty="0"/>
          </a:p>
        </p:txBody>
      </p:sp>
      <p:sp>
        <p:nvSpPr>
          <p:cNvPr id="3" name="コンテンツ プレースホルダ 2"/>
          <p:cNvSpPr>
            <a:spLocks noGrp="1"/>
          </p:cNvSpPr>
          <p:nvPr>
            <p:ph idx="1"/>
          </p:nvPr>
        </p:nvSpPr>
        <p:spPr>
          <a:xfrm>
            <a:off x="685800" y="1905000"/>
            <a:ext cx="7772400" cy="4114800"/>
          </a:xfrm>
        </p:spPr>
        <p:txBody>
          <a:bodyPr/>
          <a:lstStyle/>
          <a:p>
            <a:pPr>
              <a:buFont typeface="Times New Roman" pitchFamily="18" charset="0"/>
              <a:buChar char="-"/>
            </a:pPr>
            <a:r>
              <a:rPr kumimoji="1" lang="en-US" altLang="ja-JP" sz="2800" b="0" dirty="0" smtClean="0"/>
              <a:t>Categorization of coexistence network configuration for coexistence problem analysis was summarized</a:t>
            </a:r>
          </a:p>
          <a:p>
            <a:pPr>
              <a:buFont typeface="Times New Roman" pitchFamily="18" charset="0"/>
              <a:buChar char="-"/>
            </a:pPr>
            <a:endParaRPr kumimoji="1" lang="en-US" altLang="ja-JP" sz="2800" b="0" dirty="0" smtClean="0"/>
          </a:p>
          <a:p>
            <a:pPr>
              <a:buFont typeface="Times New Roman" pitchFamily="18" charset="0"/>
              <a:buChar char="-"/>
            </a:pPr>
            <a:r>
              <a:rPr kumimoji="1" lang="en-US" altLang="ja-JP" sz="2800" b="0" dirty="0" smtClean="0"/>
              <a:t>Coexistence mechanisms based on the categorization, which include coexistence problem analysis and its solution mechanisms, will be shown in the future meeting  </a:t>
            </a:r>
          </a:p>
          <a:p>
            <a:pPr>
              <a:buNone/>
            </a:pPr>
            <a:endParaRPr kumimoji="1" lang="en-US" altLang="ja-JP" sz="2800" b="0" dirty="0" smtClean="0"/>
          </a:p>
          <a:p>
            <a:pPr>
              <a:buNone/>
            </a:pPr>
            <a:endParaRPr kumimoji="1" lang="en-US" altLang="ja-JP" sz="2800" b="0" dirty="0" smtClean="0"/>
          </a:p>
          <a:p>
            <a:pPr>
              <a:buNone/>
            </a:pPr>
            <a:endParaRPr kumimoji="1" lang="en-US" altLang="ja-JP" sz="2800" b="0" dirty="0" smtClean="0"/>
          </a:p>
          <a:p>
            <a:pPr>
              <a:buNone/>
            </a:pPr>
            <a:endParaRPr kumimoji="1" lang="en-US" altLang="ja-JP" sz="2800" b="0" dirty="0" smtClean="0"/>
          </a:p>
        </p:txBody>
      </p:sp>
      <p:sp>
        <p:nvSpPr>
          <p:cNvPr id="4" name="日付プレースホルダ 3"/>
          <p:cNvSpPr>
            <a:spLocks noGrp="1"/>
          </p:cNvSpPr>
          <p:nvPr>
            <p:ph type="dt" sz="half" idx="10"/>
          </p:nvPr>
        </p:nvSpPr>
        <p:spPr>
          <a:xfrm>
            <a:off x="696913" y="333375"/>
            <a:ext cx="1506823" cy="276999"/>
          </a:xfrm>
        </p:spPr>
        <p:txBody>
          <a:bodyPr/>
          <a:lstStyle/>
          <a:p>
            <a:pPr>
              <a:defRPr/>
            </a:pPr>
            <a:r>
              <a:rPr lang="en-US" altLang="ja-JP" b="0" smtClean="0"/>
              <a:t>September 2010</a:t>
            </a:r>
            <a:endParaRPr lang="en-US" b="0" dirty="0"/>
          </a:p>
        </p:txBody>
      </p:sp>
      <p:sp>
        <p:nvSpPr>
          <p:cNvPr id="5" name="フッター プレースホルダ 4"/>
          <p:cNvSpPr>
            <a:spLocks noGrp="1"/>
          </p:cNvSpPr>
          <p:nvPr>
            <p:ph type="ftr" sz="quarter" idx="11"/>
          </p:nvPr>
        </p:nvSpPr>
        <p:spPr>
          <a:xfrm>
            <a:off x="6604548" y="6475413"/>
            <a:ext cx="1939377" cy="184666"/>
          </a:xfrm>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a:xfrm>
            <a:off x="4344988" y="6475413"/>
            <a:ext cx="517769" cy="184666"/>
          </a:xfrm>
        </p:spPr>
        <p:txBody>
          <a:bodyPr/>
          <a:lstStyle/>
          <a:p>
            <a:pPr>
              <a:defRPr/>
            </a:pPr>
            <a:r>
              <a:rPr lang="en-US" altLang="ja-JP" smtClean="0"/>
              <a:t>Slide </a:t>
            </a:r>
            <a:fld id="{D84261C1-2AAF-4DB6-9444-6193A44EE703}" type="slidenum">
              <a:rPr lang="en-US" altLang="ja-JP" smtClean="0"/>
              <a:pPr>
                <a:defRPr/>
              </a:pPr>
              <a:t>11</a:t>
            </a:fld>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kumimoji="1" lang="en-US" altLang="ja-JP" b="0" smtClean="0">
                <a:ea typeface="ＭＳ Ｐゴシック" pitchFamily="50" charset="-128"/>
              </a:rPr>
              <a:t>References</a:t>
            </a:r>
            <a:endParaRPr kumimoji="1" lang="ja-JP" altLang="en-US" b="0" smtClean="0">
              <a:ea typeface="ＭＳ Ｐゴシック" pitchFamily="50" charset="-128"/>
            </a:endParaRPr>
          </a:p>
        </p:txBody>
      </p:sp>
      <p:sp>
        <p:nvSpPr>
          <p:cNvPr id="12291" name="フッター プレースホルダ 3"/>
          <p:cNvSpPr>
            <a:spLocks noGrp="1"/>
          </p:cNvSpPr>
          <p:nvPr>
            <p:ph type="ftr" sz="quarter" idx="11"/>
          </p:nvPr>
        </p:nvSpPr>
        <p:spPr>
          <a:xfrm>
            <a:off x="6604548" y="6475413"/>
            <a:ext cx="1939377" cy="184666"/>
          </a:xfrm>
          <a:noFill/>
        </p:spPr>
        <p:txBody>
          <a:bodyPr/>
          <a:lstStyle/>
          <a:p>
            <a:r>
              <a:rPr lang="en-US" altLang="ja-JP" smtClean="0">
                <a:ea typeface="ＭＳ Ｐゴシック" pitchFamily="50" charset="-128"/>
              </a:rPr>
              <a:t>Ryo SAWAI, Sony Corporation</a:t>
            </a:r>
          </a:p>
        </p:txBody>
      </p:sp>
      <p:sp>
        <p:nvSpPr>
          <p:cNvPr id="12292" name="スライド番号プレースホルダ 4"/>
          <p:cNvSpPr>
            <a:spLocks noGrp="1"/>
          </p:cNvSpPr>
          <p:nvPr>
            <p:ph type="sldNum" sz="quarter" idx="12"/>
          </p:nvPr>
        </p:nvSpPr>
        <p:spPr>
          <a:xfrm>
            <a:off x="4344988" y="6475413"/>
            <a:ext cx="509755" cy="184666"/>
          </a:xfrm>
          <a:noFill/>
        </p:spPr>
        <p:txBody>
          <a:bodyPr/>
          <a:lstStyle/>
          <a:p>
            <a:r>
              <a:rPr lang="en-US" altLang="ja-JP" smtClean="0"/>
              <a:t>Slide </a:t>
            </a:r>
            <a:fld id="{D0B3E0B0-C94B-4CF7-882E-4AC59B58948E}" type="slidenum">
              <a:rPr lang="en-US" altLang="ja-JP" smtClean="0"/>
              <a:pPr/>
              <a:t>12</a:t>
            </a:fld>
            <a:endParaRPr lang="en-US" altLang="ja-JP" smtClean="0"/>
          </a:p>
        </p:txBody>
      </p:sp>
      <p:sp>
        <p:nvSpPr>
          <p:cNvPr id="12293" name="テキスト ボックス 7"/>
          <p:cNvSpPr txBox="1">
            <a:spLocks noChangeArrowheads="1"/>
          </p:cNvSpPr>
          <p:nvPr/>
        </p:nvSpPr>
        <p:spPr bwMode="auto">
          <a:xfrm>
            <a:off x="381000" y="1600200"/>
            <a:ext cx="8382000" cy="5632311"/>
          </a:xfrm>
          <a:prstGeom prst="rect">
            <a:avLst/>
          </a:prstGeom>
          <a:noFill/>
          <a:ln w="9525">
            <a:noFill/>
            <a:miter lim="800000"/>
            <a:headEnd/>
            <a:tailEnd/>
          </a:ln>
        </p:spPr>
        <p:txBody>
          <a:bodyPr>
            <a:spAutoFit/>
          </a:bodyPr>
          <a:lstStyle/>
          <a:p>
            <a:pPr eaLnBrk="0" hangingPunct="0"/>
            <a:r>
              <a:rPr lang="en-US" altLang="ja-JP" sz="1800" dirty="0" smtClean="0"/>
              <a:t>[1] “</a:t>
            </a:r>
            <a:r>
              <a:rPr lang="en-US" altLang="ja-JP" sz="1800" dirty="0" smtClean="0">
                <a:ea typeface="ＭＳ Ｐゴシック" charset="-128"/>
              </a:rPr>
              <a:t>19-10-0101-00-0001-expectation-for-ieee-p802-19-1-system-from-a-primary-protection-viewpoint.pptx”, IEEE mentor</a:t>
            </a:r>
            <a:endParaRPr lang="en-US" altLang="ja-JP" sz="1800" dirty="0" smtClean="0"/>
          </a:p>
          <a:p>
            <a:pPr eaLnBrk="0" hangingPunct="0"/>
            <a:endParaRPr lang="en-US" altLang="ja-JP" sz="1800" dirty="0" smtClean="0"/>
          </a:p>
          <a:p>
            <a:pPr eaLnBrk="0" hangingPunct="0"/>
            <a:r>
              <a:rPr lang="en-US" altLang="ja-JP" sz="1800" dirty="0" smtClean="0"/>
              <a:t>[2] “Second report and order and memorandum option and order”,  FCC 08-260, 2008</a:t>
            </a:r>
          </a:p>
          <a:p>
            <a:pPr eaLnBrk="0" hangingPunct="0"/>
            <a:endParaRPr lang="en-US" altLang="ja-JP" sz="1800" dirty="0" smtClean="0"/>
          </a:p>
          <a:p>
            <a:pPr eaLnBrk="0" hangingPunct="0"/>
            <a:r>
              <a:rPr lang="en-US" altLang="ja-JP" sz="1800" dirty="0" smtClean="0"/>
              <a:t>[3] “802.22 Database Service Interface”, IEEE 802.22-09/00123r14, September 2009</a:t>
            </a:r>
          </a:p>
          <a:p>
            <a:pPr eaLnBrk="0" hangingPunct="0"/>
            <a:endParaRPr lang="en-US" altLang="ja-JP" sz="1800" dirty="0" smtClean="0"/>
          </a:p>
          <a:p>
            <a:pPr eaLnBrk="0" hangingPunct="0"/>
            <a:r>
              <a:rPr lang="en-US" altLang="ja-JP" sz="1800" dirty="0" smtClean="0"/>
              <a:t>[4] “Part 10: Application procedures and Rules for Digital Television (DTV) Undertakings”, BPR-10, August 2009</a:t>
            </a:r>
          </a:p>
          <a:p>
            <a:pPr eaLnBrk="0" hangingPunct="0"/>
            <a:endParaRPr lang="en-US" altLang="ja-JP" sz="1800" dirty="0" smtClean="0"/>
          </a:p>
          <a:p>
            <a:pPr eaLnBrk="0" hangingPunct="0"/>
            <a:r>
              <a:rPr lang="en-US" altLang="ja-JP" sz="1800" dirty="0" smtClean="0"/>
              <a:t>[5] “Method for point-to-area predictions for terrestrial services in the frequency range 30MHz to 3000MHz”, Recommendation ITU-R P.1546-4, October 2009</a:t>
            </a:r>
          </a:p>
          <a:p>
            <a:pPr eaLnBrk="0" hangingPunct="0"/>
            <a:endParaRPr lang="en-US" altLang="ja-JP" sz="1800" dirty="0" smtClean="0"/>
          </a:p>
          <a:p>
            <a:pPr eaLnBrk="0" hangingPunct="0"/>
            <a:r>
              <a:rPr lang="en-US" altLang="ja-JP" sz="1800" dirty="0" smtClean="0"/>
              <a:t>[6] “</a:t>
            </a:r>
            <a:r>
              <a:rPr lang="en-US" altLang="ja-JP" sz="1800" dirty="0" smtClean="0">
                <a:ea typeface="ＭＳ Ｐゴシック" charset="-128"/>
              </a:rPr>
              <a:t>Technical and operational requirements for the possible operation of cognitive radio systems in the ‘White Spaces’ of the frequency band 470-790MHz</a:t>
            </a:r>
            <a:r>
              <a:rPr lang="en-US" altLang="ja-JP" sz="1800" dirty="0" smtClean="0"/>
              <a:t>”, Annex 3 to Doc. SE43(10)103, DRAFT ECC Report, June 2010.</a:t>
            </a:r>
          </a:p>
          <a:p>
            <a:pPr eaLnBrk="0" hangingPunct="0"/>
            <a:endParaRPr lang="en-US" altLang="ja-JP" sz="1800" dirty="0"/>
          </a:p>
          <a:p>
            <a:pPr eaLnBrk="0" hangingPunct="0"/>
            <a:r>
              <a:rPr lang="en-US" altLang="ja-JP" sz="1800" dirty="0"/>
              <a:t>	</a:t>
            </a:r>
          </a:p>
          <a:p>
            <a:pPr eaLnBrk="0" hangingPunct="0"/>
            <a:endParaRPr lang="en-US" altLang="ja-JP" sz="1800" dirty="0"/>
          </a:p>
          <a:p>
            <a:pPr eaLnBrk="0" hangingPunct="0"/>
            <a:endParaRPr lang="ja-JP" altLang="en-US" sz="1800" dirty="0"/>
          </a:p>
        </p:txBody>
      </p:sp>
      <p:sp>
        <p:nvSpPr>
          <p:cNvPr id="12294" name="日付プレースホルダ 6"/>
          <p:cNvSpPr>
            <a:spLocks noGrp="1"/>
          </p:cNvSpPr>
          <p:nvPr>
            <p:ph type="dt" sz="quarter" idx="10"/>
          </p:nvPr>
        </p:nvSpPr>
        <p:spPr>
          <a:xfrm>
            <a:off x="696913" y="333375"/>
            <a:ext cx="1506823" cy="276999"/>
          </a:xfrm>
          <a:noFill/>
        </p:spPr>
        <p:txBody>
          <a:bodyPr/>
          <a:lstStyle/>
          <a:p>
            <a:r>
              <a:rPr lang="en-US" altLang="ja-JP" b="0" smtClean="0">
                <a:ea typeface="ＭＳ Ｐゴシック" pitchFamily="50" charset="-128"/>
              </a:rPr>
              <a:t>September 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Agenda</a:t>
            </a:r>
            <a:endParaRPr kumimoji="1" lang="ja-JP" altLang="en-US" dirty="0"/>
          </a:p>
        </p:txBody>
      </p:sp>
      <p:sp>
        <p:nvSpPr>
          <p:cNvPr id="3" name="コンテンツ プレースホルダ 2"/>
          <p:cNvSpPr>
            <a:spLocks noGrp="1"/>
          </p:cNvSpPr>
          <p:nvPr>
            <p:ph idx="1"/>
          </p:nvPr>
        </p:nvSpPr>
        <p:spPr>
          <a:xfrm>
            <a:off x="685800" y="1981200"/>
            <a:ext cx="8305800" cy="4114800"/>
          </a:xfrm>
        </p:spPr>
        <p:txBody>
          <a:bodyPr/>
          <a:lstStyle/>
          <a:p>
            <a:pPr>
              <a:buFont typeface="Times New Roman" pitchFamily="18" charset="0"/>
              <a:buChar char="-"/>
            </a:pPr>
            <a:r>
              <a:rPr kumimoji="1" lang="en-US" altLang="ja-JP" b="0" dirty="0" smtClean="0"/>
              <a:t>Introduction</a:t>
            </a:r>
          </a:p>
          <a:p>
            <a:pPr>
              <a:buFont typeface="Times New Roman" pitchFamily="18" charset="0"/>
              <a:buChar char="-"/>
            </a:pPr>
            <a:r>
              <a:rPr kumimoji="1" lang="en-US" altLang="ja-JP" b="0" dirty="0" smtClean="0"/>
              <a:t>Basic framework</a:t>
            </a:r>
          </a:p>
          <a:p>
            <a:pPr lvl="1">
              <a:buFont typeface="Times New Roman" pitchFamily="18" charset="0"/>
              <a:buChar char="-"/>
            </a:pPr>
            <a:r>
              <a:rPr kumimoji="1" lang="en-US" altLang="ja-JP" dirty="0" smtClean="0"/>
              <a:t>P</a:t>
            </a:r>
            <a:r>
              <a:rPr kumimoji="1" lang="en-US" altLang="ja-JP" b="0" dirty="0" smtClean="0"/>
              <a:t>rocedure example of IEEE P802.19.1 service operation</a:t>
            </a:r>
          </a:p>
          <a:p>
            <a:pPr lvl="1">
              <a:buFont typeface="Times New Roman" pitchFamily="18" charset="0"/>
              <a:buChar char="-"/>
            </a:pPr>
            <a:r>
              <a:rPr kumimoji="1" lang="en-US" altLang="ja-JP" dirty="0" smtClean="0"/>
              <a:t>P</a:t>
            </a:r>
            <a:r>
              <a:rPr kumimoji="1" lang="en-US" altLang="ja-JP" b="0" dirty="0" smtClean="0"/>
              <a:t>rocedure example of TVWS network coverage area estimation</a:t>
            </a:r>
          </a:p>
          <a:p>
            <a:pPr lvl="1">
              <a:buFont typeface="Times New Roman" pitchFamily="18" charset="0"/>
              <a:buChar char="-"/>
            </a:pPr>
            <a:r>
              <a:rPr kumimoji="1" lang="en-US" altLang="ja-JP" b="0" dirty="0" smtClean="0"/>
              <a:t>Example of </a:t>
            </a:r>
            <a:r>
              <a:rPr kumimoji="1" lang="en-US" altLang="ja-JP" dirty="0" smtClean="0"/>
              <a:t>network coverage area estimation method </a:t>
            </a:r>
            <a:endParaRPr kumimoji="1" lang="en-US" altLang="ja-JP" b="0" dirty="0" smtClean="0"/>
          </a:p>
          <a:p>
            <a:pPr>
              <a:buFont typeface="Times New Roman" pitchFamily="18" charset="0"/>
              <a:buChar char="-"/>
            </a:pPr>
            <a:r>
              <a:rPr kumimoji="1" lang="en-US" altLang="ja-JP" b="0" dirty="0" smtClean="0"/>
              <a:t>Categorization of coexistence network configuration</a:t>
            </a:r>
          </a:p>
          <a:p>
            <a:pPr>
              <a:buFont typeface="Times New Roman" pitchFamily="18" charset="0"/>
              <a:buChar char="-"/>
            </a:pPr>
            <a:r>
              <a:rPr kumimoji="1" lang="en-US" altLang="ja-JP" b="0" dirty="0" smtClean="0"/>
              <a:t>Conclusions</a:t>
            </a:r>
          </a:p>
          <a:p>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September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2</a:t>
            </a:fld>
            <a:endParaRPr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57200"/>
            <a:ext cx="7772400" cy="1066800"/>
          </a:xfrm>
        </p:spPr>
        <p:txBody>
          <a:bodyPr/>
          <a:lstStyle/>
          <a:p>
            <a:r>
              <a:rPr kumimoji="1" lang="en-US" altLang="ja-JP" sz="4000" b="0" dirty="0" smtClean="0"/>
              <a:t>Introduction</a:t>
            </a:r>
            <a:endParaRPr kumimoji="1" lang="ja-JP" altLang="en-US" sz="4000" b="0" dirty="0"/>
          </a:p>
        </p:txBody>
      </p:sp>
      <p:sp>
        <p:nvSpPr>
          <p:cNvPr id="3" name="コンテンツ プレースホルダ 2"/>
          <p:cNvSpPr>
            <a:spLocks noGrp="1"/>
          </p:cNvSpPr>
          <p:nvPr>
            <p:ph idx="1"/>
          </p:nvPr>
        </p:nvSpPr>
        <p:spPr>
          <a:xfrm>
            <a:off x="381000" y="1905000"/>
            <a:ext cx="8153400" cy="4114800"/>
          </a:xfrm>
        </p:spPr>
        <p:txBody>
          <a:bodyPr/>
          <a:lstStyle/>
          <a:p>
            <a:pPr>
              <a:buNone/>
            </a:pPr>
            <a:r>
              <a:rPr kumimoji="1" lang="en-US" altLang="ja-JP" sz="2800" b="0" dirty="0" smtClean="0"/>
              <a:t>	Categorization of coexistence network configuration for coexistence problem analysis is briefly introduced here</a:t>
            </a:r>
          </a:p>
          <a:p>
            <a:pPr lvl="1"/>
            <a:endParaRPr kumimoji="1" lang="ja-JP" altLang="en-US" dirty="0"/>
          </a:p>
        </p:txBody>
      </p:sp>
      <p:sp>
        <p:nvSpPr>
          <p:cNvPr id="4" name="日付プレースホルダ 3"/>
          <p:cNvSpPr>
            <a:spLocks noGrp="1"/>
          </p:cNvSpPr>
          <p:nvPr>
            <p:ph type="dt" sz="half" idx="10"/>
          </p:nvPr>
        </p:nvSpPr>
        <p:spPr>
          <a:xfrm>
            <a:off x="696913" y="333375"/>
            <a:ext cx="1506823" cy="276999"/>
          </a:xfrm>
        </p:spPr>
        <p:txBody>
          <a:bodyPr/>
          <a:lstStyle/>
          <a:p>
            <a:pPr>
              <a:defRPr/>
            </a:pPr>
            <a:r>
              <a:rPr lang="en-US" altLang="ja-JP" b="0" smtClean="0"/>
              <a:t>September 2010</a:t>
            </a:r>
            <a:endParaRPr lang="en-US" b="0" dirty="0"/>
          </a:p>
        </p:txBody>
      </p:sp>
      <p:sp>
        <p:nvSpPr>
          <p:cNvPr id="5" name="フッター プレースホルダ 4"/>
          <p:cNvSpPr>
            <a:spLocks noGrp="1"/>
          </p:cNvSpPr>
          <p:nvPr>
            <p:ph type="ftr" sz="quarter" idx="11"/>
          </p:nvPr>
        </p:nvSpPr>
        <p:spPr>
          <a:xfrm>
            <a:off x="6604548" y="6475413"/>
            <a:ext cx="1939377" cy="184666"/>
          </a:xfrm>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a:xfrm>
            <a:off x="4344988" y="6475413"/>
            <a:ext cx="440825" cy="184666"/>
          </a:xfrm>
        </p:spPr>
        <p:txBody>
          <a:bodyPr/>
          <a:lstStyle/>
          <a:p>
            <a:pPr>
              <a:defRPr/>
            </a:pPr>
            <a:r>
              <a:rPr lang="en-US" altLang="ja-JP" smtClean="0"/>
              <a:t>Slide </a:t>
            </a:r>
            <a:fld id="{D84261C1-2AAF-4DB6-9444-6193A44EE703}" type="slidenum">
              <a:rPr lang="en-US" altLang="ja-JP" smtClean="0"/>
              <a:pPr>
                <a:defRPr/>
              </a:pPr>
              <a:t>3</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533400"/>
            <a:ext cx="9296400" cy="1066800"/>
          </a:xfrm>
        </p:spPr>
        <p:txBody>
          <a:bodyPr/>
          <a:lstStyle/>
          <a:p>
            <a:r>
              <a:rPr kumimoji="1" lang="en-US" altLang="ja-JP" b="0" dirty="0" smtClean="0"/>
              <a:t>Basic framework </a:t>
            </a:r>
            <a:r>
              <a:rPr kumimoji="1" lang="en-US" altLang="ja-JP" sz="2800" b="0" dirty="0" smtClean="0"/>
              <a:t/>
            </a:r>
            <a:br>
              <a:rPr kumimoji="1" lang="en-US" altLang="ja-JP" sz="2800" b="0" dirty="0" smtClean="0"/>
            </a:br>
            <a:r>
              <a:rPr kumimoji="1" lang="en-US" altLang="ja-JP" sz="2400" b="0" dirty="0" smtClean="0"/>
              <a:t>Procedure example of IEEE P802.19.1 service operation</a:t>
            </a:r>
            <a:endParaRPr kumimoji="1" lang="ja-JP" altLang="en-US" sz="2400" b="0" dirty="0"/>
          </a:p>
        </p:txBody>
      </p:sp>
      <p:graphicFrame>
        <p:nvGraphicFramePr>
          <p:cNvPr id="7" name="コンテンツ プレースホルダ 6"/>
          <p:cNvGraphicFramePr>
            <a:graphicFrameLocks noGrp="1"/>
          </p:cNvGraphicFramePr>
          <p:nvPr>
            <p:ph idx="1"/>
          </p:nvPr>
        </p:nvGraphicFramePr>
        <p:xfrm>
          <a:off x="381000" y="1905000"/>
          <a:ext cx="8458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付プレースホルダ 3"/>
          <p:cNvSpPr>
            <a:spLocks noGrp="1"/>
          </p:cNvSpPr>
          <p:nvPr>
            <p:ph type="dt" sz="half" idx="10"/>
          </p:nvPr>
        </p:nvSpPr>
        <p:spPr>
          <a:xfrm>
            <a:off x="696913" y="333375"/>
            <a:ext cx="1506823" cy="276999"/>
          </a:xfrm>
        </p:spPr>
        <p:txBody>
          <a:bodyPr/>
          <a:lstStyle/>
          <a:p>
            <a:pPr>
              <a:defRPr/>
            </a:pPr>
            <a:r>
              <a:rPr lang="en-US" altLang="ja-JP" b="0" smtClean="0"/>
              <a:t>September 2010</a:t>
            </a:r>
            <a:endParaRPr lang="en-US" b="0" dirty="0"/>
          </a:p>
        </p:txBody>
      </p:sp>
      <p:sp>
        <p:nvSpPr>
          <p:cNvPr id="5" name="フッター プレースホルダ 4"/>
          <p:cNvSpPr>
            <a:spLocks noGrp="1"/>
          </p:cNvSpPr>
          <p:nvPr>
            <p:ph type="ftr" sz="quarter" idx="11"/>
          </p:nvPr>
        </p:nvSpPr>
        <p:spPr>
          <a:xfrm>
            <a:off x="6604548" y="6475413"/>
            <a:ext cx="1939377" cy="184666"/>
          </a:xfrm>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a:xfrm>
            <a:off x="4344988" y="6475413"/>
            <a:ext cx="509306" cy="184666"/>
          </a:xfrm>
        </p:spPr>
        <p:txBody>
          <a:bodyPr/>
          <a:lstStyle/>
          <a:p>
            <a:pPr>
              <a:defRPr/>
            </a:pPr>
            <a:r>
              <a:rPr lang="en-US" altLang="ja-JP" smtClean="0"/>
              <a:t>Slide </a:t>
            </a:r>
            <a:fld id="{D84261C1-2AAF-4DB6-9444-6193A44EE703}" type="slidenum">
              <a:rPr lang="en-US" altLang="ja-JP" smtClean="0"/>
              <a:pPr>
                <a:defRPr/>
              </a:pPr>
              <a:t>4</a:t>
            </a:fld>
            <a:endParaRPr lang="en-US" altLang="ja-JP"/>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33400"/>
            <a:ext cx="9144000" cy="1066800"/>
          </a:xfrm>
        </p:spPr>
        <p:txBody>
          <a:bodyPr/>
          <a:lstStyle/>
          <a:p>
            <a:pPr lvl="0"/>
            <a:r>
              <a:rPr kumimoji="1" lang="en-US" altLang="ja-JP" b="0" dirty="0" smtClean="0"/>
              <a:t>Basic framework </a:t>
            </a:r>
            <a:r>
              <a:rPr kumimoji="1" lang="en-US" altLang="ja-JP" sz="2400" b="0" dirty="0" smtClean="0">
                <a:solidFill>
                  <a:schemeClr val="tx1"/>
                </a:solidFill>
              </a:rPr>
              <a:t/>
            </a:r>
            <a:br>
              <a:rPr kumimoji="1" lang="en-US" altLang="ja-JP" sz="2400" b="0" dirty="0" smtClean="0">
                <a:solidFill>
                  <a:schemeClr val="tx1"/>
                </a:solidFill>
              </a:rPr>
            </a:br>
            <a:r>
              <a:rPr kumimoji="1" lang="en-US" altLang="ja-JP" sz="2400" b="0" dirty="0" smtClean="0">
                <a:solidFill>
                  <a:schemeClr val="tx1"/>
                </a:solidFill>
              </a:rPr>
              <a:t>Procedure example of TVWS network coverage area estimation </a:t>
            </a:r>
          </a:p>
        </p:txBody>
      </p:sp>
      <p:sp>
        <p:nvSpPr>
          <p:cNvPr id="4" name="日付プレースホルダ 3"/>
          <p:cNvSpPr>
            <a:spLocks noGrp="1"/>
          </p:cNvSpPr>
          <p:nvPr>
            <p:ph type="dt" sz="half" idx="10"/>
          </p:nvPr>
        </p:nvSpPr>
        <p:spPr>
          <a:xfrm>
            <a:off x="696913" y="333375"/>
            <a:ext cx="1506823" cy="276999"/>
          </a:xfrm>
        </p:spPr>
        <p:txBody>
          <a:bodyPr/>
          <a:lstStyle/>
          <a:p>
            <a:pPr>
              <a:defRPr/>
            </a:pPr>
            <a:r>
              <a:rPr lang="en-US" altLang="ja-JP" b="0" smtClean="0"/>
              <a:t>September 2010</a:t>
            </a:r>
            <a:endParaRPr lang="en-US" b="0" dirty="0"/>
          </a:p>
        </p:txBody>
      </p:sp>
      <p:sp>
        <p:nvSpPr>
          <p:cNvPr id="5" name="フッター プレースホルダ 4"/>
          <p:cNvSpPr>
            <a:spLocks noGrp="1"/>
          </p:cNvSpPr>
          <p:nvPr>
            <p:ph type="ftr" sz="quarter" idx="11"/>
          </p:nvPr>
        </p:nvSpPr>
        <p:spPr>
          <a:xfrm>
            <a:off x="6604548" y="6475413"/>
            <a:ext cx="1939377" cy="184666"/>
          </a:xfrm>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a:xfrm>
            <a:off x="4344988" y="6475413"/>
            <a:ext cx="517769" cy="184666"/>
          </a:xfrm>
        </p:spPr>
        <p:txBody>
          <a:bodyPr/>
          <a:lstStyle/>
          <a:p>
            <a:pPr>
              <a:defRPr/>
            </a:pPr>
            <a:r>
              <a:rPr lang="en-US" altLang="ja-JP" smtClean="0"/>
              <a:t>Slide </a:t>
            </a:r>
            <a:fld id="{D84261C1-2AAF-4DB6-9444-6193A44EE703}" type="slidenum">
              <a:rPr lang="en-US" altLang="ja-JP" smtClean="0"/>
              <a:pPr>
                <a:defRPr/>
              </a:pPr>
              <a:t>5</a:t>
            </a:fld>
            <a:endParaRPr lang="en-US" altLang="ja-JP"/>
          </a:p>
        </p:txBody>
      </p:sp>
      <p:graphicFrame>
        <p:nvGraphicFramePr>
          <p:cNvPr id="13" name="コンテンツ プレースホルダ 6"/>
          <p:cNvGraphicFramePr>
            <a:graphicFrameLocks noGrp="1"/>
          </p:cNvGraphicFramePr>
          <p:nvPr>
            <p:ph idx="1"/>
          </p:nvPr>
        </p:nvGraphicFramePr>
        <p:xfrm>
          <a:off x="381000" y="1905000"/>
          <a:ext cx="8458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09600"/>
            <a:ext cx="8458200" cy="1066800"/>
          </a:xfrm>
        </p:spPr>
        <p:txBody>
          <a:bodyPr/>
          <a:lstStyle/>
          <a:p>
            <a:r>
              <a:rPr kumimoji="1" lang="en-US" altLang="ja-JP" sz="3600" b="0" dirty="0" smtClean="0"/>
              <a:t>Example of </a:t>
            </a:r>
            <a:br>
              <a:rPr kumimoji="1" lang="en-US" altLang="ja-JP" sz="3600" b="0" dirty="0" smtClean="0"/>
            </a:br>
            <a:r>
              <a:rPr kumimoji="1" lang="en-US" altLang="ja-JP" sz="3600" b="0" dirty="0" smtClean="0"/>
              <a:t>network coverage estimation method</a:t>
            </a:r>
            <a:endParaRPr kumimoji="1" lang="ja-JP" altLang="en-US" sz="3600" b="0" dirty="0"/>
          </a:p>
        </p:txBody>
      </p:sp>
      <p:sp>
        <p:nvSpPr>
          <p:cNvPr id="4" name="日付プレースホルダ 3"/>
          <p:cNvSpPr>
            <a:spLocks noGrp="1"/>
          </p:cNvSpPr>
          <p:nvPr>
            <p:ph type="dt" sz="half" idx="10"/>
          </p:nvPr>
        </p:nvSpPr>
        <p:spPr/>
        <p:txBody>
          <a:bodyPr/>
          <a:lstStyle/>
          <a:p>
            <a:pPr>
              <a:defRPr/>
            </a:pPr>
            <a:r>
              <a:rPr lang="en-US" altLang="ja-JP" smtClean="0"/>
              <a:t>September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6</a:t>
            </a:fld>
            <a:endParaRPr lang="en-US" altLang="ja-JP"/>
          </a:p>
        </p:txBody>
      </p:sp>
      <p:sp>
        <p:nvSpPr>
          <p:cNvPr id="7" name="コンテンツ プレースホルダ 2"/>
          <p:cNvSpPr txBox="1">
            <a:spLocks/>
          </p:cNvSpPr>
          <p:nvPr/>
        </p:nvSpPr>
        <p:spPr bwMode="auto">
          <a:xfrm>
            <a:off x="228600" y="1905000"/>
            <a:ext cx="8839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fontScale="70000" lnSpcReduction="20000"/>
          </a:bodyPr>
          <a:lstStyle/>
          <a:p>
            <a:pPr marL="342900" indent="-342900" eaLnBrk="0" hangingPunct="0">
              <a:spcBef>
                <a:spcPct val="20000"/>
              </a:spcBef>
              <a:buFontTx/>
              <a:buChar char="•"/>
            </a:pPr>
            <a:r>
              <a:rPr lang="en-US" altLang="ja-JP" sz="3100" kern="0" dirty="0" smtClean="0">
                <a:latin typeface="+mn-lt"/>
                <a:ea typeface="+mn-ea"/>
              </a:rPr>
              <a:t>Maximum communication radius      [km] of TVWS network</a:t>
            </a:r>
            <a:endParaRPr kumimoji="1" lang="en-US" altLang="ja-JP" sz="3100" b="0" i="0" u="none" strike="noStrike" kern="0" cap="none" spc="0" normalizeH="0" baseline="0" noProof="0" dirty="0" smtClean="0">
              <a:ln>
                <a:noFill/>
              </a:ln>
              <a:solidFill>
                <a:schemeClr val="tx1"/>
              </a:solidFill>
              <a:effectLst/>
              <a:uLnTx/>
              <a:uFillTx/>
              <a:latin typeface="+mn-lt"/>
              <a:ea typeface="+mn-ea"/>
              <a:cs typeface="+mn-cs"/>
            </a:endParaRPr>
          </a:p>
          <a:p>
            <a:pPr marL="342900" indent="-342900" eaLnBrk="0" hangingPunct="0">
              <a:spcBef>
                <a:spcPct val="20000"/>
              </a:spcBef>
              <a:buFontTx/>
              <a:buChar char="•"/>
            </a:pPr>
            <a:endParaRPr kumimoji="1" lang="en-US" altLang="ja-JP"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lang="en-US" altLang="ja-JP" sz="2400" kern="0" dirty="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ja-JP" sz="2400" kern="0" dirty="0" smtClean="0">
              <a:latin typeface="+mn-lt"/>
              <a:ea typeface="+mn-ea"/>
            </a:endParaRPr>
          </a:p>
          <a:p>
            <a:pPr marL="800100" lvl="1" indent="-342900" eaLnBrk="0" hangingPunct="0">
              <a:spcBef>
                <a:spcPct val="20000"/>
              </a:spcBef>
              <a:buFontTx/>
              <a:buChar char="•"/>
            </a:pPr>
            <a:r>
              <a:rPr lang="en-US" altLang="ja-JP" sz="2400" kern="0" dirty="0" smtClean="0">
                <a:latin typeface="+mn-lt"/>
                <a:ea typeface="+mn-ea"/>
              </a:rPr>
              <a:t>       shows </a:t>
            </a: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estimation</a:t>
            </a:r>
            <a:r>
              <a:rPr kumimoji="1" lang="en-US" altLang="ja-JP" sz="2400" b="0" i="0" u="none" strike="noStrike" kern="0" cap="none" spc="0" normalizeH="0" noProof="0" dirty="0" smtClean="0">
                <a:ln>
                  <a:noFill/>
                </a:ln>
                <a:solidFill>
                  <a:schemeClr val="tx1"/>
                </a:solidFill>
                <a:effectLst/>
                <a:uLnTx/>
                <a:uFillTx/>
                <a:latin typeface="+mn-lt"/>
                <a:ea typeface="+mn-ea"/>
                <a:cs typeface="+mn-cs"/>
              </a:rPr>
              <a:t> function of     </a:t>
            </a: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 </a:t>
            </a:r>
            <a:endParaRPr kumimoji="0" lang="en-US" altLang="ja-JP" sz="2400" b="0" i="0" u="none" strike="noStrike" kern="0" cap="none" spc="0" normalizeH="0" baseline="0" noProof="0" dirty="0" smtClean="0">
              <a:ln>
                <a:noFill/>
              </a:ln>
              <a:solidFill>
                <a:schemeClr val="tx1"/>
              </a:solidFill>
              <a:effectLst/>
              <a:uLnTx/>
              <a:uFillTx/>
              <a:latin typeface="+mn-lt"/>
            </a:endParaRPr>
          </a:p>
          <a:p>
            <a:pPr marL="1200150" lvl="2" indent="-285750" eaLnBrk="0" hangingPunct="0">
              <a:spcBef>
                <a:spcPct val="20000"/>
              </a:spcBef>
              <a:buFontTx/>
              <a:buChar char="–"/>
            </a:pPr>
            <a:r>
              <a:rPr kumimoji="1" lang="en-US" altLang="ja-JP" sz="2400" b="0" i="0" u="none" strike="noStrike" kern="0" cap="none" spc="0" normalizeH="0" baseline="0" noProof="0" dirty="0" smtClean="0">
                <a:ln>
                  <a:noFill/>
                </a:ln>
                <a:solidFill>
                  <a:schemeClr val="tx1"/>
                </a:solidFill>
                <a:effectLst/>
                <a:uLnTx/>
                <a:uFillTx/>
                <a:latin typeface="+mn-lt"/>
              </a:rPr>
              <a:t>Using modeled equations</a:t>
            </a:r>
          </a:p>
          <a:p>
            <a:pPr marL="1543050" lvl="3" indent="-228600" eaLnBrk="0" hangingPunct="0">
              <a:spcBef>
                <a:spcPct val="20000"/>
              </a:spcBef>
              <a:buFontTx/>
              <a:buChar char="•"/>
            </a:pPr>
            <a:r>
              <a:rPr kumimoji="0" lang="en-US" altLang="ja-JP" sz="2400" kern="0" dirty="0" smtClean="0">
                <a:latin typeface="+mn-lt"/>
              </a:rPr>
              <a:t>E</a:t>
            </a:r>
            <a:r>
              <a:rPr kumimoji="0" lang="en-US" altLang="ja-JP" sz="2400" b="0" i="0" u="none" strike="noStrike" kern="0" cap="none" spc="0" normalizeH="0" baseline="0" noProof="0" dirty="0" err="1" smtClean="0">
                <a:ln>
                  <a:noFill/>
                </a:ln>
                <a:solidFill>
                  <a:schemeClr val="tx1"/>
                </a:solidFill>
                <a:effectLst/>
                <a:uLnTx/>
                <a:uFillTx/>
                <a:latin typeface="+mn-lt"/>
              </a:rPr>
              <a:t>xample</a:t>
            </a:r>
            <a:r>
              <a:rPr kumimoji="0" lang="en-US" altLang="ja-JP" sz="2400" b="0" i="0" u="none" strike="noStrike" kern="0" cap="none" spc="0" normalizeH="0" noProof="0" dirty="0" smtClean="0">
                <a:ln>
                  <a:noFill/>
                </a:ln>
                <a:solidFill>
                  <a:schemeClr val="tx1"/>
                </a:solidFill>
                <a:effectLst/>
                <a:uLnTx/>
                <a:uFillTx/>
                <a:latin typeface="+mn-lt"/>
              </a:rPr>
              <a:t> models can be </a:t>
            </a:r>
            <a:r>
              <a:rPr kumimoji="0" lang="en-US" altLang="ja-JP" sz="2400" b="0" i="0" u="none" strike="noStrike" kern="0" cap="none" spc="0" normalizeH="0" baseline="0" noProof="0" dirty="0" smtClean="0">
                <a:ln>
                  <a:noFill/>
                </a:ln>
                <a:solidFill>
                  <a:schemeClr val="tx1"/>
                </a:solidFill>
                <a:effectLst/>
                <a:uLnTx/>
                <a:uFillTx/>
                <a:latin typeface="+mn-lt"/>
              </a:rPr>
              <a:t>seen in </a:t>
            </a:r>
            <a:r>
              <a:rPr kumimoji="0" lang="en-US" altLang="ja-JP" sz="2400" b="0" i="0" u="none" strike="noStrike" kern="0" cap="none" spc="0" normalizeH="0" baseline="0" noProof="0" dirty="0" err="1" smtClean="0">
                <a:ln>
                  <a:noFill/>
                </a:ln>
                <a:solidFill>
                  <a:schemeClr val="tx1"/>
                </a:solidFill>
                <a:effectLst/>
                <a:uLnTx/>
                <a:uFillTx/>
                <a:latin typeface="+mn-lt"/>
              </a:rPr>
              <a:t>Eqs</a:t>
            </a:r>
            <a:r>
              <a:rPr kumimoji="0" lang="en-US" altLang="ja-JP" sz="2400" b="0" i="0" u="none" strike="noStrike" kern="0" cap="none" spc="0" normalizeH="0" baseline="0" noProof="0" dirty="0" smtClean="0">
                <a:ln>
                  <a:noFill/>
                </a:ln>
                <a:solidFill>
                  <a:schemeClr val="tx1"/>
                </a:solidFill>
                <a:effectLst/>
                <a:uLnTx/>
                <a:uFillTx/>
                <a:latin typeface="+mn-lt"/>
              </a:rPr>
              <a:t>.(4.3) and (4.4) </a:t>
            </a:r>
            <a:r>
              <a:rPr kumimoji="0" lang="en-US" altLang="ja-JP" sz="1600" b="0" i="0" u="none" strike="noStrike" kern="0" cap="none" spc="0" normalizeH="0" baseline="0" noProof="0" dirty="0" smtClean="0">
                <a:ln>
                  <a:noFill/>
                </a:ln>
                <a:solidFill>
                  <a:schemeClr val="tx1"/>
                </a:solidFill>
                <a:effectLst/>
                <a:uLnTx/>
                <a:uFillTx/>
                <a:latin typeface="+mn-lt"/>
              </a:rPr>
              <a:t>[6]</a:t>
            </a:r>
          </a:p>
          <a:p>
            <a:pPr marL="1543050" lvl="3" indent="-228600" eaLnBrk="0" hangingPunct="0">
              <a:spcBef>
                <a:spcPct val="20000"/>
              </a:spcBef>
              <a:buFontTx/>
              <a:buChar char="•"/>
            </a:pPr>
            <a:r>
              <a:rPr kumimoji="0" lang="en-US" altLang="ja-JP" sz="2400" b="1" kern="0" dirty="0" smtClean="0"/>
              <a:t>X</a:t>
            </a:r>
            <a:r>
              <a:rPr kumimoji="0" lang="en-US" altLang="ja-JP" sz="2400" kern="0" dirty="0" smtClean="0"/>
              <a:t> shows the class of loss factors such as its path loss, shadow fading effect and so on.</a:t>
            </a:r>
          </a:p>
          <a:p>
            <a:pPr marL="2000250" lvl="4" indent="-228600" eaLnBrk="0" hangingPunct="0">
              <a:spcBef>
                <a:spcPct val="20000"/>
              </a:spcBef>
              <a:buFontTx/>
              <a:buChar char="•"/>
            </a:pPr>
            <a:r>
              <a:rPr kumimoji="0" lang="en-US" altLang="ja-JP" sz="2400" kern="0" dirty="0" smtClean="0"/>
              <a:t>The path loss model can adopt propagation probability curves like FCC</a:t>
            </a:r>
            <a:r>
              <a:rPr lang="en-US" altLang="ja-JP" sz="2400" kern="0" dirty="0" smtClean="0"/>
              <a:t> rule </a:t>
            </a:r>
            <a:r>
              <a:rPr lang="en-US" altLang="ja-JP" sz="1700" kern="0" dirty="0" smtClean="0"/>
              <a:t>[4][5]</a:t>
            </a:r>
            <a:r>
              <a:rPr kumimoji="0" lang="en-US" altLang="ja-JP" sz="2400" kern="0" dirty="0" smtClean="0"/>
              <a:t> </a:t>
            </a:r>
          </a:p>
          <a:p>
            <a:pPr marL="1543050" lvl="3" indent="-228600" eaLnBrk="0" hangingPunct="0">
              <a:spcBef>
                <a:spcPct val="20000"/>
              </a:spcBef>
              <a:buFontTx/>
              <a:buChar char="•"/>
            </a:pPr>
            <a:r>
              <a:rPr kumimoji="0" lang="en-US" altLang="ja-JP" sz="2400" b="1" kern="0" dirty="0" smtClean="0"/>
              <a:t>Y</a:t>
            </a:r>
            <a:r>
              <a:rPr kumimoji="0" lang="en-US" altLang="ja-JP" sz="2400" kern="0" dirty="0" smtClean="0"/>
              <a:t> shows the class of gain factors such as the antenna gain, beam-forming gain and so on.</a:t>
            </a:r>
          </a:p>
          <a:p>
            <a:pPr marL="1543050" lvl="3" indent="-228600" eaLnBrk="0" hangingPunct="0">
              <a:spcBef>
                <a:spcPct val="20000"/>
              </a:spcBef>
              <a:buFontTx/>
              <a:buChar char="•"/>
            </a:pPr>
            <a:r>
              <a:rPr kumimoji="0" lang="en-US" altLang="ja-JP" sz="2400" b="1" kern="0" dirty="0" smtClean="0"/>
              <a:t>Z</a:t>
            </a:r>
            <a:r>
              <a:rPr kumimoji="0" lang="en-US" altLang="ja-JP" sz="2400" kern="0" dirty="0" smtClean="0"/>
              <a:t> shows the class of network configuration parameters for the calculation of this estimation function such as the transmission/receiver antenna heights and so on.</a:t>
            </a:r>
          </a:p>
          <a:p>
            <a:pPr marL="342900" indent="-342900" eaLnBrk="0" hangingPunct="0">
              <a:spcBef>
                <a:spcPct val="20000"/>
              </a:spcBef>
            </a:pPr>
            <a:endParaRPr lang="en-US" altLang="ja-JP" sz="2400" kern="0" dirty="0" smtClean="0"/>
          </a:p>
          <a:p>
            <a:pPr marL="800100" lvl="1" indent="-342900" eaLnBrk="0" hangingPunct="0">
              <a:spcBef>
                <a:spcPct val="20000"/>
              </a:spcBef>
              <a:buFontTx/>
              <a:buChar char="•"/>
            </a:pPr>
            <a:r>
              <a:rPr lang="en-US" altLang="ja-JP" sz="2400" dirty="0" smtClean="0"/>
              <a:t>          shows maximum transmission power of TVDB (TV Band Device)</a:t>
            </a:r>
            <a:endParaRPr lang="ja-JP" altLang="en-US" sz="2400" dirty="0" smtClean="0"/>
          </a:p>
          <a:p>
            <a:pPr marL="628650" lvl="1" indent="-228600" eaLnBrk="0" hangingPunct="0">
              <a:spcBef>
                <a:spcPct val="20000"/>
              </a:spcBef>
              <a:buFontTx/>
              <a:buChar char="•"/>
            </a:pPr>
            <a:endParaRPr kumimoji="0" lang="en-US" altLang="ja-JP" sz="2400" b="0" i="0" u="none" strike="noStrike" kern="0" cap="none" spc="0" normalizeH="0" baseline="0" noProof="0" dirty="0" smtClean="0">
              <a:ln>
                <a:noFill/>
              </a:ln>
              <a:solidFill>
                <a:schemeClr val="tx1"/>
              </a:solidFill>
              <a:effectLst/>
              <a:uLnTx/>
              <a:uFillTx/>
              <a:latin typeface="+mn-lt"/>
            </a:endParaRPr>
          </a:p>
          <a:p>
            <a:pPr marL="1085850" marR="0" lvl="2" indent="-228600" algn="l" defTabSz="914400" rtl="0" eaLnBrk="0" fontAlgn="base" latinLnBrk="0" hangingPunct="0">
              <a:lnSpc>
                <a:spcPct val="100000"/>
              </a:lnSpc>
              <a:spcBef>
                <a:spcPct val="20000"/>
              </a:spcBef>
              <a:spcAft>
                <a:spcPct val="0"/>
              </a:spcAft>
              <a:buClrTx/>
              <a:buSzTx/>
              <a:buFontTx/>
              <a:buChar char="•"/>
              <a:tabLst/>
              <a:defRPr/>
            </a:pPr>
            <a:endParaRPr kumimoji="1" lang="en-US" altLang="ja-JP" sz="1800" b="0" i="0" u="none" strike="noStrike" kern="0" cap="none" spc="0" normalizeH="0" baseline="0" noProof="0" dirty="0" smtClean="0">
              <a:ln>
                <a:noFill/>
              </a:ln>
              <a:solidFill>
                <a:schemeClr val="tx1"/>
              </a:solidFill>
              <a:effectLst/>
              <a:uLnTx/>
              <a:uFillTx/>
              <a:latin typeface="+mn-lt"/>
            </a:endParaRPr>
          </a:p>
        </p:txBody>
      </p:sp>
      <p:graphicFrame>
        <p:nvGraphicFramePr>
          <p:cNvPr id="139266" name="Object 2"/>
          <p:cNvGraphicFramePr>
            <a:graphicFrameLocks noChangeAspect="1"/>
          </p:cNvGraphicFramePr>
          <p:nvPr/>
        </p:nvGraphicFramePr>
        <p:xfrm>
          <a:off x="1066800" y="2971800"/>
          <a:ext cx="381000" cy="344774"/>
        </p:xfrm>
        <a:graphic>
          <a:graphicData uri="http://schemas.openxmlformats.org/presentationml/2006/ole">
            <p:oleObj spid="_x0000_s140290" name="数式" r:id="rId4" imgW="317160" imgH="203040" progId="Equation.3">
              <p:embed/>
            </p:oleObj>
          </a:graphicData>
        </a:graphic>
      </p:graphicFrame>
      <p:graphicFrame>
        <p:nvGraphicFramePr>
          <p:cNvPr id="139268" name="Object 4"/>
          <p:cNvGraphicFramePr>
            <a:graphicFrameLocks noChangeAspect="1"/>
          </p:cNvGraphicFramePr>
          <p:nvPr/>
        </p:nvGraphicFramePr>
        <p:xfrm>
          <a:off x="2438400" y="2286001"/>
          <a:ext cx="3817938" cy="654050"/>
        </p:xfrm>
        <a:graphic>
          <a:graphicData uri="http://schemas.openxmlformats.org/presentationml/2006/ole">
            <p:oleObj spid="_x0000_s140291" name="数式" r:id="rId5" imgW="1409400" imgH="241200" progId="Equation.3">
              <p:embed/>
            </p:oleObj>
          </a:graphicData>
        </a:graphic>
      </p:graphicFrame>
      <p:graphicFrame>
        <p:nvGraphicFramePr>
          <p:cNvPr id="139269" name="Object 5"/>
          <p:cNvGraphicFramePr>
            <a:graphicFrameLocks noChangeAspect="1"/>
          </p:cNvGraphicFramePr>
          <p:nvPr/>
        </p:nvGraphicFramePr>
        <p:xfrm>
          <a:off x="4419600" y="1828800"/>
          <a:ext cx="266700" cy="457200"/>
        </p:xfrm>
        <a:graphic>
          <a:graphicData uri="http://schemas.openxmlformats.org/presentationml/2006/ole">
            <p:oleObj spid="_x0000_s140292" name="数式" r:id="rId6" imgW="190440" imgH="228600" progId="Equation.3">
              <p:embed/>
            </p:oleObj>
          </a:graphicData>
        </a:graphic>
      </p:graphicFrame>
      <p:graphicFrame>
        <p:nvGraphicFramePr>
          <p:cNvPr id="139271" name="Object 7"/>
          <p:cNvGraphicFramePr>
            <a:graphicFrameLocks noChangeAspect="1"/>
          </p:cNvGraphicFramePr>
          <p:nvPr/>
        </p:nvGraphicFramePr>
        <p:xfrm>
          <a:off x="1143000" y="5873044"/>
          <a:ext cx="533400" cy="375356"/>
        </p:xfrm>
        <a:graphic>
          <a:graphicData uri="http://schemas.openxmlformats.org/presentationml/2006/ole">
            <p:oleObj spid="_x0000_s140294" name="数式" r:id="rId7" imgW="342720" imgH="241200" progId="Equation.3">
              <p:embed/>
            </p:oleObj>
          </a:graphicData>
        </a:graphic>
      </p:graphicFrame>
      <p:graphicFrame>
        <p:nvGraphicFramePr>
          <p:cNvPr id="140295" name="Object 7"/>
          <p:cNvGraphicFramePr>
            <a:graphicFrameLocks noChangeAspect="1"/>
          </p:cNvGraphicFramePr>
          <p:nvPr/>
        </p:nvGraphicFramePr>
        <p:xfrm>
          <a:off x="4067628" y="2940503"/>
          <a:ext cx="212725" cy="365125"/>
        </p:xfrm>
        <a:graphic>
          <a:graphicData uri="http://schemas.openxmlformats.org/presentationml/2006/ole">
            <p:oleObj spid="_x0000_s140295" name="数式" r:id="rId8" imgW="190440" imgH="2286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533400"/>
            <a:ext cx="8839200" cy="1066800"/>
          </a:xfrm>
        </p:spPr>
        <p:txBody>
          <a:bodyPr/>
          <a:lstStyle/>
          <a:p>
            <a:r>
              <a:rPr kumimoji="1" lang="en-US" altLang="ja-JP" b="0" dirty="0" smtClean="0"/>
              <a:t>Categorization of coexistence network configuration (1/4)</a:t>
            </a:r>
            <a:endParaRPr kumimoji="1" lang="ja-JP" altLang="en-US" b="0" dirty="0"/>
          </a:p>
        </p:txBody>
      </p:sp>
      <p:sp>
        <p:nvSpPr>
          <p:cNvPr id="3" name="コンテンツ プレースホルダ 2"/>
          <p:cNvSpPr>
            <a:spLocks noGrp="1"/>
          </p:cNvSpPr>
          <p:nvPr>
            <p:ph idx="1"/>
          </p:nvPr>
        </p:nvSpPr>
        <p:spPr>
          <a:xfrm>
            <a:off x="762000" y="1676400"/>
            <a:ext cx="7772400" cy="4114800"/>
          </a:xfrm>
        </p:spPr>
        <p:txBody>
          <a:bodyPr/>
          <a:lstStyle/>
          <a:p>
            <a:r>
              <a:rPr kumimoji="1" lang="en-US" altLang="ja-JP" b="0" dirty="0" smtClean="0"/>
              <a:t>Class#1</a:t>
            </a:r>
          </a:p>
          <a:p>
            <a:pPr lvl="1"/>
            <a:r>
              <a:rPr kumimoji="1" lang="en-US" altLang="ja-JP" dirty="0" smtClean="0"/>
              <a:t>Two different TVWS network coverage areas overlap each other.  Each master node can communicate each other via wireless if the same RAT (Radio Access Technology) or/and the same operation channel is/are used</a:t>
            </a:r>
            <a:r>
              <a:rPr kumimoji="1" lang="en-US" altLang="ja-JP" baseline="30000" dirty="0" smtClean="0"/>
              <a:t>(*1)</a:t>
            </a:r>
            <a:r>
              <a:rPr kumimoji="1" lang="en-US" altLang="ja-JP" dirty="0" smtClean="0"/>
              <a:t>.</a:t>
            </a:r>
          </a:p>
        </p:txBody>
      </p:sp>
      <p:sp>
        <p:nvSpPr>
          <p:cNvPr id="4" name="日付プレースホルダ 3"/>
          <p:cNvSpPr>
            <a:spLocks noGrp="1"/>
          </p:cNvSpPr>
          <p:nvPr>
            <p:ph type="dt" sz="half" idx="10"/>
          </p:nvPr>
        </p:nvSpPr>
        <p:spPr>
          <a:xfrm>
            <a:off x="696913" y="333375"/>
            <a:ext cx="1506823" cy="276999"/>
          </a:xfrm>
        </p:spPr>
        <p:txBody>
          <a:bodyPr/>
          <a:lstStyle/>
          <a:p>
            <a:pPr>
              <a:defRPr/>
            </a:pPr>
            <a:r>
              <a:rPr lang="en-US" altLang="ja-JP" b="0" smtClean="0"/>
              <a:t>September 2010</a:t>
            </a:r>
            <a:endParaRPr lang="en-US" b="0" dirty="0"/>
          </a:p>
        </p:txBody>
      </p:sp>
      <p:sp>
        <p:nvSpPr>
          <p:cNvPr id="5" name="フッター プレースホルダ 4"/>
          <p:cNvSpPr>
            <a:spLocks noGrp="1"/>
          </p:cNvSpPr>
          <p:nvPr>
            <p:ph type="ftr" sz="quarter" idx="11"/>
          </p:nvPr>
        </p:nvSpPr>
        <p:spPr>
          <a:xfrm>
            <a:off x="6604548" y="6475413"/>
            <a:ext cx="1939377" cy="184666"/>
          </a:xfrm>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a:xfrm>
            <a:off x="4344988" y="6475413"/>
            <a:ext cx="517769" cy="184666"/>
          </a:xfrm>
        </p:spPr>
        <p:txBody>
          <a:bodyPr/>
          <a:lstStyle/>
          <a:p>
            <a:pPr>
              <a:defRPr/>
            </a:pPr>
            <a:r>
              <a:rPr lang="en-US" altLang="ja-JP" smtClean="0"/>
              <a:t>Slide </a:t>
            </a:r>
            <a:fld id="{D84261C1-2AAF-4DB6-9444-6193A44EE703}" type="slidenum">
              <a:rPr lang="en-US" altLang="ja-JP" smtClean="0"/>
              <a:pPr>
                <a:defRPr/>
              </a:pPr>
              <a:t>7</a:t>
            </a:fld>
            <a:endParaRPr lang="en-US" altLang="ja-JP"/>
          </a:p>
        </p:txBody>
      </p:sp>
      <p:sp>
        <p:nvSpPr>
          <p:cNvPr id="7" name="円/楕円 6"/>
          <p:cNvSpPr/>
          <p:nvPr/>
        </p:nvSpPr>
        <p:spPr bwMode="auto">
          <a:xfrm>
            <a:off x="3894138" y="3962400"/>
            <a:ext cx="2971800" cy="2438400"/>
          </a:xfrm>
          <a:prstGeom prst="ellipse">
            <a:avLst/>
          </a:prstGeom>
          <a:solidFill>
            <a:srgbClr val="0000FF">
              <a:alpha val="9000"/>
            </a:srgb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i="0" u="none" strike="noStrike" cap="none" normalizeH="0" baseline="0" smtClean="0">
              <a:ln>
                <a:noFill/>
              </a:ln>
              <a:solidFill>
                <a:schemeClr val="tx1"/>
              </a:solidFill>
              <a:effectLst/>
              <a:latin typeface="Times New Roman" pitchFamily="18" charset="0"/>
            </a:endParaRPr>
          </a:p>
        </p:txBody>
      </p:sp>
      <p:sp>
        <p:nvSpPr>
          <p:cNvPr id="8" name="円/楕円 7"/>
          <p:cNvSpPr/>
          <p:nvPr/>
        </p:nvSpPr>
        <p:spPr bwMode="auto">
          <a:xfrm>
            <a:off x="5113338" y="3962400"/>
            <a:ext cx="2971800" cy="2438400"/>
          </a:xfrm>
          <a:prstGeom prst="ellipse">
            <a:avLst/>
          </a:prstGeom>
          <a:solidFill>
            <a:srgbClr val="FF0000">
              <a:alpha val="1400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i="0" u="none" strike="noStrike" cap="none" normalizeH="0" baseline="0" smtClean="0">
              <a:ln>
                <a:noFill/>
              </a:ln>
              <a:solidFill>
                <a:schemeClr val="tx1"/>
              </a:solidFill>
              <a:effectLst/>
              <a:latin typeface="Times New Roman" pitchFamily="18" charset="0"/>
            </a:endParaRPr>
          </a:p>
        </p:txBody>
      </p:sp>
      <p:grpSp>
        <p:nvGrpSpPr>
          <p:cNvPr id="9" name="グループ化 120"/>
          <p:cNvGrpSpPr>
            <a:grpSpLocks/>
          </p:cNvGrpSpPr>
          <p:nvPr/>
        </p:nvGrpSpPr>
        <p:grpSpPr bwMode="auto">
          <a:xfrm>
            <a:off x="6408738" y="4876800"/>
            <a:ext cx="373062" cy="477837"/>
            <a:chOff x="5293894" y="7492600"/>
            <a:chExt cx="373063" cy="477235"/>
          </a:xfrm>
        </p:grpSpPr>
        <p:pic>
          <p:nvPicPr>
            <p:cNvPr id="10"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11"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12" name="グループ化 61"/>
          <p:cNvGrpSpPr>
            <a:grpSpLocks/>
          </p:cNvGrpSpPr>
          <p:nvPr/>
        </p:nvGrpSpPr>
        <p:grpSpPr bwMode="auto">
          <a:xfrm rot="-8214730">
            <a:off x="6716713" y="5367338"/>
            <a:ext cx="292100" cy="274637"/>
            <a:chOff x="2143108" y="5072074"/>
            <a:chExt cx="642942" cy="500066"/>
          </a:xfrm>
          <a:solidFill>
            <a:srgbClr val="FF0000"/>
          </a:solidFill>
        </p:grpSpPr>
        <p:sp>
          <p:nvSpPr>
            <p:cNvPr id="13" name="月 165"/>
            <p:cNvSpPr>
              <a:spLocks noChangeArrowheads="1"/>
            </p:cNvSpPr>
            <p:nvPr/>
          </p:nvSpPr>
          <p:spPr bwMode="auto">
            <a:xfrm>
              <a:off x="2571736" y="5179231"/>
              <a:ext cx="214314" cy="285752"/>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4" name="月 166"/>
            <p:cNvSpPr>
              <a:spLocks noChangeArrowheads="1"/>
            </p:cNvSpPr>
            <p:nvPr/>
          </p:nvSpPr>
          <p:spPr bwMode="auto">
            <a:xfrm>
              <a:off x="2428860" y="5143512"/>
              <a:ext cx="214314" cy="357190"/>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5" name="月 167"/>
            <p:cNvSpPr>
              <a:spLocks noChangeArrowheads="1"/>
            </p:cNvSpPr>
            <p:nvPr/>
          </p:nvSpPr>
          <p:spPr bwMode="auto">
            <a:xfrm>
              <a:off x="2285984" y="5107793"/>
              <a:ext cx="214314" cy="428628"/>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6" name="月 168"/>
            <p:cNvSpPr>
              <a:spLocks noChangeArrowheads="1"/>
            </p:cNvSpPr>
            <p:nvPr/>
          </p:nvSpPr>
          <p:spPr bwMode="auto">
            <a:xfrm>
              <a:off x="2143108" y="5072074"/>
              <a:ext cx="214314" cy="500066"/>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grpSp>
      <p:sp>
        <p:nvSpPr>
          <p:cNvPr id="17" name="テキスト ボックス 16"/>
          <p:cNvSpPr txBox="1"/>
          <p:nvPr/>
        </p:nvSpPr>
        <p:spPr>
          <a:xfrm>
            <a:off x="7094538" y="4597400"/>
            <a:ext cx="1211262" cy="431800"/>
          </a:xfrm>
          <a:prstGeom prst="rect">
            <a:avLst/>
          </a:prstGeom>
          <a:noFill/>
          <a:effectLst>
            <a:outerShdw blurRad="38100" dist="25400" dir="2700000" algn="tl" rotWithShape="0">
              <a:srgbClr val="FFFFFF">
                <a:alpha val="70000"/>
              </a:srgbClr>
            </a:outerShdw>
          </a:effectLst>
        </p:spPr>
        <p:txBody>
          <a:bodyPr wrap="square" lIns="0" tIns="0" rIns="0" bIns="0">
            <a:spAutoFit/>
          </a:bodyPr>
          <a:lstStyle/>
          <a:p>
            <a:pPr>
              <a:defRPr/>
            </a:pPr>
            <a:r>
              <a:rPr kumimoji="0" lang="en-US" altLang="ja-JP" sz="1400" dirty="0">
                <a:solidFill>
                  <a:srgbClr val="FF0000"/>
                </a:solidFill>
                <a:latin typeface="Trebuchet MS" pitchFamily="34" charset="0"/>
                <a:cs typeface="Tahoma" pitchFamily="34" charset="0"/>
              </a:rPr>
              <a:t>TVWS network #2</a:t>
            </a:r>
            <a:endParaRPr kumimoji="0" lang="ja-JP" altLang="en-US" sz="1400" dirty="0">
              <a:solidFill>
                <a:srgbClr val="FF0000"/>
              </a:solidFill>
              <a:latin typeface="Trebuchet MS" pitchFamily="34" charset="0"/>
              <a:cs typeface="Tahoma" pitchFamily="34" charset="0"/>
            </a:endParaRPr>
          </a:p>
        </p:txBody>
      </p:sp>
      <p:grpSp>
        <p:nvGrpSpPr>
          <p:cNvPr id="18" name="グループ化 120"/>
          <p:cNvGrpSpPr>
            <a:grpSpLocks/>
          </p:cNvGrpSpPr>
          <p:nvPr/>
        </p:nvGrpSpPr>
        <p:grpSpPr bwMode="auto">
          <a:xfrm>
            <a:off x="5156200" y="4856163"/>
            <a:ext cx="373063" cy="477837"/>
            <a:chOff x="5293894" y="7492600"/>
            <a:chExt cx="373063" cy="477235"/>
          </a:xfrm>
        </p:grpSpPr>
        <p:pic>
          <p:nvPicPr>
            <p:cNvPr id="19"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20"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21" name="グループ化 61"/>
          <p:cNvGrpSpPr>
            <a:grpSpLocks/>
          </p:cNvGrpSpPr>
          <p:nvPr/>
        </p:nvGrpSpPr>
        <p:grpSpPr bwMode="auto">
          <a:xfrm rot="-2831842">
            <a:off x="4922044" y="5290344"/>
            <a:ext cx="292100" cy="274638"/>
            <a:chOff x="2143108" y="5072074"/>
            <a:chExt cx="642942" cy="500066"/>
          </a:xfrm>
        </p:grpSpPr>
        <p:sp>
          <p:nvSpPr>
            <p:cNvPr id="22"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3"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4"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5"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pSp>
        <p:nvGrpSpPr>
          <p:cNvPr id="26" name="グループ化 61"/>
          <p:cNvGrpSpPr>
            <a:grpSpLocks/>
          </p:cNvGrpSpPr>
          <p:nvPr/>
        </p:nvGrpSpPr>
        <p:grpSpPr bwMode="auto">
          <a:xfrm rot="-8214730">
            <a:off x="5499100" y="5291138"/>
            <a:ext cx="292100" cy="274637"/>
            <a:chOff x="2143108" y="5072074"/>
            <a:chExt cx="642942" cy="500066"/>
          </a:xfrm>
        </p:grpSpPr>
        <p:sp>
          <p:nvSpPr>
            <p:cNvPr id="27"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8"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9"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30"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aphicFrame>
        <p:nvGraphicFramePr>
          <p:cNvPr id="31" name="Object 6"/>
          <p:cNvGraphicFramePr>
            <a:graphicFrameLocks noChangeAspect="1"/>
          </p:cNvGraphicFramePr>
          <p:nvPr/>
        </p:nvGraphicFramePr>
        <p:xfrm>
          <a:off x="4579938" y="5516563"/>
          <a:ext cx="450850" cy="417512"/>
        </p:xfrm>
        <a:graphic>
          <a:graphicData uri="http://schemas.openxmlformats.org/presentationml/2006/ole">
            <p:oleObj spid="_x0000_s97282" name="Visio" r:id="rId6" imgW="987871" imgH="916721" progId="">
              <p:embed/>
            </p:oleObj>
          </a:graphicData>
        </a:graphic>
      </p:graphicFrame>
      <p:sp>
        <p:nvSpPr>
          <p:cNvPr id="32" name="テキスト ボックス 31"/>
          <p:cNvSpPr txBox="1"/>
          <p:nvPr/>
        </p:nvSpPr>
        <p:spPr>
          <a:xfrm>
            <a:off x="4046538" y="4572000"/>
            <a:ext cx="1143001" cy="430887"/>
          </a:xfrm>
          <a:prstGeom prst="rect">
            <a:avLst/>
          </a:prstGeom>
          <a:noFill/>
          <a:effectLst>
            <a:outerShdw blurRad="38100" dist="25400" dir="2700000" algn="tl" rotWithShape="0">
              <a:srgbClr val="FFFFFF">
                <a:alpha val="70000"/>
              </a:srgbClr>
            </a:outerShdw>
          </a:effectLst>
        </p:spPr>
        <p:txBody>
          <a:bodyPr wrap="square" lIns="0" tIns="0" rIns="0" bIns="0">
            <a:spAutoFit/>
          </a:bodyPr>
          <a:lstStyle/>
          <a:p>
            <a:pPr>
              <a:defRPr/>
            </a:pPr>
            <a:r>
              <a:rPr kumimoji="0" lang="en-US" altLang="ja-JP" sz="1400" dirty="0">
                <a:solidFill>
                  <a:srgbClr val="0000FF"/>
                </a:solidFill>
                <a:latin typeface="Trebuchet MS" pitchFamily="34" charset="0"/>
                <a:cs typeface="Tahoma" pitchFamily="34" charset="0"/>
              </a:rPr>
              <a:t>TVWS network #1</a:t>
            </a:r>
            <a:endParaRPr kumimoji="0" lang="ja-JP" altLang="en-US" sz="1400" dirty="0">
              <a:solidFill>
                <a:srgbClr val="0000FF"/>
              </a:solidFill>
              <a:latin typeface="Trebuchet MS" pitchFamily="34" charset="0"/>
              <a:cs typeface="Tahoma" pitchFamily="34" charset="0"/>
            </a:endParaRPr>
          </a:p>
        </p:txBody>
      </p:sp>
      <p:sp>
        <p:nvSpPr>
          <p:cNvPr id="33" name="正方形/長方形 32"/>
          <p:cNvSpPr/>
          <p:nvPr/>
        </p:nvSpPr>
        <p:spPr bwMode="auto">
          <a:xfrm>
            <a:off x="5037138" y="3200400"/>
            <a:ext cx="1981200" cy="381000"/>
          </a:xfrm>
          <a:prstGeom prst="rect">
            <a:avLst/>
          </a:prstGeom>
          <a:solidFill>
            <a:schemeClr val="tx1">
              <a:lumMod val="50000"/>
              <a:lumOff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r>
              <a:rPr kumimoji="0" lang="en-US" altLang="ja-JP" sz="1800" dirty="0">
                <a:solidFill>
                  <a:schemeClr val="bg1"/>
                </a:solidFill>
              </a:rPr>
              <a:t>  P802.19.1 system</a:t>
            </a:r>
            <a:endParaRPr kumimoji="0" lang="ja-JP" altLang="en-US" sz="1800" dirty="0">
              <a:solidFill>
                <a:schemeClr val="bg1"/>
              </a:solidFill>
            </a:endParaRPr>
          </a:p>
        </p:txBody>
      </p:sp>
      <p:cxnSp>
        <p:nvCxnSpPr>
          <p:cNvPr id="34" name="直線矢印コネクタ 58"/>
          <p:cNvCxnSpPr>
            <a:cxnSpLocks noChangeShapeType="1"/>
            <a:stCxn id="52" idx="2"/>
          </p:cNvCxnSpPr>
          <p:nvPr/>
        </p:nvCxnSpPr>
        <p:spPr bwMode="auto">
          <a:xfrm rot="5400000">
            <a:off x="5173748" y="4083929"/>
            <a:ext cx="982663" cy="587208"/>
          </a:xfrm>
          <a:prstGeom prst="straightConnector1">
            <a:avLst/>
          </a:prstGeom>
          <a:noFill/>
          <a:ln w="57150" algn="ctr">
            <a:solidFill>
              <a:schemeClr val="tx1">
                <a:lumMod val="50000"/>
                <a:lumOff val="50000"/>
              </a:schemeClr>
            </a:solidFill>
            <a:round/>
            <a:headEnd type="triangle" w="med" len="med"/>
            <a:tailEnd type="triangle" w="med" len="med"/>
          </a:ln>
        </p:spPr>
      </p:cxnSp>
      <p:cxnSp>
        <p:nvCxnSpPr>
          <p:cNvPr id="35" name="直線矢印コネクタ 34"/>
          <p:cNvCxnSpPr>
            <a:cxnSpLocks noChangeShapeType="1"/>
          </p:cNvCxnSpPr>
          <p:nvPr/>
        </p:nvCxnSpPr>
        <p:spPr bwMode="auto">
          <a:xfrm rot="16200000" flipH="1">
            <a:off x="5906776" y="4083365"/>
            <a:ext cx="990598" cy="596271"/>
          </a:xfrm>
          <a:prstGeom prst="straightConnector1">
            <a:avLst/>
          </a:prstGeom>
          <a:noFill/>
          <a:ln w="57150" algn="ctr">
            <a:solidFill>
              <a:schemeClr val="tx1">
                <a:lumMod val="50000"/>
                <a:lumOff val="50000"/>
              </a:schemeClr>
            </a:solidFill>
            <a:round/>
            <a:headEnd type="triangle" w="med" len="med"/>
            <a:tailEnd type="triangle" w="med" len="med"/>
          </a:ln>
        </p:spPr>
      </p:cxnSp>
      <p:graphicFrame>
        <p:nvGraphicFramePr>
          <p:cNvPr id="44" name="Object 6"/>
          <p:cNvGraphicFramePr>
            <a:graphicFrameLocks noChangeAspect="1"/>
          </p:cNvGraphicFramePr>
          <p:nvPr/>
        </p:nvGraphicFramePr>
        <p:xfrm>
          <a:off x="6789738" y="5638800"/>
          <a:ext cx="450850" cy="417512"/>
        </p:xfrm>
        <a:graphic>
          <a:graphicData uri="http://schemas.openxmlformats.org/presentationml/2006/ole">
            <p:oleObj spid="_x0000_s97283" name="Visio" r:id="rId7" imgW="987871" imgH="916721" progId="">
              <p:embed/>
            </p:oleObj>
          </a:graphicData>
        </a:graphic>
      </p:graphicFrame>
      <p:graphicFrame>
        <p:nvGraphicFramePr>
          <p:cNvPr id="45" name="Object 6"/>
          <p:cNvGraphicFramePr>
            <a:graphicFrameLocks noChangeAspect="1"/>
          </p:cNvGraphicFramePr>
          <p:nvPr/>
        </p:nvGraphicFramePr>
        <p:xfrm>
          <a:off x="5646738" y="5526088"/>
          <a:ext cx="450850" cy="417512"/>
        </p:xfrm>
        <a:graphic>
          <a:graphicData uri="http://schemas.openxmlformats.org/presentationml/2006/ole">
            <p:oleObj spid="_x0000_s97284" name="Visio" r:id="rId8" imgW="987871" imgH="916721" progId="">
              <p:embed/>
            </p:oleObj>
          </a:graphicData>
        </a:graphic>
      </p:graphicFrame>
      <p:cxnSp>
        <p:nvCxnSpPr>
          <p:cNvPr id="49" name="直線矢印コネクタ 48"/>
          <p:cNvCxnSpPr/>
          <p:nvPr/>
        </p:nvCxnSpPr>
        <p:spPr bwMode="auto">
          <a:xfrm rot="5400000" flipH="1" flipV="1">
            <a:off x="5928000" y="4723844"/>
            <a:ext cx="411" cy="961064"/>
          </a:xfrm>
          <a:prstGeom prst="straightConnector1">
            <a:avLst/>
          </a:prstGeom>
          <a:solidFill>
            <a:schemeClr val="accent1"/>
          </a:solidFill>
          <a:ln w="38100" cap="flat" cmpd="sng" algn="ctr">
            <a:solidFill>
              <a:srgbClr val="FFFF00"/>
            </a:solidFill>
            <a:prstDash val="solid"/>
            <a:round/>
            <a:headEnd type="triangle" w="med" len="med"/>
            <a:tailEnd type="triangle" w="med" len="med"/>
          </a:ln>
          <a:effectLst/>
        </p:spPr>
      </p:cxnSp>
      <p:pic>
        <p:nvPicPr>
          <p:cNvPr id="52" name="Picture 11" descr="C:\Documents and Settings\Administrator\Local Settings\Temporary Internet Files\Content.IE5\CZQTW1MP\MCj04260500000[1].wmf"/>
          <p:cNvPicPr>
            <a:picLocks noChangeAspect="1" noChangeArrowheads="1"/>
          </p:cNvPicPr>
          <p:nvPr/>
        </p:nvPicPr>
        <p:blipFill>
          <a:blip r:embed="rId9"/>
          <a:srcRect/>
          <a:stretch>
            <a:fillRect/>
          </a:stretch>
        </p:blipFill>
        <p:spPr bwMode="auto">
          <a:xfrm>
            <a:off x="5799139" y="3441702"/>
            <a:ext cx="319088" cy="444500"/>
          </a:xfrm>
          <a:prstGeom prst="rect">
            <a:avLst/>
          </a:prstGeom>
          <a:noFill/>
          <a:ln w="9525">
            <a:noFill/>
            <a:miter lim="800000"/>
            <a:headEnd/>
            <a:tailEnd/>
          </a:ln>
        </p:spPr>
      </p:pic>
      <p:sp>
        <p:nvSpPr>
          <p:cNvPr id="40" name="正方形/長方形 39"/>
          <p:cNvSpPr/>
          <p:nvPr/>
        </p:nvSpPr>
        <p:spPr>
          <a:xfrm>
            <a:off x="1371600" y="3733800"/>
            <a:ext cx="3124200" cy="276999"/>
          </a:xfrm>
          <a:prstGeom prst="rect">
            <a:avLst/>
          </a:prstGeom>
        </p:spPr>
        <p:txBody>
          <a:bodyPr wrap="square">
            <a:spAutoFit/>
          </a:bodyPr>
          <a:lstStyle/>
          <a:p>
            <a:r>
              <a:rPr lang="en-US" altLang="ja-JP" dirty="0" smtClean="0"/>
              <a:t>(*1)This depends on  the RAT functionalities.</a:t>
            </a:r>
            <a:endParaRPr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33400"/>
            <a:ext cx="9144000" cy="1066800"/>
          </a:xfrm>
        </p:spPr>
        <p:txBody>
          <a:bodyPr/>
          <a:lstStyle/>
          <a:p>
            <a:r>
              <a:rPr kumimoji="1" lang="en-US" altLang="ja-JP" b="0" dirty="0" smtClean="0"/>
              <a:t>Categorization of coexistence network configuration (2/4)</a:t>
            </a:r>
            <a:endParaRPr kumimoji="1" lang="ja-JP" altLang="en-US" b="0" dirty="0"/>
          </a:p>
        </p:txBody>
      </p:sp>
      <p:sp>
        <p:nvSpPr>
          <p:cNvPr id="3" name="コンテンツ プレースホルダ 2"/>
          <p:cNvSpPr>
            <a:spLocks noGrp="1"/>
          </p:cNvSpPr>
          <p:nvPr>
            <p:ph idx="1"/>
          </p:nvPr>
        </p:nvSpPr>
        <p:spPr>
          <a:xfrm>
            <a:off x="762000" y="1295400"/>
            <a:ext cx="7772400" cy="4114800"/>
          </a:xfrm>
        </p:spPr>
        <p:txBody>
          <a:bodyPr/>
          <a:lstStyle/>
          <a:p>
            <a:r>
              <a:rPr kumimoji="1" lang="en-US" altLang="ja-JP" b="0" dirty="0" smtClean="0"/>
              <a:t>Class#2</a:t>
            </a:r>
          </a:p>
          <a:p>
            <a:pPr lvl="1"/>
            <a:r>
              <a:rPr kumimoji="1" lang="en-US" altLang="ja-JP" dirty="0" smtClean="0"/>
              <a:t>Two different TVWS network coverage areas overlap each other. But each master node cannot communicate each other even if the same RAT and the same operation channel are used.  However, some of slave nodes can communicate each other via wireless if the same RAT or/and the same operation channel is/are used</a:t>
            </a:r>
            <a:r>
              <a:rPr kumimoji="1" lang="en-US" altLang="ja-JP" baseline="30000" dirty="0" smtClean="0"/>
              <a:t> (*1)</a:t>
            </a:r>
            <a:r>
              <a:rPr kumimoji="1" lang="en-US" altLang="ja-JP" dirty="0" smtClean="0"/>
              <a:t>.</a:t>
            </a:r>
          </a:p>
        </p:txBody>
      </p:sp>
      <p:sp>
        <p:nvSpPr>
          <p:cNvPr id="4" name="日付プレースホルダ 3"/>
          <p:cNvSpPr>
            <a:spLocks noGrp="1"/>
          </p:cNvSpPr>
          <p:nvPr>
            <p:ph type="dt" sz="half" idx="10"/>
          </p:nvPr>
        </p:nvSpPr>
        <p:spPr>
          <a:xfrm>
            <a:off x="696913" y="333375"/>
            <a:ext cx="1506823" cy="276999"/>
          </a:xfrm>
        </p:spPr>
        <p:txBody>
          <a:bodyPr/>
          <a:lstStyle/>
          <a:p>
            <a:pPr>
              <a:defRPr/>
            </a:pPr>
            <a:r>
              <a:rPr lang="en-US" altLang="ja-JP" b="0" smtClean="0"/>
              <a:t>September 2010</a:t>
            </a:r>
            <a:endParaRPr lang="en-US" b="0" dirty="0"/>
          </a:p>
        </p:txBody>
      </p:sp>
      <p:sp>
        <p:nvSpPr>
          <p:cNvPr id="5" name="フッター プレースホルダ 4"/>
          <p:cNvSpPr>
            <a:spLocks noGrp="1"/>
          </p:cNvSpPr>
          <p:nvPr>
            <p:ph type="ftr" sz="quarter" idx="11"/>
          </p:nvPr>
        </p:nvSpPr>
        <p:spPr>
          <a:xfrm>
            <a:off x="6604548" y="6475413"/>
            <a:ext cx="1939377" cy="184666"/>
          </a:xfrm>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a:xfrm>
            <a:off x="4344988" y="6475413"/>
            <a:ext cx="517769" cy="184666"/>
          </a:xfrm>
        </p:spPr>
        <p:txBody>
          <a:bodyPr/>
          <a:lstStyle/>
          <a:p>
            <a:pPr>
              <a:defRPr/>
            </a:pPr>
            <a:r>
              <a:rPr lang="en-US" altLang="ja-JP" smtClean="0"/>
              <a:t>Slide </a:t>
            </a:r>
            <a:fld id="{D84261C1-2AAF-4DB6-9444-6193A44EE703}" type="slidenum">
              <a:rPr lang="en-US" altLang="ja-JP" smtClean="0"/>
              <a:pPr>
                <a:defRPr/>
              </a:pPr>
              <a:t>8</a:t>
            </a:fld>
            <a:endParaRPr lang="en-US" altLang="ja-JP"/>
          </a:p>
        </p:txBody>
      </p:sp>
      <p:sp>
        <p:nvSpPr>
          <p:cNvPr id="7" name="円/楕円 6"/>
          <p:cNvSpPr/>
          <p:nvPr/>
        </p:nvSpPr>
        <p:spPr bwMode="auto">
          <a:xfrm>
            <a:off x="1981200" y="3962400"/>
            <a:ext cx="2971800" cy="2438400"/>
          </a:xfrm>
          <a:prstGeom prst="ellipse">
            <a:avLst/>
          </a:prstGeom>
          <a:solidFill>
            <a:srgbClr val="0000FF">
              <a:alpha val="9000"/>
            </a:srgb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i="0" u="none" strike="noStrike" cap="none" normalizeH="0" baseline="0" smtClean="0">
              <a:ln>
                <a:noFill/>
              </a:ln>
              <a:solidFill>
                <a:schemeClr val="tx1"/>
              </a:solidFill>
              <a:effectLst/>
              <a:latin typeface="Times New Roman" pitchFamily="18" charset="0"/>
            </a:endParaRPr>
          </a:p>
        </p:txBody>
      </p:sp>
      <p:sp>
        <p:nvSpPr>
          <p:cNvPr id="8" name="円/楕円 7"/>
          <p:cNvSpPr/>
          <p:nvPr/>
        </p:nvSpPr>
        <p:spPr bwMode="auto">
          <a:xfrm>
            <a:off x="4114800" y="3962400"/>
            <a:ext cx="2971800" cy="2438400"/>
          </a:xfrm>
          <a:prstGeom prst="ellipse">
            <a:avLst/>
          </a:prstGeom>
          <a:solidFill>
            <a:srgbClr val="FF0000">
              <a:alpha val="1400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i="0" u="none" strike="noStrike" cap="none" normalizeH="0" baseline="0" smtClean="0">
              <a:ln>
                <a:noFill/>
              </a:ln>
              <a:solidFill>
                <a:schemeClr val="tx1"/>
              </a:solidFill>
              <a:effectLst/>
              <a:latin typeface="Times New Roman" pitchFamily="18" charset="0"/>
            </a:endParaRPr>
          </a:p>
        </p:txBody>
      </p:sp>
      <p:grpSp>
        <p:nvGrpSpPr>
          <p:cNvPr id="9" name="グループ化 120"/>
          <p:cNvGrpSpPr>
            <a:grpSpLocks/>
          </p:cNvGrpSpPr>
          <p:nvPr/>
        </p:nvGrpSpPr>
        <p:grpSpPr bwMode="auto">
          <a:xfrm>
            <a:off x="5486400" y="4876800"/>
            <a:ext cx="373062" cy="477837"/>
            <a:chOff x="5293894" y="7492600"/>
            <a:chExt cx="373063" cy="477235"/>
          </a:xfrm>
        </p:grpSpPr>
        <p:pic>
          <p:nvPicPr>
            <p:cNvPr id="10"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11"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12" name="グループ化 61"/>
          <p:cNvGrpSpPr>
            <a:grpSpLocks/>
          </p:cNvGrpSpPr>
          <p:nvPr/>
        </p:nvGrpSpPr>
        <p:grpSpPr bwMode="auto">
          <a:xfrm rot="-8214730">
            <a:off x="5718175" y="5367338"/>
            <a:ext cx="292100" cy="274637"/>
            <a:chOff x="2143108" y="5072074"/>
            <a:chExt cx="642942" cy="500066"/>
          </a:xfrm>
          <a:solidFill>
            <a:srgbClr val="FF0000"/>
          </a:solidFill>
        </p:grpSpPr>
        <p:sp>
          <p:nvSpPr>
            <p:cNvPr id="13" name="月 165"/>
            <p:cNvSpPr>
              <a:spLocks noChangeArrowheads="1"/>
            </p:cNvSpPr>
            <p:nvPr/>
          </p:nvSpPr>
          <p:spPr bwMode="auto">
            <a:xfrm>
              <a:off x="2571736" y="5179231"/>
              <a:ext cx="214314" cy="285752"/>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4" name="月 166"/>
            <p:cNvSpPr>
              <a:spLocks noChangeArrowheads="1"/>
            </p:cNvSpPr>
            <p:nvPr/>
          </p:nvSpPr>
          <p:spPr bwMode="auto">
            <a:xfrm>
              <a:off x="2428860" y="5143512"/>
              <a:ext cx="214314" cy="357190"/>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5" name="月 167"/>
            <p:cNvSpPr>
              <a:spLocks noChangeArrowheads="1"/>
            </p:cNvSpPr>
            <p:nvPr/>
          </p:nvSpPr>
          <p:spPr bwMode="auto">
            <a:xfrm>
              <a:off x="2285984" y="5107793"/>
              <a:ext cx="214314" cy="428628"/>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6" name="月 168"/>
            <p:cNvSpPr>
              <a:spLocks noChangeArrowheads="1"/>
            </p:cNvSpPr>
            <p:nvPr/>
          </p:nvSpPr>
          <p:spPr bwMode="auto">
            <a:xfrm>
              <a:off x="2143108" y="5072074"/>
              <a:ext cx="214314" cy="500066"/>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grpSp>
      <p:sp>
        <p:nvSpPr>
          <p:cNvPr id="17" name="テキスト ボックス 16"/>
          <p:cNvSpPr txBox="1"/>
          <p:nvPr/>
        </p:nvSpPr>
        <p:spPr>
          <a:xfrm>
            <a:off x="6096000" y="4597400"/>
            <a:ext cx="1211262" cy="431800"/>
          </a:xfrm>
          <a:prstGeom prst="rect">
            <a:avLst/>
          </a:prstGeom>
          <a:noFill/>
          <a:effectLst>
            <a:outerShdw blurRad="38100" dist="25400" dir="2700000" algn="tl" rotWithShape="0">
              <a:srgbClr val="FFFFFF">
                <a:alpha val="70000"/>
              </a:srgbClr>
            </a:outerShdw>
          </a:effectLst>
        </p:spPr>
        <p:txBody>
          <a:bodyPr wrap="square" lIns="0" tIns="0" rIns="0" bIns="0">
            <a:spAutoFit/>
          </a:bodyPr>
          <a:lstStyle/>
          <a:p>
            <a:pPr>
              <a:defRPr/>
            </a:pPr>
            <a:r>
              <a:rPr kumimoji="0" lang="en-US" altLang="ja-JP" sz="1400" dirty="0">
                <a:solidFill>
                  <a:srgbClr val="FF0000"/>
                </a:solidFill>
                <a:latin typeface="Trebuchet MS" pitchFamily="34" charset="0"/>
                <a:cs typeface="Tahoma" pitchFamily="34" charset="0"/>
              </a:rPr>
              <a:t>TVWS network #2</a:t>
            </a:r>
            <a:endParaRPr kumimoji="0" lang="ja-JP" altLang="en-US" sz="1400" dirty="0">
              <a:solidFill>
                <a:srgbClr val="FF0000"/>
              </a:solidFill>
              <a:latin typeface="Trebuchet MS" pitchFamily="34" charset="0"/>
              <a:cs typeface="Tahoma" pitchFamily="34" charset="0"/>
            </a:endParaRPr>
          </a:p>
        </p:txBody>
      </p:sp>
      <p:grpSp>
        <p:nvGrpSpPr>
          <p:cNvPr id="18" name="グループ化 120"/>
          <p:cNvGrpSpPr>
            <a:grpSpLocks/>
          </p:cNvGrpSpPr>
          <p:nvPr/>
        </p:nvGrpSpPr>
        <p:grpSpPr bwMode="auto">
          <a:xfrm>
            <a:off x="3243262" y="4795838"/>
            <a:ext cx="373063" cy="477837"/>
            <a:chOff x="5293894" y="7492600"/>
            <a:chExt cx="373063" cy="477235"/>
          </a:xfrm>
        </p:grpSpPr>
        <p:pic>
          <p:nvPicPr>
            <p:cNvPr id="19"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20"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21" name="グループ化 61"/>
          <p:cNvGrpSpPr>
            <a:grpSpLocks/>
          </p:cNvGrpSpPr>
          <p:nvPr/>
        </p:nvGrpSpPr>
        <p:grpSpPr bwMode="auto">
          <a:xfrm rot="-2831842">
            <a:off x="3009106" y="5290344"/>
            <a:ext cx="292100" cy="274638"/>
            <a:chOff x="2143108" y="5072074"/>
            <a:chExt cx="642942" cy="500066"/>
          </a:xfrm>
        </p:grpSpPr>
        <p:sp>
          <p:nvSpPr>
            <p:cNvPr id="22"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3"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4"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5"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pSp>
        <p:nvGrpSpPr>
          <p:cNvPr id="26" name="グループ化 61"/>
          <p:cNvGrpSpPr>
            <a:grpSpLocks/>
          </p:cNvGrpSpPr>
          <p:nvPr/>
        </p:nvGrpSpPr>
        <p:grpSpPr bwMode="auto">
          <a:xfrm rot="-8214730">
            <a:off x="3788217" y="5168136"/>
            <a:ext cx="292100" cy="274637"/>
            <a:chOff x="2143108" y="5072074"/>
            <a:chExt cx="642942" cy="500066"/>
          </a:xfrm>
        </p:grpSpPr>
        <p:sp>
          <p:nvSpPr>
            <p:cNvPr id="27"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8"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9"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30"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aphicFrame>
        <p:nvGraphicFramePr>
          <p:cNvPr id="31" name="Object 6"/>
          <p:cNvGraphicFramePr>
            <a:graphicFrameLocks noChangeAspect="1"/>
          </p:cNvGraphicFramePr>
          <p:nvPr/>
        </p:nvGraphicFramePr>
        <p:xfrm>
          <a:off x="2667000" y="5516563"/>
          <a:ext cx="450850" cy="417512"/>
        </p:xfrm>
        <a:graphic>
          <a:graphicData uri="http://schemas.openxmlformats.org/presentationml/2006/ole">
            <p:oleObj spid="_x0000_s98306" name="Visio" r:id="rId6" imgW="987871" imgH="916721" progId="">
              <p:embed/>
            </p:oleObj>
          </a:graphicData>
        </a:graphic>
      </p:graphicFrame>
      <p:sp>
        <p:nvSpPr>
          <p:cNvPr id="32" name="テキスト ボックス 31"/>
          <p:cNvSpPr txBox="1"/>
          <p:nvPr/>
        </p:nvSpPr>
        <p:spPr>
          <a:xfrm>
            <a:off x="2133600" y="4572000"/>
            <a:ext cx="1143001" cy="430887"/>
          </a:xfrm>
          <a:prstGeom prst="rect">
            <a:avLst/>
          </a:prstGeom>
          <a:noFill/>
          <a:effectLst>
            <a:outerShdw blurRad="38100" dist="25400" dir="2700000" algn="tl" rotWithShape="0">
              <a:srgbClr val="FFFFFF">
                <a:alpha val="70000"/>
              </a:srgbClr>
            </a:outerShdw>
          </a:effectLst>
        </p:spPr>
        <p:txBody>
          <a:bodyPr wrap="square" lIns="0" tIns="0" rIns="0" bIns="0">
            <a:spAutoFit/>
          </a:bodyPr>
          <a:lstStyle/>
          <a:p>
            <a:pPr>
              <a:defRPr/>
            </a:pPr>
            <a:r>
              <a:rPr kumimoji="0" lang="en-US" altLang="ja-JP" sz="1400" dirty="0">
                <a:solidFill>
                  <a:srgbClr val="0000FF"/>
                </a:solidFill>
                <a:latin typeface="Trebuchet MS" pitchFamily="34" charset="0"/>
                <a:cs typeface="Tahoma" pitchFamily="34" charset="0"/>
              </a:rPr>
              <a:t>TVWS network #1</a:t>
            </a:r>
            <a:endParaRPr kumimoji="0" lang="ja-JP" altLang="en-US" sz="1400" dirty="0">
              <a:solidFill>
                <a:srgbClr val="0000FF"/>
              </a:solidFill>
              <a:latin typeface="Trebuchet MS" pitchFamily="34" charset="0"/>
              <a:cs typeface="Tahoma" pitchFamily="34" charset="0"/>
            </a:endParaRPr>
          </a:p>
        </p:txBody>
      </p:sp>
      <p:sp>
        <p:nvSpPr>
          <p:cNvPr id="33" name="正方形/長方形 32"/>
          <p:cNvSpPr/>
          <p:nvPr/>
        </p:nvSpPr>
        <p:spPr bwMode="auto">
          <a:xfrm>
            <a:off x="3581400" y="3429000"/>
            <a:ext cx="1981200" cy="381000"/>
          </a:xfrm>
          <a:prstGeom prst="rect">
            <a:avLst/>
          </a:prstGeom>
          <a:solidFill>
            <a:schemeClr val="tx1">
              <a:lumMod val="50000"/>
              <a:lumOff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r>
              <a:rPr kumimoji="0" lang="en-US" altLang="ja-JP" sz="1800" dirty="0">
                <a:solidFill>
                  <a:schemeClr val="bg1"/>
                </a:solidFill>
              </a:rPr>
              <a:t>  P802.19.1 system</a:t>
            </a:r>
            <a:endParaRPr kumimoji="0" lang="ja-JP" altLang="en-US" sz="1800" dirty="0">
              <a:solidFill>
                <a:schemeClr val="bg1"/>
              </a:solidFill>
            </a:endParaRPr>
          </a:p>
        </p:txBody>
      </p:sp>
      <p:cxnSp>
        <p:nvCxnSpPr>
          <p:cNvPr id="34" name="直線矢印コネクタ 58"/>
          <p:cNvCxnSpPr>
            <a:cxnSpLocks noChangeShapeType="1"/>
            <a:stCxn id="54" idx="1"/>
          </p:cNvCxnSpPr>
          <p:nvPr/>
        </p:nvCxnSpPr>
        <p:spPr bwMode="auto">
          <a:xfrm rot="10800000" flipV="1">
            <a:off x="3534736" y="3956050"/>
            <a:ext cx="884864" cy="839788"/>
          </a:xfrm>
          <a:prstGeom prst="straightConnector1">
            <a:avLst/>
          </a:prstGeom>
          <a:noFill/>
          <a:ln w="57150" algn="ctr">
            <a:solidFill>
              <a:schemeClr val="tx1">
                <a:lumMod val="50000"/>
                <a:lumOff val="50000"/>
              </a:schemeClr>
            </a:solidFill>
            <a:round/>
            <a:headEnd type="triangle" w="med" len="med"/>
            <a:tailEnd type="triangle" w="med" len="med"/>
          </a:ln>
        </p:spPr>
      </p:cxnSp>
      <p:cxnSp>
        <p:nvCxnSpPr>
          <p:cNvPr id="35" name="直線矢印コネクタ 34"/>
          <p:cNvCxnSpPr>
            <a:cxnSpLocks noChangeShapeType="1"/>
            <a:stCxn id="54" idx="3"/>
          </p:cNvCxnSpPr>
          <p:nvPr/>
        </p:nvCxnSpPr>
        <p:spPr bwMode="auto">
          <a:xfrm>
            <a:off x="4738688" y="3956050"/>
            <a:ext cx="1039185" cy="920750"/>
          </a:xfrm>
          <a:prstGeom prst="straightConnector1">
            <a:avLst/>
          </a:prstGeom>
          <a:noFill/>
          <a:ln w="57150" algn="ctr">
            <a:solidFill>
              <a:schemeClr val="tx1">
                <a:lumMod val="50000"/>
                <a:lumOff val="50000"/>
              </a:schemeClr>
            </a:solidFill>
            <a:round/>
            <a:headEnd type="triangle" w="med" len="med"/>
            <a:tailEnd type="triangle" w="med" len="med"/>
          </a:ln>
        </p:spPr>
      </p:cxnSp>
      <p:graphicFrame>
        <p:nvGraphicFramePr>
          <p:cNvPr id="44" name="Object 6"/>
          <p:cNvGraphicFramePr>
            <a:graphicFrameLocks noChangeAspect="1"/>
          </p:cNvGraphicFramePr>
          <p:nvPr/>
        </p:nvGraphicFramePr>
        <p:xfrm>
          <a:off x="5791200" y="5638800"/>
          <a:ext cx="450850" cy="417512"/>
        </p:xfrm>
        <a:graphic>
          <a:graphicData uri="http://schemas.openxmlformats.org/presentationml/2006/ole">
            <p:oleObj spid="_x0000_s98307" name="Visio" r:id="rId7" imgW="987871" imgH="916721" progId="">
              <p:embed/>
            </p:oleObj>
          </a:graphicData>
        </a:graphic>
      </p:graphicFrame>
      <p:graphicFrame>
        <p:nvGraphicFramePr>
          <p:cNvPr id="45" name="Object 6"/>
          <p:cNvGraphicFramePr>
            <a:graphicFrameLocks noChangeAspect="1"/>
          </p:cNvGraphicFramePr>
          <p:nvPr/>
        </p:nvGraphicFramePr>
        <p:xfrm>
          <a:off x="4114800" y="5334000"/>
          <a:ext cx="450850" cy="417512"/>
        </p:xfrm>
        <a:graphic>
          <a:graphicData uri="http://schemas.openxmlformats.org/presentationml/2006/ole">
            <p:oleObj spid="_x0000_s98308" name="Visio" r:id="rId8" imgW="987871" imgH="916721" progId="">
              <p:embed/>
            </p:oleObj>
          </a:graphicData>
        </a:graphic>
      </p:graphicFrame>
      <p:cxnSp>
        <p:nvCxnSpPr>
          <p:cNvPr id="50" name="直線矢印コネクタ 49"/>
          <p:cNvCxnSpPr/>
          <p:nvPr/>
        </p:nvCxnSpPr>
        <p:spPr bwMode="auto">
          <a:xfrm flipV="1">
            <a:off x="4419600" y="5181600"/>
            <a:ext cx="990600" cy="228600"/>
          </a:xfrm>
          <a:prstGeom prst="straightConnector1">
            <a:avLst/>
          </a:prstGeom>
          <a:solidFill>
            <a:schemeClr val="accent1"/>
          </a:solidFill>
          <a:ln w="38100" cap="flat" cmpd="sng" algn="ctr">
            <a:solidFill>
              <a:srgbClr val="FFFF00"/>
            </a:solidFill>
            <a:prstDash val="solid"/>
            <a:round/>
            <a:headEnd type="triangle" w="med" len="med"/>
            <a:tailEnd type="triangle" w="med" len="med"/>
          </a:ln>
          <a:effectLst/>
        </p:spPr>
      </p:cxnSp>
      <p:pic>
        <p:nvPicPr>
          <p:cNvPr id="54" name="Picture 11" descr="C:\Documents and Settings\Administrator\Local Settings\Temporary Internet Files\Content.IE5\CZQTW1MP\MCj04260500000[1].wmf"/>
          <p:cNvPicPr>
            <a:picLocks noChangeAspect="1" noChangeArrowheads="1"/>
          </p:cNvPicPr>
          <p:nvPr/>
        </p:nvPicPr>
        <p:blipFill>
          <a:blip r:embed="rId9"/>
          <a:srcRect/>
          <a:stretch>
            <a:fillRect/>
          </a:stretch>
        </p:blipFill>
        <p:spPr bwMode="auto">
          <a:xfrm>
            <a:off x="4419600" y="3733800"/>
            <a:ext cx="319088" cy="444500"/>
          </a:xfrm>
          <a:prstGeom prst="rect">
            <a:avLst/>
          </a:prstGeom>
          <a:noFill/>
          <a:ln w="9525">
            <a:noFill/>
            <a:miter lim="800000"/>
            <a:headEnd/>
            <a:tailEnd/>
          </a:ln>
        </p:spPr>
      </p:pic>
      <p:sp>
        <p:nvSpPr>
          <p:cNvPr id="40" name="正方形/長方形 39"/>
          <p:cNvSpPr/>
          <p:nvPr/>
        </p:nvSpPr>
        <p:spPr>
          <a:xfrm>
            <a:off x="533400" y="3581400"/>
            <a:ext cx="3124200" cy="276999"/>
          </a:xfrm>
          <a:prstGeom prst="rect">
            <a:avLst/>
          </a:prstGeom>
        </p:spPr>
        <p:txBody>
          <a:bodyPr wrap="square">
            <a:spAutoFit/>
          </a:bodyPr>
          <a:lstStyle/>
          <a:p>
            <a:r>
              <a:rPr lang="en-US" altLang="ja-JP" dirty="0" smtClean="0"/>
              <a:t>(*1)This depends on  the RAT functionalities.</a:t>
            </a: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762000" y="1524000"/>
            <a:ext cx="7772400" cy="4114800"/>
          </a:xfrm>
        </p:spPr>
        <p:txBody>
          <a:bodyPr/>
          <a:lstStyle/>
          <a:p>
            <a:r>
              <a:rPr kumimoji="1" lang="en-US" altLang="ja-JP" b="0" dirty="0" smtClean="0"/>
              <a:t>Class#3</a:t>
            </a:r>
          </a:p>
          <a:p>
            <a:pPr lvl="1"/>
            <a:r>
              <a:rPr kumimoji="1" lang="en-US" altLang="ja-JP" dirty="0" smtClean="0"/>
              <a:t>Two different TVWS network coverage areas do not overlapped each other. Each master/slave node cannot communicate each other even if the same RAT and the same operation channel are used.  </a:t>
            </a:r>
          </a:p>
          <a:p>
            <a:pPr lvl="4"/>
            <a:endParaRPr kumimoji="1" lang="en-US" altLang="ja-JP" dirty="0" smtClean="0"/>
          </a:p>
        </p:txBody>
      </p:sp>
      <p:sp>
        <p:nvSpPr>
          <p:cNvPr id="4" name="日付プレースホルダ 3"/>
          <p:cNvSpPr>
            <a:spLocks noGrp="1"/>
          </p:cNvSpPr>
          <p:nvPr>
            <p:ph type="dt" sz="half" idx="10"/>
          </p:nvPr>
        </p:nvSpPr>
        <p:spPr>
          <a:xfrm>
            <a:off x="696913" y="333375"/>
            <a:ext cx="1506823" cy="276999"/>
          </a:xfrm>
        </p:spPr>
        <p:txBody>
          <a:bodyPr/>
          <a:lstStyle/>
          <a:p>
            <a:pPr>
              <a:defRPr/>
            </a:pPr>
            <a:r>
              <a:rPr lang="en-US" altLang="ja-JP" b="0" smtClean="0"/>
              <a:t>September 2010</a:t>
            </a:r>
            <a:endParaRPr lang="en-US" b="0" dirty="0"/>
          </a:p>
        </p:txBody>
      </p:sp>
      <p:sp>
        <p:nvSpPr>
          <p:cNvPr id="5" name="フッター プレースホルダ 4"/>
          <p:cNvSpPr>
            <a:spLocks noGrp="1"/>
          </p:cNvSpPr>
          <p:nvPr>
            <p:ph type="ftr" sz="quarter" idx="11"/>
          </p:nvPr>
        </p:nvSpPr>
        <p:spPr>
          <a:xfrm>
            <a:off x="6604548" y="6475413"/>
            <a:ext cx="1939377" cy="184666"/>
          </a:xfrm>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a:xfrm>
            <a:off x="4344988" y="6475413"/>
            <a:ext cx="509755" cy="184666"/>
          </a:xfrm>
        </p:spPr>
        <p:txBody>
          <a:bodyPr/>
          <a:lstStyle/>
          <a:p>
            <a:pPr>
              <a:defRPr/>
            </a:pPr>
            <a:r>
              <a:rPr lang="en-US" altLang="ja-JP" smtClean="0"/>
              <a:t>Slide </a:t>
            </a:r>
            <a:fld id="{D84261C1-2AAF-4DB6-9444-6193A44EE703}" type="slidenum">
              <a:rPr lang="en-US" altLang="ja-JP" smtClean="0"/>
              <a:pPr>
                <a:defRPr/>
              </a:pPr>
              <a:t>9</a:t>
            </a:fld>
            <a:endParaRPr lang="en-US" altLang="ja-JP"/>
          </a:p>
        </p:txBody>
      </p:sp>
      <p:sp>
        <p:nvSpPr>
          <p:cNvPr id="7" name="円/楕円 6"/>
          <p:cNvSpPr/>
          <p:nvPr/>
        </p:nvSpPr>
        <p:spPr bwMode="auto">
          <a:xfrm>
            <a:off x="1295400" y="3657600"/>
            <a:ext cx="2971800" cy="2438400"/>
          </a:xfrm>
          <a:prstGeom prst="ellipse">
            <a:avLst/>
          </a:prstGeom>
          <a:solidFill>
            <a:srgbClr val="0000FF">
              <a:alpha val="9000"/>
            </a:srgb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i="0" u="none" strike="noStrike" cap="none" normalizeH="0" baseline="0" smtClean="0">
              <a:ln>
                <a:noFill/>
              </a:ln>
              <a:solidFill>
                <a:schemeClr val="tx1"/>
              </a:solidFill>
              <a:effectLst/>
              <a:latin typeface="Times New Roman" pitchFamily="18" charset="0"/>
            </a:endParaRPr>
          </a:p>
        </p:txBody>
      </p:sp>
      <p:sp>
        <p:nvSpPr>
          <p:cNvPr id="8" name="円/楕円 7"/>
          <p:cNvSpPr/>
          <p:nvPr/>
        </p:nvSpPr>
        <p:spPr bwMode="auto">
          <a:xfrm>
            <a:off x="4808538" y="3657600"/>
            <a:ext cx="2971800" cy="2438400"/>
          </a:xfrm>
          <a:prstGeom prst="ellipse">
            <a:avLst/>
          </a:prstGeom>
          <a:solidFill>
            <a:srgbClr val="FF0000">
              <a:alpha val="1400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i="0" u="none" strike="noStrike" cap="none" normalizeH="0" baseline="0" smtClean="0">
              <a:ln>
                <a:noFill/>
              </a:ln>
              <a:solidFill>
                <a:schemeClr val="tx1"/>
              </a:solidFill>
              <a:effectLst/>
              <a:latin typeface="Times New Roman" pitchFamily="18" charset="0"/>
            </a:endParaRPr>
          </a:p>
        </p:txBody>
      </p:sp>
      <p:grpSp>
        <p:nvGrpSpPr>
          <p:cNvPr id="2" name="グループ化 120"/>
          <p:cNvGrpSpPr>
            <a:grpSpLocks/>
          </p:cNvGrpSpPr>
          <p:nvPr/>
        </p:nvGrpSpPr>
        <p:grpSpPr bwMode="auto">
          <a:xfrm>
            <a:off x="6180138" y="4572000"/>
            <a:ext cx="373062" cy="477837"/>
            <a:chOff x="5293894" y="7492600"/>
            <a:chExt cx="373063" cy="477235"/>
          </a:xfrm>
        </p:grpSpPr>
        <p:pic>
          <p:nvPicPr>
            <p:cNvPr id="10"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11"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9" name="グループ化 61"/>
          <p:cNvGrpSpPr>
            <a:grpSpLocks/>
          </p:cNvGrpSpPr>
          <p:nvPr/>
        </p:nvGrpSpPr>
        <p:grpSpPr bwMode="auto">
          <a:xfrm rot="-8214730">
            <a:off x="6411913" y="5062538"/>
            <a:ext cx="292100" cy="274637"/>
            <a:chOff x="2143108" y="5072074"/>
            <a:chExt cx="642942" cy="500066"/>
          </a:xfrm>
          <a:solidFill>
            <a:srgbClr val="FF0000"/>
          </a:solidFill>
        </p:grpSpPr>
        <p:sp>
          <p:nvSpPr>
            <p:cNvPr id="13" name="月 165"/>
            <p:cNvSpPr>
              <a:spLocks noChangeArrowheads="1"/>
            </p:cNvSpPr>
            <p:nvPr/>
          </p:nvSpPr>
          <p:spPr bwMode="auto">
            <a:xfrm>
              <a:off x="2571736" y="5179231"/>
              <a:ext cx="214314" cy="285752"/>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4" name="月 166"/>
            <p:cNvSpPr>
              <a:spLocks noChangeArrowheads="1"/>
            </p:cNvSpPr>
            <p:nvPr/>
          </p:nvSpPr>
          <p:spPr bwMode="auto">
            <a:xfrm>
              <a:off x="2428860" y="5143512"/>
              <a:ext cx="214314" cy="357190"/>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5" name="月 167"/>
            <p:cNvSpPr>
              <a:spLocks noChangeArrowheads="1"/>
            </p:cNvSpPr>
            <p:nvPr/>
          </p:nvSpPr>
          <p:spPr bwMode="auto">
            <a:xfrm>
              <a:off x="2285984" y="5107793"/>
              <a:ext cx="214314" cy="428628"/>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6" name="月 168"/>
            <p:cNvSpPr>
              <a:spLocks noChangeArrowheads="1"/>
            </p:cNvSpPr>
            <p:nvPr/>
          </p:nvSpPr>
          <p:spPr bwMode="auto">
            <a:xfrm>
              <a:off x="2143108" y="5072074"/>
              <a:ext cx="214314" cy="500066"/>
            </a:xfrm>
            <a:prstGeom prst="moon">
              <a:avLst>
                <a:gd name="adj" fmla="val 50000"/>
              </a:avLst>
            </a:prstGeom>
            <a:grpFill/>
            <a:ln w="9525" algn="ctr">
              <a:noFill/>
              <a:miter lim="800000"/>
              <a:headEnd/>
              <a:tailEnd/>
            </a:ln>
          </p:spPr>
          <p:txBody>
            <a:bodyPr wrap="none" anchor="ctr"/>
            <a:lstStyle/>
            <a:p>
              <a:pPr algn="ctr" eaLnBrk="0" hangingPunct="0"/>
              <a:endParaRPr kumimoji="0" lang="ja-JP" altLang="en-US">
                <a:solidFill>
                  <a:srgbClr val="000000"/>
                </a:solidFill>
              </a:endParaRPr>
            </a:p>
          </p:txBody>
        </p:sp>
      </p:grpSp>
      <p:sp>
        <p:nvSpPr>
          <p:cNvPr id="17" name="テキスト ボックス 16"/>
          <p:cNvSpPr txBox="1"/>
          <p:nvPr/>
        </p:nvSpPr>
        <p:spPr>
          <a:xfrm>
            <a:off x="6789738" y="4292600"/>
            <a:ext cx="1211262" cy="431800"/>
          </a:xfrm>
          <a:prstGeom prst="rect">
            <a:avLst/>
          </a:prstGeom>
          <a:noFill/>
          <a:effectLst>
            <a:outerShdw blurRad="38100" dist="25400" dir="2700000" algn="tl" rotWithShape="0">
              <a:srgbClr val="FFFFFF">
                <a:alpha val="70000"/>
              </a:srgbClr>
            </a:outerShdw>
          </a:effectLst>
        </p:spPr>
        <p:txBody>
          <a:bodyPr wrap="square" lIns="0" tIns="0" rIns="0" bIns="0">
            <a:spAutoFit/>
          </a:bodyPr>
          <a:lstStyle/>
          <a:p>
            <a:pPr>
              <a:defRPr/>
            </a:pPr>
            <a:r>
              <a:rPr kumimoji="0" lang="en-US" altLang="ja-JP" sz="1400" dirty="0">
                <a:solidFill>
                  <a:srgbClr val="FF0000"/>
                </a:solidFill>
                <a:latin typeface="Trebuchet MS" pitchFamily="34" charset="0"/>
                <a:cs typeface="Tahoma" pitchFamily="34" charset="0"/>
              </a:rPr>
              <a:t>TVWS network #2</a:t>
            </a:r>
            <a:endParaRPr kumimoji="0" lang="ja-JP" altLang="en-US" sz="1400" dirty="0">
              <a:solidFill>
                <a:srgbClr val="FF0000"/>
              </a:solidFill>
              <a:latin typeface="Trebuchet MS" pitchFamily="34" charset="0"/>
              <a:cs typeface="Tahoma" pitchFamily="34" charset="0"/>
            </a:endParaRPr>
          </a:p>
        </p:txBody>
      </p:sp>
      <p:grpSp>
        <p:nvGrpSpPr>
          <p:cNvPr id="12" name="グループ化 120"/>
          <p:cNvGrpSpPr>
            <a:grpSpLocks/>
          </p:cNvGrpSpPr>
          <p:nvPr/>
        </p:nvGrpSpPr>
        <p:grpSpPr bwMode="auto">
          <a:xfrm>
            <a:off x="2557462" y="4491038"/>
            <a:ext cx="373063" cy="477837"/>
            <a:chOff x="5293894" y="7492600"/>
            <a:chExt cx="373063" cy="477235"/>
          </a:xfrm>
        </p:grpSpPr>
        <p:pic>
          <p:nvPicPr>
            <p:cNvPr id="19"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20"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18" name="グループ化 61"/>
          <p:cNvGrpSpPr>
            <a:grpSpLocks/>
          </p:cNvGrpSpPr>
          <p:nvPr/>
        </p:nvGrpSpPr>
        <p:grpSpPr bwMode="auto">
          <a:xfrm rot="-2831842">
            <a:off x="2323306" y="4985544"/>
            <a:ext cx="292100" cy="274638"/>
            <a:chOff x="2143108" y="5072074"/>
            <a:chExt cx="642942" cy="500066"/>
          </a:xfrm>
        </p:grpSpPr>
        <p:sp>
          <p:nvSpPr>
            <p:cNvPr id="22"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3"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4"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5"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pSp>
        <p:nvGrpSpPr>
          <p:cNvPr id="21" name="グループ化 61"/>
          <p:cNvGrpSpPr>
            <a:grpSpLocks/>
          </p:cNvGrpSpPr>
          <p:nvPr/>
        </p:nvGrpSpPr>
        <p:grpSpPr bwMode="auto">
          <a:xfrm rot="-8214730">
            <a:off x="3102417" y="4863336"/>
            <a:ext cx="292100" cy="274637"/>
            <a:chOff x="2143108" y="5072074"/>
            <a:chExt cx="642942" cy="500066"/>
          </a:xfrm>
        </p:grpSpPr>
        <p:sp>
          <p:nvSpPr>
            <p:cNvPr id="27"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8"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9"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30"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aphicFrame>
        <p:nvGraphicFramePr>
          <p:cNvPr id="31" name="Object 6"/>
          <p:cNvGraphicFramePr>
            <a:graphicFrameLocks noChangeAspect="1"/>
          </p:cNvGraphicFramePr>
          <p:nvPr/>
        </p:nvGraphicFramePr>
        <p:xfrm>
          <a:off x="1981200" y="5211763"/>
          <a:ext cx="450850" cy="417512"/>
        </p:xfrm>
        <a:graphic>
          <a:graphicData uri="http://schemas.openxmlformats.org/presentationml/2006/ole">
            <p:oleObj spid="_x0000_s99330" name="Visio" r:id="rId6" imgW="987871" imgH="916721" progId="">
              <p:embed/>
            </p:oleObj>
          </a:graphicData>
        </a:graphic>
      </p:graphicFrame>
      <p:sp>
        <p:nvSpPr>
          <p:cNvPr id="32" name="テキスト ボックス 31"/>
          <p:cNvSpPr txBox="1"/>
          <p:nvPr/>
        </p:nvSpPr>
        <p:spPr>
          <a:xfrm>
            <a:off x="1447800" y="4267200"/>
            <a:ext cx="1143001" cy="430887"/>
          </a:xfrm>
          <a:prstGeom prst="rect">
            <a:avLst/>
          </a:prstGeom>
          <a:noFill/>
          <a:effectLst>
            <a:outerShdw blurRad="38100" dist="25400" dir="2700000" algn="tl" rotWithShape="0">
              <a:srgbClr val="FFFFFF">
                <a:alpha val="70000"/>
              </a:srgbClr>
            </a:outerShdw>
          </a:effectLst>
        </p:spPr>
        <p:txBody>
          <a:bodyPr wrap="square" lIns="0" tIns="0" rIns="0" bIns="0">
            <a:spAutoFit/>
          </a:bodyPr>
          <a:lstStyle/>
          <a:p>
            <a:pPr>
              <a:defRPr/>
            </a:pPr>
            <a:r>
              <a:rPr kumimoji="0" lang="en-US" altLang="ja-JP" sz="1400" dirty="0">
                <a:solidFill>
                  <a:srgbClr val="0000FF"/>
                </a:solidFill>
                <a:latin typeface="Trebuchet MS" pitchFamily="34" charset="0"/>
                <a:cs typeface="Tahoma" pitchFamily="34" charset="0"/>
              </a:rPr>
              <a:t>TVWS network #1</a:t>
            </a:r>
            <a:endParaRPr kumimoji="0" lang="ja-JP" altLang="en-US" sz="1400" dirty="0">
              <a:solidFill>
                <a:srgbClr val="0000FF"/>
              </a:solidFill>
              <a:latin typeface="Trebuchet MS" pitchFamily="34" charset="0"/>
              <a:cs typeface="Tahoma" pitchFamily="34" charset="0"/>
            </a:endParaRPr>
          </a:p>
        </p:txBody>
      </p:sp>
      <p:sp>
        <p:nvSpPr>
          <p:cNvPr id="33" name="正方形/長方形 32"/>
          <p:cNvSpPr/>
          <p:nvPr/>
        </p:nvSpPr>
        <p:spPr bwMode="auto">
          <a:xfrm>
            <a:off x="3581400" y="3124200"/>
            <a:ext cx="1981200" cy="381000"/>
          </a:xfrm>
          <a:prstGeom prst="rect">
            <a:avLst/>
          </a:prstGeom>
          <a:solidFill>
            <a:schemeClr val="tx1">
              <a:lumMod val="50000"/>
              <a:lumOff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r>
              <a:rPr kumimoji="0" lang="en-US" altLang="ja-JP" sz="1800" dirty="0">
                <a:solidFill>
                  <a:schemeClr val="bg1"/>
                </a:solidFill>
              </a:rPr>
              <a:t>  P802.19.1 system</a:t>
            </a:r>
            <a:endParaRPr kumimoji="0" lang="ja-JP" altLang="en-US" sz="1800" dirty="0">
              <a:solidFill>
                <a:schemeClr val="bg1"/>
              </a:solidFill>
            </a:endParaRPr>
          </a:p>
        </p:txBody>
      </p:sp>
      <p:cxnSp>
        <p:nvCxnSpPr>
          <p:cNvPr id="34" name="直線矢印コネクタ 58"/>
          <p:cNvCxnSpPr>
            <a:cxnSpLocks noChangeShapeType="1"/>
            <a:stCxn id="57" idx="1"/>
          </p:cNvCxnSpPr>
          <p:nvPr/>
        </p:nvCxnSpPr>
        <p:spPr bwMode="auto">
          <a:xfrm rot="10800000" flipV="1">
            <a:off x="2848936" y="3651250"/>
            <a:ext cx="1570664" cy="839788"/>
          </a:xfrm>
          <a:prstGeom prst="straightConnector1">
            <a:avLst/>
          </a:prstGeom>
          <a:noFill/>
          <a:ln w="57150" algn="ctr">
            <a:solidFill>
              <a:schemeClr val="tx1">
                <a:lumMod val="50000"/>
                <a:lumOff val="50000"/>
              </a:schemeClr>
            </a:solidFill>
            <a:round/>
            <a:headEnd type="triangle" w="med" len="med"/>
            <a:tailEnd type="triangle" w="med" len="med"/>
          </a:ln>
        </p:spPr>
      </p:cxnSp>
      <p:cxnSp>
        <p:nvCxnSpPr>
          <p:cNvPr id="35" name="直線矢印コネクタ 34"/>
          <p:cNvCxnSpPr>
            <a:cxnSpLocks noChangeShapeType="1"/>
            <a:stCxn id="57" idx="3"/>
          </p:cNvCxnSpPr>
          <p:nvPr/>
        </p:nvCxnSpPr>
        <p:spPr bwMode="auto">
          <a:xfrm>
            <a:off x="4738688" y="3651250"/>
            <a:ext cx="1648784" cy="996952"/>
          </a:xfrm>
          <a:prstGeom prst="straightConnector1">
            <a:avLst/>
          </a:prstGeom>
          <a:noFill/>
          <a:ln w="57150" algn="ctr">
            <a:solidFill>
              <a:schemeClr val="tx1">
                <a:lumMod val="50000"/>
                <a:lumOff val="50000"/>
              </a:schemeClr>
            </a:solidFill>
            <a:round/>
            <a:headEnd type="triangle" w="med" len="med"/>
            <a:tailEnd type="triangle" w="med" len="med"/>
          </a:ln>
        </p:spPr>
      </p:cxnSp>
      <p:graphicFrame>
        <p:nvGraphicFramePr>
          <p:cNvPr id="44" name="Object 6"/>
          <p:cNvGraphicFramePr>
            <a:graphicFrameLocks noChangeAspect="1"/>
          </p:cNvGraphicFramePr>
          <p:nvPr/>
        </p:nvGraphicFramePr>
        <p:xfrm>
          <a:off x="6484938" y="5334000"/>
          <a:ext cx="450850" cy="417512"/>
        </p:xfrm>
        <a:graphic>
          <a:graphicData uri="http://schemas.openxmlformats.org/presentationml/2006/ole">
            <p:oleObj spid="_x0000_s99331" name="Visio" r:id="rId7" imgW="987871" imgH="916721" progId="">
              <p:embed/>
            </p:oleObj>
          </a:graphicData>
        </a:graphic>
      </p:graphicFrame>
      <p:graphicFrame>
        <p:nvGraphicFramePr>
          <p:cNvPr id="45" name="Object 6"/>
          <p:cNvGraphicFramePr>
            <a:graphicFrameLocks noChangeAspect="1"/>
          </p:cNvGraphicFramePr>
          <p:nvPr/>
        </p:nvGraphicFramePr>
        <p:xfrm>
          <a:off x="3429000" y="5029200"/>
          <a:ext cx="450850" cy="417512"/>
        </p:xfrm>
        <a:graphic>
          <a:graphicData uri="http://schemas.openxmlformats.org/presentationml/2006/ole">
            <p:oleObj spid="_x0000_s99332" name="Visio" r:id="rId8" imgW="987871" imgH="916721" progId="">
              <p:embed/>
            </p:oleObj>
          </a:graphicData>
        </a:graphic>
      </p:graphicFrame>
      <p:sp>
        <p:nvSpPr>
          <p:cNvPr id="52" name="フリーフォーム 51"/>
          <p:cNvSpPr/>
          <p:nvPr/>
        </p:nvSpPr>
        <p:spPr bwMode="auto">
          <a:xfrm>
            <a:off x="4343400" y="4191000"/>
            <a:ext cx="297365" cy="1302834"/>
          </a:xfrm>
          <a:custGeom>
            <a:avLst/>
            <a:gdLst>
              <a:gd name="connsiteX0" fmla="*/ 249044 w 449765"/>
              <a:gd name="connsiteY0" fmla="*/ 0 h 1984917"/>
              <a:gd name="connsiteX1" fmla="*/ 3717 w 449765"/>
              <a:gd name="connsiteY1" fmla="*/ 457200 h 1984917"/>
              <a:gd name="connsiteX2" fmla="*/ 226741 w 449765"/>
              <a:gd name="connsiteY2" fmla="*/ 936702 h 1984917"/>
              <a:gd name="connsiteX3" fmla="*/ 438614 w 449765"/>
              <a:gd name="connsiteY3" fmla="*/ 1449659 h 1984917"/>
              <a:gd name="connsiteX4" fmla="*/ 159834 w 449765"/>
              <a:gd name="connsiteY4" fmla="*/ 1984917 h 198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65" h="1984917">
                <a:moveTo>
                  <a:pt x="249044" y="0"/>
                </a:moveTo>
                <a:cubicBezTo>
                  <a:pt x="128239" y="150541"/>
                  <a:pt x="7434" y="301083"/>
                  <a:pt x="3717" y="457200"/>
                </a:cubicBezTo>
                <a:cubicBezTo>
                  <a:pt x="0" y="613317"/>
                  <a:pt x="154258" y="771292"/>
                  <a:pt x="226741" y="936702"/>
                </a:cubicBezTo>
                <a:cubicBezTo>
                  <a:pt x="299224" y="1102112"/>
                  <a:pt x="449765" y="1274957"/>
                  <a:pt x="438614" y="1449659"/>
                </a:cubicBezTo>
                <a:cubicBezTo>
                  <a:pt x="427463" y="1624361"/>
                  <a:pt x="293648" y="1804639"/>
                  <a:pt x="159834" y="1984917"/>
                </a:cubicBezTo>
              </a:path>
            </a:pathLst>
          </a:cu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i="0" u="none" strike="noStrike" cap="none" normalizeH="0" baseline="0" smtClean="0">
              <a:ln>
                <a:noFill/>
              </a:ln>
              <a:solidFill>
                <a:schemeClr val="tx1"/>
              </a:solidFill>
              <a:effectLst/>
              <a:latin typeface="Times New Roman" pitchFamily="18" charset="0"/>
            </a:endParaRPr>
          </a:p>
        </p:txBody>
      </p:sp>
      <p:sp>
        <p:nvSpPr>
          <p:cNvPr id="53" name="フリーフォーム 52"/>
          <p:cNvSpPr/>
          <p:nvPr/>
        </p:nvSpPr>
        <p:spPr bwMode="auto">
          <a:xfrm>
            <a:off x="4503235" y="4194717"/>
            <a:ext cx="297365" cy="1302834"/>
          </a:xfrm>
          <a:custGeom>
            <a:avLst/>
            <a:gdLst>
              <a:gd name="connsiteX0" fmla="*/ 249044 w 449765"/>
              <a:gd name="connsiteY0" fmla="*/ 0 h 1984917"/>
              <a:gd name="connsiteX1" fmla="*/ 3717 w 449765"/>
              <a:gd name="connsiteY1" fmla="*/ 457200 h 1984917"/>
              <a:gd name="connsiteX2" fmla="*/ 226741 w 449765"/>
              <a:gd name="connsiteY2" fmla="*/ 936702 h 1984917"/>
              <a:gd name="connsiteX3" fmla="*/ 438614 w 449765"/>
              <a:gd name="connsiteY3" fmla="*/ 1449659 h 1984917"/>
              <a:gd name="connsiteX4" fmla="*/ 159834 w 449765"/>
              <a:gd name="connsiteY4" fmla="*/ 1984917 h 198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65" h="1984917">
                <a:moveTo>
                  <a:pt x="249044" y="0"/>
                </a:moveTo>
                <a:cubicBezTo>
                  <a:pt x="128239" y="150541"/>
                  <a:pt x="7434" y="301083"/>
                  <a:pt x="3717" y="457200"/>
                </a:cubicBezTo>
                <a:cubicBezTo>
                  <a:pt x="0" y="613317"/>
                  <a:pt x="154258" y="771292"/>
                  <a:pt x="226741" y="936702"/>
                </a:cubicBezTo>
                <a:cubicBezTo>
                  <a:pt x="299224" y="1102112"/>
                  <a:pt x="449765" y="1274957"/>
                  <a:pt x="438614" y="1449659"/>
                </a:cubicBezTo>
                <a:cubicBezTo>
                  <a:pt x="427463" y="1624361"/>
                  <a:pt x="293648" y="1804639"/>
                  <a:pt x="159834" y="1984917"/>
                </a:cubicBezTo>
              </a:path>
            </a:pathLst>
          </a:cu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i="0" u="none" strike="noStrike" cap="none" normalizeH="0" baseline="0" smtClean="0">
              <a:ln>
                <a:noFill/>
              </a:ln>
              <a:solidFill>
                <a:schemeClr val="tx1"/>
              </a:solidFill>
              <a:effectLst/>
              <a:latin typeface="Times New Roman" pitchFamily="18" charset="0"/>
            </a:endParaRPr>
          </a:p>
        </p:txBody>
      </p:sp>
      <p:sp>
        <p:nvSpPr>
          <p:cNvPr id="56" name="タイトル 1"/>
          <p:cNvSpPr>
            <a:spLocks noGrp="1"/>
          </p:cNvSpPr>
          <p:nvPr>
            <p:ph type="title"/>
          </p:nvPr>
        </p:nvSpPr>
        <p:spPr>
          <a:xfrm>
            <a:off x="152400" y="533400"/>
            <a:ext cx="8839200" cy="1066800"/>
          </a:xfrm>
        </p:spPr>
        <p:txBody>
          <a:bodyPr/>
          <a:lstStyle/>
          <a:p>
            <a:r>
              <a:rPr kumimoji="1" lang="en-US" altLang="ja-JP" b="0" dirty="0" smtClean="0"/>
              <a:t>Categorization of coexistence network configuration (3/4)</a:t>
            </a:r>
            <a:endParaRPr kumimoji="1" lang="ja-JP" altLang="en-US" b="0" dirty="0"/>
          </a:p>
        </p:txBody>
      </p:sp>
      <p:pic>
        <p:nvPicPr>
          <p:cNvPr id="57" name="Picture 11" descr="C:\Documents and Settings\Administrator\Local Settings\Temporary Internet Files\Content.IE5\CZQTW1MP\MCj04260500000[1].wmf"/>
          <p:cNvPicPr>
            <a:picLocks noChangeAspect="1" noChangeArrowheads="1"/>
          </p:cNvPicPr>
          <p:nvPr/>
        </p:nvPicPr>
        <p:blipFill>
          <a:blip r:embed="rId9"/>
          <a:srcRect/>
          <a:stretch>
            <a:fillRect/>
          </a:stretch>
        </p:blipFill>
        <p:spPr bwMode="auto">
          <a:xfrm>
            <a:off x="4419600" y="3429000"/>
            <a:ext cx="319088" cy="44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802-19-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9-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9-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9-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9-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9-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9-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9-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9-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802-19-Submission</Template>
  <TotalTime>71151</TotalTime>
  <Words>1062</Words>
  <Application>Microsoft Office PowerPoint</Application>
  <PresentationFormat>画面に合わせる (4:3)</PresentationFormat>
  <Paragraphs>197</Paragraphs>
  <Slides>12</Slides>
  <Notes>11</Notes>
  <HiddenSlides>0</HiddenSlides>
  <MMClips>0</MMClips>
  <ScaleCrop>false</ScaleCrop>
  <HeadingPairs>
    <vt:vector size="6" baseType="variant">
      <vt:variant>
        <vt:lpstr>テーマ</vt:lpstr>
      </vt:variant>
      <vt:variant>
        <vt:i4>2</vt:i4>
      </vt:variant>
      <vt:variant>
        <vt:lpstr>埋め込まれた OLE サーバー</vt:lpstr>
      </vt:variant>
      <vt:variant>
        <vt:i4>2</vt:i4>
      </vt:variant>
      <vt:variant>
        <vt:lpstr>スライド タイトル</vt:lpstr>
      </vt:variant>
      <vt:variant>
        <vt:i4>12</vt:i4>
      </vt:variant>
    </vt:vector>
  </HeadingPairs>
  <TitlesOfParts>
    <vt:vector size="16" baseType="lpstr">
      <vt:lpstr>802-19-Submission</vt:lpstr>
      <vt:lpstr>デザインの設定</vt:lpstr>
      <vt:lpstr>数式</vt:lpstr>
      <vt:lpstr>Visio</vt:lpstr>
      <vt:lpstr>Categorization of coexistence network configuration</vt:lpstr>
      <vt:lpstr>Agenda</vt:lpstr>
      <vt:lpstr>Introduction</vt:lpstr>
      <vt:lpstr>Basic framework  Procedure example of IEEE P802.19.1 service operation</vt:lpstr>
      <vt:lpstr>Basic framework  Procedure example of TVWS network coverage area estimation </vt:lpstr>
      <vt:lpstr>Example of  network coverage estimation method</vt:lpstr>
      <vt:lpstr>Categorization of coexistence network configuration (1/4)</vt:lpstr>
      <vt:lpstr>Categorization of coexistence network configuration (2/4)</vt:lpstr>
      <vt:lpstr>Categorization of coexistence network configuration (3/4)</vt:lpstr>
      <vt:lpstr>スライド 10</vt:lpstr>
      <vt:lpstr>Conclusions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Coexistence Scenarios in TVWS and  Possible Solutions</dc:title>
  <dc:creator>SUN</dc:creator>
  <cp:lastModifiedBy>Windows ユーザー</cp:lastModifiedBy>
  <cp:revision>3261</cp:revision>
  <cp:lastPrinted>1998-02-10T13:28:06Z</cp:lastPrinted>
  <dcterms:created xsi:type="dcterms:W3CDTF">2009-12-21T01:57:49Z</dcterms:created>
  <dcterms:modified xsi:type="dcterms:W3CDTF">2010-09-15T07:59:48Z</dcterms:modified>
</cp:coreProperties>
</file>