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4">
  <p:sldMasterIdLst>
    <p:sldMasterId id="2147483648" r:id="rId1"/>
  </p:sldMasterIdLst>
  <p:notesMasterIdLst>
    <p:notesMasterId r:id="rId17"/>
  </p:notesMasterIdLst>
  <p:handoutMasterIdLst>
    <p:handoutMasterId r:id="rId18"/>
  </p:handoutMasterIdLst>
  <p:sldIdLst>
    <p:sldId id="317" r:id="rId2"/>
    <p:sldId id="368" r:id="rId3"/>
    <p:sldId id="373" r:id="rId4"/>
    <p:sldId id="375" r:id="rId5"/>
    <p:sldId id="376" r:id="rId6"/>
    <p:sldId id="377" r:id="rId7"/>
    <p:sldId id="378" r:id="rId8"/>
    <p:sldId id="382" r:id="rId9"/>
    <p:sldId id="370" r:id="rId10"/>
    <p:sldId id="379" r:id="rId11"/>
    <p:sldId id="381" r:id="rId12"/>
    <p:sldId id="380" r:id="rId13"/>
    <p:sldId id="371" r:id="rId14"/>
    <p:sldId id="372" r:id="rId15"/>
    <p:sldId id="374" r:id="rId16"/>
  </p:sldIdLst>
  <p:sldSz cx="9144000" cy="6858000" type="screen4x3"/>
  <p:notesSz cx="7315200" cy="9601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ruuska" initials="PR" lastIdx="13"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9" autoAdjust="0"/>
    <p:restoredTop sz="95933" autoAdjust="0"/>
  </p:normalViewPr>
  <p:slideViewPr>
    <p:cSldViewPr snapToObjects="1">
      <p:cViewPr>
        <p:scale>
          <a:sx n="70" d="100"/>
          <a:sy n="70" d="100"/>
        </p:scale>
        <p:origin x="-384" y="-72"/>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notesViewPr>
    <p:cSldViewPr snapToObjects="1">
      <p:cViewPr varScale="1">
        <p:scale>
          <a:sx n="66" d="100"/>
          <a:sy n="66" d="100"/>
        </p:scale>
        <p:origin x="0" y="0"/>
      </p:cViewPr>
      <p:guideLst/>
    </p:cSldViewPr>
  </p:notesViewPr>
  <p:gridSpacing cx="46085125" cy="4608512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31091" y="183944"/>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775">
              <a:defRPr sz="1500" b="1"/>
            </a:lvl1pPr>
          </a:lstStyle>
          <a:p>
            <a:r>
              <a:rPr lang="en-US" smtClean="0"/>
              <a:t>doc.: IEEE 802.19-10/00xxr0</a:t>
            </a:r>
            <a:endParaRPr lang="en-US"/>
          </a:p>
        </p:txBody>
      </p:sp>
      <p:sp>
        <p:nvSpPr>
          <p:cNvPr id="3075" name="Rectangle 3"/>
          <p:cNvSpPr>
            <a:spLocks noGrp="1" noChangeArrowheads="1"/>
          </p:cNvSpPr>
          <p:nvPr>
            <p:ph type="dt" sz="quarter" idx="1"/>
          </p:nvPr>
        </p:nvSpPr>
        <p:spPr bwMode="auto">
          <a:xfrm>
            <a:off x="733530" y="183944"/>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775">
              <a:defRPr sz="1500" b="1"/>
            </a:lvl1pPr>
          </a:lstStyle>
          <a:p>
            <a:r>
              <a:rPr lang="en-US"/>
              <a:t>Month Year</a:t>
            </a:r>
          </a:p>
        </p:txBody>
      </p:sp>
      <p:sp>
        <p:nvSpPr>
          <p:cNvPr id="3076" name="Rectangle 4"/>
          <p:cNvSpPr>
            <a:spLocks noGrp="1" noChangeArrowheads="1"/>
          </p:cNvSpPr>
          <p:nvPr>
            <p:ph type="ftr" sz="quarter" idx="2"/>
          </p:nvPr>
        </p:nvSpPr>
        <p:spPr bwMode="auto">
          <a:xfrm>
            <a:off x="5559335" y="9292438"/>
            <a:ext cx="11060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775">
              <a:defRPr/>
            </a:lvl1pPr>
          </a:lstStyle>
          <a:p>
            <a:r>
              <a:rPr lang="en-US" smtClean="0"/>
              <a:t>Chen SUN, NICT</a:t>
            </a:r>
            <a:endParaRPr lang="en-US"/>
          </a:p>
        </p:txBody>
      </p:sp>
      <p:sp>
        <p:nvSpPr>
          <p:cNvPr id="3077" name="Rectangle 5"/>
          <p:cNvSpPr>
            <a:spLocks noGrp="1" noChangeArrowheads="1"/>
          </p:cNvSpPr>
          <p:nvPr>
            <p:ph type="sldNum" sz="quarter" idx="3"/>
          </p:nvPr>
        </p:nvSpPr>
        <p:spPr bwMode="auto">
          <a:xfrm>
            <a:off x="3305908" y="9292438"/>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73775">
              <a:defRPr/>
            </a:lvl1pPr>
          </a:lstStyle>
          <a:p>
            <a:r>
              <a:rPr lang="en-US"/>
              <a:t>Page </a:t>
            </a:r>
            <a:fld id="{B1CD26DB-D716-4739-8A05-672019268898}" type="slidenum">
              <a:rPr lang="en-US"/>
              <a:pPr/>
              <a:t>‹#›</a:t>
            </a:fld>
            <a:endParaRPr lang="en-US"/>
          </a:p>
        </p:txBody>
      </p:sp>
      <p:sp>
        <p:nvSpPr>
          <p:cNvPr id="3078" name="Line 6"/>
          <p:cNvSpPr>
            <a:spLocks noChangeShapeType="1"/>
          </p:cNvSpPr>
          <p:nvPr/>
        </p:nvSpPr>
        <p:spPr bwMode="auto">
          <a:xfrm>
            <a:off x="731856" y="400734"/>
            <a:ext cx="5851490"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
        <p:nvSpPr>
          <p:cNvPr id="3079" name="Rectangle 7"/>
          <p:cNvSpPr>
            <a:spLocks noChangeArrowheads="1"/>
          </p:cNvSpPr>
          <p:nvPr/>
        </p:nvSpPr>
        <p:spPr bwMode="auto">
          <a:xfrm>
            <a:off x="731855" y="9292438"/>
            <a:ext cx="718145" cy="184666"/>
          </a:xfrm>
          <a:prstGeom prst="rect">
            <a:avLst/>
          </a:prstGeom>
          <a:noFill/>
          <a:ln w="9525">
            <a:noFill/>
            <a:miter lim="800000"/>
            <a:headEnd/>
            <a:tailEnd/>
          </a:ln>
          <a:effectLst/>
        </p:spPr>
        <p:txBody>
          <a:bodyPr wrap="none" lIns="0" tIns="0" rIns="0" bIns="0">
            <a:spAutoFit/>
          </a:bodyPr>
          <a:lstStyle/>
          <a:p>
            <a:pPr defTabSz="973775"/>
            <a:r>
              <a:rPr lang="en-US" dirty="0"/>
              <a:t>Submission</a:t>
            </a:r>
          </a:p>
        </p:txBody>
      </p:sp>
      <p:sp>
        <p:nvSpPr>
          <p:cNvPr id="3080" name="Line 8"/>
          <p:cNvSpPr>
            <a:spLocks noChangeShapeType="1"/>
          </p:cNvSpPr>
          <p:nvPr/>
        </p:nvSpPr>
        <p:spPr bwMode="auto">
          <a:xfrm>
            <a:off x="731855" y="9280942"/>
            <a:ext cx="6013938"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76309" y="101827"/>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775">
              <a:defRPr sz="1500" b="1"/>
            </a:lvl1pPr>
          </a:lstStyle>
          <a:p>
            <a:r>
              <a:rPr lang="en-US" smtClean="0"/>
              <a:t>doc.: IEEE 802.19-10/00xxr0</a:t>
            </a:r>
            <a:endParaRPr lang="en-US"/>
          </a:p>
        </p:txBody>
      </p:sp>
      <p:sp>
        <p:nvSpPr>
          <p:cNvPr id="2051" name="Rectangle 3"/>
          <p:cNvSpPr>
            <a:spLocks noGrp="1" noChangeArrowheads="1"/>
          </p:cNvSpPr>
          <p:nvPr>
            <p:ph type="dt" idx="1"/>
          </p:nvPr>
        </p:nvSpPr>
        <p:spPr bwMode="auto">
          <a:xfrm>
            <a:off x="689987" y="101827"/>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775">
              <a:defRPr sz="15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65238" y="725488"/>
            <a:ext cx="4784725" cy="3589337"/>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74690" y="4560817"/>
            <a:ext cx="5365820" cy="4321032"/>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039275" y="9295723"/>
            <a:ext cx="158761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76951" lvl="4" algn="r" defTabSz="973775">
              <a:defRPr/>
            </a:lvl5pPr>
          </a:lstStyle>
          <a:p>
            <a:pPr lvl="4"/>
            <a:r>
              <a:rPr lang="en-US" smtClean="0"/>
              <a:t>Chen SUN, NICT</a:t>
            </a:r>
            <a:endParaRPr lang="en-US"/>
          </a:p>
        </p:txBody>
      </p:sp>
      <p:sp>
        <p:nvSpPr>
          <p:cNvPr id="2055" name="Rectangle 7"/>
          <p:cNvSpPr>
            <a:spLocks noGrp="1" noChangeArrowheads="1"/>
          </p:cNvSpPr>
          <p:nvPr>
            <p:ph type="sldNum" sz="quarter" idx="5"/>
          </p:nvPr>
        </p:nvSpPr>
        <p:spPr bwMode="auto">
          <a:xfrm>
            <a:off x="3422861" y="929572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775">
              <a:defRPr/>
            </a:lvl1pPr>
          </a:lstStyle>
          <a:p>
            <a:r>
              <a:rPr lang="en-US"/>
              <a:t>Page </a:t>
            </a:r>
            <a:fld id="{308F2435-243C-4484-AA94-6236ADE1AA54}" type="slidenum">
              <a:rPr lang="en-US"/>
              <a:pPr/>
              <a:t>‹#›</a:t>
            </a:fld>
            <a:endParaRPr lang="en-US"/>
          </a:p>
        </p:txBody>
      </p:sp>
      <p:sp>
        <p:nvSpPr>
          <p:cNvPr id="2056" name="Rectangle 8"/>
          <p:cNvSpPr>
            <a:spLocks noChangeArrowheads="1"/>
          </p:cNvSpPr>
          <p:nvPr/>
        </p:nvSpPr>
        <p:spPr bwMode="auto">
          <a:xfrm>
            <a:off x="763675" y="9295723"/>
            <a:ext cx="718145" cy="184666"/>
          </a:xfrm>
          <a:prstGeom prst="rect">
            <a:avLst/>
          </a:prstGeom>
          <a:noFill/>
          <a:ln w="9525">
            <a:noFill/>
            <a:miter lim="800000"/>
            <a:headEnd/>
            <a:tailEnd/>
          </a:ln>
          <a:effectLst/>
        </p:spPr>
        <p:txBody>
          <a:bodyPr wrap="none" lIns="0" tIns="0" rIns="0" bIns="0">
            <a:spAutoFit/>
          </a:bodyPr>
          <a:lstStyle/>
          <a:p>
            <a:r>
              <a:rPr lang="en-US"/>
              <a:t>Submission</a:t>
            </a:r>
          </a:p>
        </p:txBody>
      </p:sp>
      <p:sp>
        <p:nvSpPr>
          <p:cNvPr id="2057" name="Line 9"/>
          <p:cNvSpPr>
            <a:spLocks noChangeShapeType="1"/>
          </p:cNvSpPr>
          <p:nvPr/>
        </p:nvSpPr>
        <p:spPr bwMode="auto">
          <a:xfrm>
            <a:off x="763675" y="9294080"/>
            <a:ext cx="5787851"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
        <p:nvSpPr>
          <p:cNvPr id="2058" name="Line 10"/>
          <p:cNvSpPr>
            <a:spLocks noChangeShapeType="1"/>
          </p:cNvSpPr>
          <p:nvPr/>
        </p:nvSpPr>
        <p:spPr bwMode="auto">
          <a:xfrm>
            <a:off x="683288" y="307121"/>
            <a:ext cx="5948624" cy="0"/>
          </a:xfrm>
          <a:prstGeom prst="line">
            <a:avLst/>
          </a:prstGeom>
          <a:noFill/>
          <a:ln w="12700">
            <a:solidFill>
              <a:schemeClr val="tx1"/>
            </a:solidFill>
            <a:round/>
            <a:headEnd type="none" w="sm" len="sm"/>
            <a:tailEnd type="none" w="sm" len="sm"/>
          </a:ln>
          <a:effectLst/>
        </p:spPr>
        <p:txBody>
          <a:bodyPr wrap="none" lIns="95390" tIns="47695" rIns="95390" bIns="47695"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dt" sz="quarter" idx="1"/>
          </p:nvPr>
        </p:nvSpPr>
        <p:spPr/>
        <p:txBody>
          <a:bodyPr/>
          <a:lstStyle/>
          <a:p>
            <a:pPr>
              <a:defRPr/>
            </a:pPr>
            <a:r>
              <a:rPr lang="en-US" smtClean="0"/>
              <a:t>Month Year</a:t>
            </a:r>
          </a:p>
        </p:txBody>
      </p:sp>
      <p:sp>
        <p:nvSpPr>
          <p:cNvPr id="36868" name="Rectangle 6"/>
          <p:cNvSpPr>
            <a:spLocks noGrp="1" noChangeArrowheads="1"/>
          </p:cNvSpPr>
          <p:nvPr>
            <p:ph type="ftr" sz="quarter" idx="4"/>
          </p:nvPr>
        </p:nvSpPr>
        <p:spPr/>
        <p:txBody>
          <a:bodyPr/>
          <a:lstStyle/>
          <a:p>
            <a:pPr lvl="4">
              <a:defRPr/>
            </a:pPr>
            <a:r>
              <a:rPr lang="en-US" smtClean="0"/>
              <a:t>Chen SUN, NICT</a:t>
            </a:r>
          </a:p>
        </p:txBody>
      </p:sp>
      <p:sp>
        <p:nvSpPr>
          <p:cNvPr id="37893" name="Rectangle 7"/>
          <p:cNvSpPr>
            <a:spLocks noGrp="1" noChangeArrowheads="1"/>
          </p:cNvSpPr>
          <p:nvPr>
            <p:ph type="sldNum" sz="quarter" idx="5"/>
          </p:nvPr>
        </p:nvSpPr>
        <p:spPr>
          <a:xfrm>
            <a:off x="3525453" y="9295723"/>
            <a:ext cx="415177" cy="184666"/>
          </a:xfrm>
          <a:noFill/>
        </p:spPr>
        <p:txBody>
          <a:bodyPr/>
          <a:lstStyle/>
          <a:p>
            <a:r>
              <a:rPr lang="en-US"/>
              <a:t>Page </a:t>
            </a:r>
            <a:fld id="{1710EC28-AD46-4123-852D-D6EAA41B90AD}" type="slidenum">
              <a:rPr lang="en-US"/>
              <a:pPr/>
              <a:t>1</a:t>
            </a:fld>
            <a:endParaRPr lang="en-US"/>
          </a:p>
        </p:txBody>
      </p:sp>
      <p:sp>
        <p:nvSpPr>
          <p:cNvPr id="37894" name="Rectangle 2"/>
          <p:cNvSpPr>
            <a:spLocks noGrp="1" noRot="1" noChangeAspect="1" noChangeArrowheads="1" noTextEdit="1"/>
          </p:cNvSpPr>
          <p:nvPr>
            <p:ph type="sldImg"/>
          </p:nvPr>
        </p:nvSpPr>
        <p:spPr>
          <a:xfrm>
            <a:off x="1265238" y="725488"/>
            <a:ext cx="4784725" cy="3589337"/>
          </a:xfrm>
          <a:ln/>
        </p:spPr>
      </p:sp>
      <p:sp>
        <p:nvSpPr>
          <p:cNvPr id="37895" name="Rectangle 3"/>
          <p:cNvSpPr>
            <a:spLocks noGrp="1" noChangeArrowheads="1"/>
          </p:cNvSpPr>
          <p:nvPr>
            <p:ph type="body" idx="1"/>
          </p:nvPr>
        </p:nvSpPr>
        <p:spPr>
          <a:noFill/>
          <a:ln/>
        </p:spPr>
        <p:txBody>
          <a:bodyPr/>
          <a:lstStyle/>
          <a:p>
            <a:endParaRPr lang="en-US" smtClean="0"/>
          </a:p>
        </p:txBody>
      </p:sp>
      <p:sp>
        <p:nvSpPr>
          <p:cNvPr id="8" name="Header Placeholder 7"/>
          <p:cNvSpPr>
            <a:spLocks noGrp="1"/>
          </p:cNvSpPr>
          <p:nvPr>
            <p:ph type="hdr" sz="quarter" idx="10"/>
          </p:nvPr>
        </p:nvSpPr>
        <p:spPr/>
        <p:txBody>
          <a:bodyPr/>
          <a:lstStyle/>
          <a:p>
            <a:r>
              <a:rPr lang="en-US" smtClean="0"/>
              <a:t>doc.: IEEE 802.19-10/00xxr0</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991938" cy="276999"/>
          </a:xfrm>
        </p:spPr>
        <p:txBody>
          <a:bodyPr/>
          <a:lstStyle>
            <a:lvl1pPr>
              <a:defRPr/>
            </a:lvl1pPr>
          </a:lstStyle>
          <a:p>
            <a:r>
              <a:rPr lang="en-US" smtClean="0"/>
              <a:t>Sep. 2010</a:t>
            </a:r>
            <a:endParaRPr lang="en-US" dirty="0"/>
          </a:p>
        </p:txBody>
      </p:sp>
      <p:sp>
        <p:nvSpPr>
          <p:cNvPr id="5" name="Footer Placeholder 4"/>
          <p:cNvSpPr>
            <a:spLocks noGrp="1"/>
          </p:cNvSpPr>
          <p:nvPr>
            <p:ph type="ftr" sz="quarter" idx="11"/>
          </p:nvPr>
        </p:nvSpPr>
        <p:spPr>
          <a:xfrm>
            <a:off x="8236161" y="6475413"/>
            <a:ext cx="307777"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814CC5A-091B-4A8C-8418-2E9CC63BBFD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 2010</a:t>
            </a:r>
            <a:endParaRPr lang="en-US"/>
          </a:p>
        </p:txBody>
      </p:sp>
      <p:sp>
        <p:nvSpPr>
          <p:cNvPr id="5" name="Footer Placeholder 4"/>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E7459D33-EFB3-40BD-B36A-C244CC67B0C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 2010</a:t>
            </a:r>
            <a:endParaRPr lang="en-US"/>
          </a:p>
        </p:txBody>
      </p:sp>
      <p:sp>
        <p:nvSpPr>
          <p:cNvPr id="5" name="Footer Placeholder 4"/>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022BE70-AA4E-428E-B128-9EA521D9F4D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993862" cy="276999"/>
          </a:xfrm>
        </p:spPr>
        <p:txBody>
          <a:bodyPr/>
          <a:lstStyle>
            <a:lvl1pPr>
              <a:defRPr/>
            </a:lvl1pPr>
          </a:lstStyle>
          <a:p>
            <a:r>
              <a:rPr lang="en-US" smtClean="0"/>
              <a:t>Sep. 2010</a:t>
            </a:r>
            <a:endParaRPr lang="en-US" dirty="0"/>
          </a:p>
        </p:txBody>
      </p:sp>
      <p:sp>
        <p:nvSpPr>
          <p:cNvPr id="5" name="Footer Placeholder 4"/>
          <p:cNvSpPr>
            <a:spLocks noGrp="1"/>
          </p:cNvSpPr>
          <p:nvPr>
            <p:ph type="ftr" sz="quarter" idx="11"/>
          </p:nvPr>
        </p:nvSpPr>
        <p:spPr>
          <a:xfrm>
            <a:off x="7199106" y="6475413"/>
            <a:ext cx="133530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DCCF66CB-33A7-43FA-A426-57157EEB06A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 2010</a:t>
            </a:r>
            <a:endParaRPr lang="en-US"/>
          </a:p>
        </p:txBody>
      </p:sp>
      <p:sp>
        <p:nvSpPr>
          <p:cNvPr id="5" name="Footer Placeholder 4"/>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8DFBB4BE-8D68-4776-AAB6-A2DAD50D193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 2010</a:t>
            </a:r>
            <a:endParaRPr lang="en-US"/>
          </a:p>
        </p:txBody>
      </p:sp>
      <p:sp>
        <p:nvSpPr>
          <p:cNvPr id="6" name="Footer Placeholder 5"/>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2E344E75-37F9-4C0E-82E5-6C38B70BBB6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 2010</a:t>
            </a:r>
            <a:endParaRPr lang="en-US"/>
          </a:p>
        </p:txBody>
      </p:sp>
      <p:sp>
        <p:nvSpPr>
          <p:cNvPr id="8" name="Footer Placeholder 7"/>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9" name="Slide Number Placeholder 8"/>
          <p:cNvSpPr>
            <a:spLocks noGrp="1"/>
          </p:cNvSpPr>
          <p:nvPr>
            <p:ph type="sldNum" sz="quarter" idx="12"/>
          </p:nvPr>
        </p:nvSpPr>
        <p:spPr/>
        <p:txBody>
          <a:bodyPr/>
          <a:lstStyle>
            <a:lvl1pPr>
              <a:defRPr/>
            </a:lvl1pPr>
          </a:lstStyle>
          <a:p>
            <a:r>
              <a:rPr lang="en-US"/>
              <a:t>Slide </a:t>
            </a:r>
            <a:fld id="{CE2352B3-B119-4CDA-8386-C576C4A5D82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 2010</a:t>
            </a:r>
            <a:endParaRPr lang="en-US"/>
          </a:p>
        </p:txBody>
      </p:sp>
      <p:sp>
        <p:nvSpPr>
          <p:cNvPr id="4" name="Footer Placeholder 3"/>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5" name="Slide Number Placeholder 4"/>
          <p:cNvSpPr>
            <a:spLocks noGrp="1"/>
          </p:cNvSpPr>
          <p:nvPr>
            <p:ph type="sldNum" sz="quarter" idx="12"/>
          </p:nvPr>
        </p:nvSpPr>
        <p:spPr/>
        <p:txBody>
          <a:bodyPr/>
          <a:lstStyle>
            <a:lvl1pPr>
              <a:defRPr/>
            </a:lvl1pPr>
          </a:lstStyle>
          <a:p>
            <a:r>
              <a:rPr lang="en-US"/>
              <a:t>Slide </a:t>
            </a:r>
            <a:fld id="{D779DA95-867B-43CC-88FE-0D34A3F9C43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 2010</a:t>
            </a:r>
            <a:endParaRPr lang="en-US"/>
          </a:p>
        </p:txBody>
      </p:sp>
      <p:sp>
        <p:nvSpPr>
          <p:cNvPr id="3" name="Footer Placeholder 2"/>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38103D3B-9F0A-42DB-B0CB-E93C56E7CE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 2010</a:t>
            </a:r>
            <a:endParaRPr lang="en-US"/>
          </a:p>
        </p:txBody>
      </p:sp>
      <p:sp>
        <p:nvSpPr>
          <p:cNvPr id="6" name="Footer Placeholder 5"/>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5996AA4-2272-4463-8515-9F13AACD62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 2010</a:t>
            </a:r>
            <a:endParaRPr lang="en-US"/>
          </a:p>
        </p:txBody>
      </p:sp>
      <p:sp>
        <p:nvSpPr>
          <p:cNvPr id="6" name="Footer Placeholder 5"/>
          <p:cNvSpPr>
            <a:spLocks noGrp="1"/>
          </p:cNvSpPr>
          <p:nvPr>
            <p:ph type="ftr" sz="quarter" idx="11"/>
          </p:nvPr>
        </p:nvSpPr>
        <p:spPr>
          <a:xfrm>
            <a:off x="7208629" y="6475413"/>
            <a:ext cx="1335302" cy="184666"/>
          </a:xfrm>
        </p:spPr>
        <p:txBody>
          <a:bodyPr/>
          <a:lstStyle>
            <a:lvl1pPr>
              <a:defRPr/>
            </a:lvl1pPr>
          </a:lstStyle>
          <a:p>
            <a:r>
              <a:rPr lang="en-US" smtClean="0"/>
              <a:t>Chen SUN (NICT)</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EBC02D04-C38C-4740-BD49-85D6551D3ED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Sep. 2010</a:t>
            </a:r>
            <a:endParaRPr lang="en-US" dirty="0"/>
          </a:p>
        </p:txBody>
      </p:sp>
      <p:sp>
        <p:nvSpPr>
          <p:cNvPr id="1029" name="Rectangle 5"/>
          <p:cNvSpPr>
            <a:spLocks noGrp="1" noChangeArrowheads="1"/>
          </p:cNvSpPr>
          <p:nvPr>
            <p:ph type="ftr" sz="quarter" idx="3"/>
          </p:nvPr>
        </p:nvSpPr>
        <p:spPr bwMode="auto">
          <a:xfrm>
            <a:off x="8236153" y="6475413"/>
            <a:ext cx="3077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Chen SUN (NICT)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7D0D9FB6-7932-457D-A6F6-A1C74E3AB098}" type="slidenum">
              <a:rPr lang="en-US"/>
              <a:pPr/>
              <a:t>‹#›</a:t>
            </a:fld>
            <a:endParaRPr lang="en-US"/>
          </a:p>
        </p:txBody>
      </p:sp>
      <p:sp>
        <p:nvSpPr>
          <p:cNvPr id="1031" name="Rectangle 7"/>
          <p:cNvSpPr>
            <a:spLocks noChangeArrowheads="1"/>
          </p:cNvSpPr>
          <p:nvPr userDrawn="1"/>
        </p:nvSpPr>
        <p:spPr bwMode="auto">
          <a:xfrm>
            <a:off x="5149747" y="332601"/>
            <a:ext cx="3295774"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802.19-10/0124r0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p:spPr>
        <p:txBody>
          <a:bodyPr/>
          <a:lstStyle/>
          <a:p>
            <a:r>
              <a:rPr lang="en-US"/>
              <a:t>Slide </a:t>
            </a:r>
            <a:fld id="{A94BA7BD-BEF5-471B-8CB3-D8EEDCAF9A42}" type="slidenum">
              <a:rPr lang="en-US"/>
              <a:pPr/>
              <a:t>1</a:t>
            </a:fld>
            <a:endParaRPr lang="en-US"/>
          </a:p>
        </p:txBody>
      </p:sp>
      <p:sp>
        <p:nvSpPr>
          <p:cNvPr id="12291" name="Rectangle 2"/>
          <p:cNvSpPr>
            <a:spLocks noGrp="1" noChangeArrowheads="1"/>
          </p:cNvSpPr>
          <p:nvPr>
            <p:ph type="title"/>
          </p:nvPr>
        </p:nvSpPr>
        <p:spPr>
          <a:xfrm>
            <a:off x="457200" y="685800"/>
            <a:ext cx="8229600" cy="914400"/>
          </a:xfrm>
        </p:spPr>
        <p:txBody>
          <a:bodyPr/>
          <a:lstStyle/>
          <a:p>
            <a:r>
              <a:rPr lang="en-US" sz="2800" dirty="0" smtClean="0">
                <a:solidFill>
                  <a:schemeClr val="tx1"/>
                </a:solidFill>
              </a:rPr>
              <a:t>Data types and information elements</a:t>
            </a:r>
          </a:p>
        </p:txBody>
      </p:sp>
      <p:sp>
        <p:nvSpPr>
          <p:cNvPr id="12292" name="Text Box 5"/>
          <p:cNvSpPr txBox="1">
            <a:spLocks noChangeArrowheads="1"/>
          </p:cNvSpPr>
          <p:nvPr/>
        </p:nvSpPr>
        <p:spPr bwMode="auto">
          <a:xfrm>
            <a:off x="609600" y="5607050"/>
            <a:ext cx="8001000" cy="754053"/>
          </a:xfrm>
          <a:prstGeom prst="rect">
            <a:avLst/>
          </a:prstGeom>
          <a:noFill/>
          <a:ln w="28575">
            <a:solidFill>
              <a:srgbClr val="0000FF"/>
            </a:solidFill>
            <a:miter lim="800000"/>
            <a:headEnd type="none" w="sm" len="sm"/>
            <a:tailEnd type="none" w="sm" len="sm"/>
          </a:ln>
        </p:spPr>
        <p:txBody>
          <a:bodyPr>
            <a:spAutoFit/>
          </a:bodyPr>
          <a:lstStyle/>
          <a:p>
            <a:pPr eaLnBrk="0" hangingPunct="0"/>
            <a:r>
              <a:rPr lang="en-US" sz="1100" b="1" dirty="0"/>
              <a:t>Notice:</a:t>
            </a:r>
            <a:r>
              <a:rPr lang="en-US" sz="1100" dirty="0"/>
              <a:t> </a:t>
            </a:r>
            <a:r>
              <a:rPr lang="en-US" sz="1050" dirty="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sz="1100" b="1" dirty="0"/>
          </a:p>
        </p:txBody>
      </p:sp>
      <p:sp>
        <p:nvSpPr>
          <p:cNvPr id="12293" name="Rectangle 6"/>
          <p:cNvSpPr>
            <a:spLocks noGrp="1" noChangeArrowheads="1"/>
          </p:cNvSpPr>
          <p:nvPr>
            <p:ph type="body" idx="1"/>
          </p:nvPr>
        </p:nvSpPr>
        <p:spPr>
          <a:xfrm>
            <a:off x="685800" y="1676400"/>
            <a:ext cx="7772400" cy="381000"/>
          </a:xfrm>
        </p:spPr>
        <p:txBody>
          <a:bodyPr/>
          <a:lstStyle/>
          <a:p>
            <a:pPr algn="ctr" eaLnBrk="1" hangingPunct="1">
              <a:buFontTx/>
              <a:buNone/>
            </a:pPr>
            <a:r>
              <a:rPr lang="en-US" sz="2000" b="0" dirty="0" smtClean="0">
                <a:solidFill>
                  <a:schemeClr val="tx2"/>
                </a:solidFill>
              </a:rPr>
              <a:t>Date: Sep. </a:t>
            </a:r>
            <a:r>
              <a:rPr lang="en-US" sz="2000" b="0" dirty="0" smtClean="0">
                <a:solidFill>
                  <a:schemeClr val="tx2"/>
                </a:solidFill>
              </a:rPr>
              <a:t>13, </a:t>
            </a:r>
            <a:r>
              <a:rPr lang="en-US" sz="2000" b="0" dirty="0" smtClean="0">
                <a:solidFill>
                  <a:schemeClr val="tx2"/>
                </a:solidFill>
              </a:rPr>
              <a:t>2010</a:t>
            </a:r>
          </a:p>
        </p:txBody>
      </p:sp>
      <p:sp>
        <p:nvSpPr>
          <p:cNvPr id="12294"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11" name="Table 10"/>
          <p:cNvGraphicFramePr>
            <a:graphicFrameLocks noGrp="1"/>
          </p:cNvGraphicFramePr>
          <p:nvPr/>
        </p:nvGraphicFramePr>
        <p:xfrm>
          <a:off x="609600" y="2438401"/>
          <a:ext cx="7924800" cy="2181994"/>
        </p:xfrm>
        <a:graphic>
          <a:graphicData uri="http://schemas.openxmlformats.org/drawingml/2006/table">
            <a:tbl>
              <a:tblPr/>
              <a:tblGrid>
                <a:gridCol w="1917700"/>
                <a:gridCol w="666750"/>
                <a:gridCol w="1911350"/>
                <a:gridCol w="1377950"/>
                <a:gridCol w="2051050"/>
              </a:tblGrid>
              <a:tr h="3521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Name</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Company</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rPr>
                        <a:t>Address</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Phone</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email</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53">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Times New Roman" pitchFamily="18" charset="0"/>
                          <a:ea typeface="MS Mincho" pitchFamily="49" charset="-128"/>
                          <a:cs typeface="Times New Roman" pitchFamily="18" charset="0"/>
                        </a:rPr>
                        <a:t>Chen Sun</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ea typeface="Gulim" pitchFamily="34" charset="-127"/>
                          <a:cs typeface="Times New Roman" pitchFamily="18" charset="0"/>
                        </a:rPr>
                        <a:t>NICT</a:t>
                      </a:r>
                      <a:endParaRPr kumimoji="0" lang="en-US" sz="14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0" fontAlgn="base" latinLnBrk="0" hangingPunct="0">
                        <a:lnSpc>
                          <a:spcPct val="100000"/>
                        </a:lnSpc>
                        <a:spcBef>
                          <a:spcPts val="213"/>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ea typeface="Gulim" pitchFamily="34" charset="-127"/>
                          <a:cs typeface="Times New Roman" pitchFamily="18" charset="0"/>
                        </a:rPr>
                        <a:t>3-4, Hikarino-oka, Yokosuka, Kanagawa, Japan, 239-0847 </a:t>
                      </a:r>
                    </a:p>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Times New Roman" pitchFamily="18" charset="0"/>
                        <a:ea typeface="Gulim" pitchFamily="34" charset="-127"/>
                        <a:cs typeface="Times New Roman" pitchFamily="18" charset="0"/>
                      </a:endParaRPr>
                    </a:p>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+81 46 847 5062</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sun@nict.go.jp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53">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Times New Roman" pitchFamily="18" charset="0"/>
                          <a:ea typeface="MS Mincho" pitchFamily="49" charset="-128"/>
                          <a:cs typeface="Times New Roman" pitchFamily="18" charset="0"/>
                        </a:rPr>
                        <a:t>Stanislav Filin</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4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rPr>
                        <a:t>sfilin@nict.go.jp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6632">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Times New Roman" pitchFamily="18" charset="0"/>
                          <a:ea typeface="MS Mincho" pitchFamily="49" charset="-128"/>
                          <a:cs typeface="Times New Roman" pitchFamily="18" charset="0"/>
                        </a:rPr>
                        <a:t>Yohannes D. Alemseged</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yohannes@nict.go.jp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6632">
                <a:tc>
                  <a:txBody>
                    <a:bodyPr/>
                    <a:lstStyle/>
                    <a:p>
                      <a:pPr marL="0" marR="0" lvl="0" indent="0" algn="l" defTabSz="914400" rtl="0" eaLnBrk="0" fontAlgn="base" latinLnBrk="0" hangingPunct="0">
                        <a:lnSpc>
                          <a:spcPct val="100000"/>
                        </a:lnSpc>
                        <a:spcBef>
                          <a:spcPts val="288"/>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Times New Roman" pitchFamily="18" charset="0"/>
                          <a:ea typeface="MS Mincho" pitchFamily="49" charset="-128"/>
                          <a:cs typeface="Times New Roman" pitchFamily="18" charset="0"/>
                        </a:rPr>
                        <a:t>Ha Nguyen Tran</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haguen@nict.go.jp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6632">
                <a:tc>
                  <a:txBody>
                    <a:bodyPr/>
                    <a:lstStyle/>
                    <a:p>
                      <a:pPr marL="0" marR="0" lvl="0" indent="0" algn="l" defTabSz="914400" rtl="0" eaLnBrk="0" fontAlgn="base" latinLnBrk="0" hangingPunct="0">
                        <a:lnSpc>
                          <a:spcPct val="100000"/>
                        </a:lnSpc>
                        <a:spcBef>
                          <a:spcPts val="288"/>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Times New Roman" pitchFamily="18" charset="0"/>
                          <a:ea typeface="MS Mincho" pitchFamily="49" charset="-128"/>
                          <a:cs typeface="Times New Roman" pitchFamily="18" charset="0"/>
                        </a:rPr>
                        <a:t>Junyi Wang</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Juyi.wang@nict.go.jp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16632">
                <a:tc>
                  <a:txBody>
                    <a:bodyPr/>
                    <a:lstStyle/>
                    <a:p>
                      <a:pPr marL="0" marR="0" lvl="0" indent="0" algn="l" defTabSz="914400" rtl="0" eaLnBrk="0" fontAlgn="base" latinLnBrk="0" hangingPunct="0">
                        <a:lnSpc>
                          <a:spcPct val="100000"/>
                        </a:lnSpc>
                        <a:spcBef>
                          <a:spcPts val="288"/>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Times New Roman" pitchFamily="18" charset="0"/>
                          <a:ea typeface="MS Mincho" pitchFamily="49" charset="-128"/>
                          <a:cs typeface="Times New Roman" pitchFamily="18" charset="0"/>
                        </a:rPr>
                        <a:t>M Azizur Rahman</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a typeface="MS Mincho" pitchFamily="49" charset="-128"/>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aziz@nict.go.jp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440">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Times New Roman" pitchFamily="18" charset="0"/>
                          <a:ea typeface="MS Mincho" pitchFamily="49" charset="-128"/>
                          <a:cs typeface="Times New Roman" pitchFamily="18" charset="0"/>
                        </a:rPr>
                        <a:t>Hiroshi Harada </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88"/>
                        </a:spcBef>
                        <a:spcAft>
                          <a:spcPct val="0"/>
                        </a:spcAft>
                        <a:buClrTx/>
                        <a:buSzTx/>
                        <a:buFontTx/>
                        <a:buNone/>
                        <a:tabLst/>
                      </a:pPr>
                      <a:endParaRPr kumimoji="0" lang="en-US" sz="1200" b="0" i="0" u="none" strike="noStrike" kern="1200" cap="none" normalizeH="0" baseline="0" dirty="0" smtClean="0">
                        <a:ln>
                          <a:noFill/>
                        </a:ln>
                        <a:solidFill>
                          <a:srgbClr val="000000"/>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0" fontAlgn="base" latinLnBrk="0" hangingPunct="0">
                        <a:lnSpc>
                          <a:spcPct val="100000"/>
                        </a:lnSpc>
                        <a:spcBef>
                          <a:spcPts val="213"/>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endParaRP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ts val="288"/>
                        </a:spcBef>
                        <a:spcAft>
                          <a:spcPct val="0"/>
                        </a:spcAft>
                        <a:buClrTx/>
                        <a:buSzTx/>
                        <a:buFontTx/>
                        <a:buNone/>
                        <a:tabLst/>
                      </a:pPr>
                      <a:r>
                        <a:rPr kumimoji="0" lang="en-US" sz="1400" b="0" i="0" u="none" strike="noStrike" kern="1200" cap="none" normalizeH="0" baseline="0" dirty="0" smtClean="0">
                          <a:ln>
                            <a:noFill/>
                          </a:ln>
                          <a:solidFill>
                            <a:schemeClr val="tx1"/>
                          </a:solidFill>
                          <a:effectLst/>
                          <a:latin typeface="Times New Roman" pitchFamily="18" charset="0"/>
                          <a:ea typeface="Gulim" pitchFamily="34" charset="-127"/>
                          <a:cs typeface="Times New Roman" pitchFamily="18" charset="0"/>
                        </a:rPr>
                        <a:t>harada@nict.go.jp</a:t>
                      </a:r>
                    </a:p>
                  </a:txBody>
                  <a:tcPr marL="49907" marR="49907"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399" name="Footer Placeholder 3"/>
          <p:cNvSpPr>
            <a:spLocks noGrp="1"/>
          </p:cNvSpPr>
          <p:nvPr>
            <p:ph type="ftr" sz="quarter" idx="11"/>
          </p:nvPr>
        </p:nvSpPr>
        <p:spPr>
          <a:xfrm>
            <a:off x="6392863" y="6475413"/>
            <a:ext cx="2141537" cy="184150"/>
          </a:xfrm>
        </p:spPr>
        <p:txBody>
          <a:bodyPr/>
          <a:lstStyle/>
          <a:p>
            <a:pPr>
              <a:defRPr/>
            </a:pPr>
            <a:r>
              <a:rPr lang="en-US" smtClean="0"/>
              <a:t>Chen SUN (NICT)</a:t>
            </a:r>
            <a:endParaRPr lang="en-US"/>
          </a:p>
        </p:txBody>
      </p:sp>
      <p:sp>
        <p:nvSpPr>
          <p:cNvPr id="13400" name="Date Placeholder 3"/>
          <p:cNvSpPr>
            <a:spLocks noGrp="1"/>
          </p:cNvSpPr>
          <p:nvPr>
            <p:ph type="dt" sz="quarter" idx="10"/>
          </p:nvPr>
        </p:nvSpPr>
        <p:spPr>
          <a:xfrm>
            <a:off x="696913" y="333375"/>
            <a:ext cx="993862" cy="276999"/>
          </a:xfrm>
        </p:spPr>
        <p:txBody>
          <a:bodyPr/>
          <a:lstStyle/>
          <a:p>
            <a:pPr>
              <a:defRPr/>
            </a:pPr>
            <a:r>
              <a:rPr lang="en-US" smtClean="0"/>
              <a:t>Sep. 2010</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a:stretch>
            <a:fillRect/>
          </a:stretch>
        </p:blipFill>
        <p:spPr bwMode="auto">
          <a:xfrm>
            <a:off x="927100" y="1847862"/>
            <a:ext cx="6116638" cy="4337038"/>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802.11-2007 </a:t>
            </a:r>
            <a:r>
              <a:rPr lang="en-US" dirty="0" smtClean="0"/>
              <a:t>reference model</a:t>
            </a:r>
            <a:endParaRPr lang="en-US" dirty="0"/>
          </a:p>
        </p:txBody>
      </p:sp>
      <p:sp>
        <p:nvSpPr>
          <p:cNvPr id="6" name="Oval 5"/>
          <p:cNvSpPr/>
          <p:nvPr/>
        </p:nvSpPr>
        <p:spPr>
          <a:xfrm>
            <a:off x="4114800" y="3200400"/>
            <a:ext cx="2133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267200" y="4876800"/>
            <a:ext cx="2133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p:cNvSpPr>
            <a:spLocks noGrp="1"/>
          </p:cNvSpPr>
          <p:nvPr>
            <p:ph type="dt" sz="half" idx="10"/>
          </p:nvPr>
        </p:nvSpPr>
        <p:spPr/>
        <p:txBody>
          <a:bodyPr/>
          <a:lstStyle/>
          <a:p>
            <a:r>
              <a:rPr lang="en-US" smtClean="0"/>
              <a:t>Sep. 2010</a:t>
            </a:r>
            <a:endParaRPr lang="en-US" dirty="0"/>
          </a:p>
        </p:txBody>
      </p:sp>
      <p:sp>
        <p:nvSpPr>
          <p:cNvPr id="9" name="Slide Number Placeholder 8"/>
          <p:cNvSpPr>
            <a:spLocks noGrp="1"/>
          </p:cNvSpPr>
          <p:nvPr>
            <p:ph type="sldNum" sz="quarter" idx="12"/>
          </p:nvPr>
        </p:nvSpPr>
        <p:spPr/>
        <p:txBody>
          <a:bodyPr/>
          <a:lstStyle/>
          <a:p>
            <a:r>
              <a:rPr lang="en-US" smtClean="0"/>
              <a:t>Slide </a:t>
            </a:r>
            <a:fld id="{DCCF66CB-33A7-43FA-A426-57157EEB06A1}" type="slidenum">
              <a:rPr lang="en-US" smtClean="0"/>
              <a:pPr/>
              <a:t>10</a:t>
            </a:fld>
            <a:endParaRPr lang="en-US"/>
          </a:p>
        </p:txBody>
      </p:sp>
      <p:sp>
        <p:nvSpPr>
          <p:cNvPr id="10" name="Footer Placeholder 9"/>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802.11u reference model</a:t>
            </a:r>
            <a:endParaRPr lang="en-US" dirty="0"/>
          </a:p>
        </p:txBody>
      </p:sp>
      <p:pic>
        <p:nvPicPr>
          <p:cNvPr id="1026" name="Picture 2"/>
          <p:cNvPicPr>
            <a:picLocks noChangeAspect="1" noChangeArrowheads="1"/>
          </p:cNvPicPr>
          <p:nvPr/>
        </p:nvPicPr>
        <p:blipFill>
          <a:blip r:embed="rId2"/>
          <a:srcRect/>
          <a:stretch>
            <a:fillRect/>
          </a:stretch>
        </p:blipFill>
        <p:spPr bwMode="auto">
          <a:xfrm>
            <a:off x="1066800" y="1981200"/>
            <a:ext cx="6950408" cy="4038600"/>
          </a:xfrm>
          <a:prstGeom prst="rect">
            <a:avLst/>
          </a:prstGeom>
          <a:noFill/>
          <a:ln w="9525">
            <a:noFill/>
            <a:miter lim="800000"/>
            <a:headEnd/>
            <a:tailEnd/>
          </a:ln>
        </p:spPr>
      </p:pic>
      <p:sp>
        <p:nvSpPr>
          <p:cNvPr id="5" name="Oval 4"/>
          <p:cNvSpPr/>
          <p:nvPr/>
        </p:nvSpPr>
        <p:spPr>
          <a:xfrm>
            <a:off x="4343400" y="1905000"/>
            <a:ext cx="2133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114800" y="3200400"/>
            <a:ext cx="2133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267200" y="4876800"/>
            <a:ext cx="2133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p:cNvSpPr>
            <a:spLocks noGrp="1"/>
          </p:cNvSpPr>
          <p:nvPr>
            <p:ph type="dt" sz="half" idx="10"/>
          </p:nvPr>
        </p:nvSpPr>
        <p:spPr/>
        <p:txBody>
          <a:bodyPr/>
          <a:lstStyle/>
          <a:p>
            <a:r>
              <a:rPr lang="en-US" smtClean="0"/>
              <a:t>Sep. 2010</a:t>
            </a:r>
            <a:endParaRPr lang="en-US" dirty="0"/>
          </a:p>
        </p:txBody>
      </p:sp>
      <p:sp>
        <p:nvSpPr>
          <p:cNvPr id="9" name="Slide Number Placeholder 8"/>
          <p:cNvSpPr>
            <a:spLocks noGrp="1"/>
          </p:cNvSpPr>
          <p:nvPr>
            <p:ph type="sldNum" sz="quarter" idx="12"/>
          </p:nvPr>
        </p:nvSpPr>
        <p:spPr/>
        <p:txBody>
          <a:bodyPr/>
          <a:lstStyle/>
          <a:p>
            <a:r>
              <a:rPr lang="en-US" smtClean="0"/>
              <a:t>Slide </a:t>
            </a:r>
            <a:fld id="{DCCF66CB-33A7-43FA-A426-57157EEB06A1}" type="slidenum">
              <a:rPr lang="en-US" smtClean="0"/>
              <a:pPr/>
              <a:t>11</a:t>
            </a:fld>
            <a:endParaRPr lang="en-US"/>
          </a:p>
        </p:txBody>
      </p:sp>
      <p:sp>
        <p:nvSpPr>
          <p:cNvPr id="10" name="Footer Placeholder 9"/>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802.11u reference model</a:t>
            </a:r>
            <a:endParaRPr lang="en-US" dirty="0"/>
          </a:p>
        </p:txBody>
      </p:sp>
      <p:pic>
        <p:nvPicPr>
          <p:cNvPr id="1026" name="Picture 2"/>
          <p:cNvPicPr>
            <a:picLocks noChangeAspect="1" noChangeArrowheads="1"/>
          </p:cNvPicPr>
          <p:nvPr/>
        </p:nvPicPr>
        <p:blipFill>
          <a:blip r:embed="rId2"/>
          <a:srcRect/>
          <a:stretch>
            <a:fillRect/>
          </a:stretch>
        </p:blipFill>
        <p:spPr bwMode="auto">
          <a:xfrm>
            <a:off x="1066800" y="1981200"/>
            <a:ext cx="6950408" cy="4038600"/>
          </a:xfrm>
          <a:prstGeom prst="rect">
            <a:avLst/>
          </a:prstGeom>
          <a:noFill/>
          <a:ln w="9525">
            <a:noFill/>
            <a:miter lim="800000"/>
            <a:headEnd/>
            <a:tailEnd/>
          </a:ln>
        </p:spPr>
      </p:pic>
      <p:sp>
        <p:nvSpPr>
          <p:cNvPr id="5" name="Oval 4"/>
          <p:cNvSpPr/>
          <p:nvPr/>
        </p:nvSpPr>
        <p:spPr>
          <a:xfrm>
            <a:off x="4343400" y="1905000"/>
            <a:ext cx="2133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114800" y="3200400"/>
            <a:ext cx="2133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267200" y="4876800"/>
            <a:ext cx="21336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p:cNvSpPr>
            <a:spLocks noGrp="1"/>
          </p:cNvSpPr>
          <p:nvPr>
            <p:ph type="dt" sz="half" idx="10"/>
          </p:nvPr>
        </p:nvSpPr>
        <p:spPr/>
        <p:txBody>
          <a:bodyPr/>
          <a:lstStyle/>
          <a:p>
            <a:r>
              <a:rPr lang="en-US" smtClean="0"/>
              <a:t>Sep. 2010</a:t>
            </a:r>
            <a:endParaRPr lang="en-US" dirty="0"/>
          </a:p>
        </p:txBody>
      </p:sp>
      <p:sp>
        <p:nvSpPr>
          <p:cNvPr id="9" name="Slide Number Placeholder 8"/>
          <p:cNvSpPr>
            <a:spLocks noGrp="1"/>
          </p:cNvSpPr>
          <p:nvPr>
            <p:ph type="sldNum" sz="quarter" idx="12"/>
          </p:nvPr>
        </p:nvSpPr>
        <p:spPr/>
        <p:txBody>
          <a:bodyPr/>
          <a:lstStyle/>
          <a:p>
            <a:r>
              <a:rPr lang="en-US" smtClean="0"/>
              <a:t>Slide </a:t>
            </a:r>
            <a:fld id="{DCCF66CB-33A7-43FA-A426-57157EEB06A1}" type="slidenum">
              <a:rPr lang="en-US" smtClean="0"/>
              <a:pPr/>
              <a:t>12</a:t>
            </a:fld>
            <a:endParaRPr lang="en-US"/>
          </a:p>
        </p:txBody>
      </p:sp>
      <p:sp>
        <p:nvSpPr>
          <p:cNvPr id="10" name="Footer Placeholder 9"/>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P802.22</a:t>
            </a:r>
            <a:endParaRPr lang="en-US" dirty="0"/>
          </a:p>
        </p:txBody>
      </p:sp>
      <p:sp>
        <p:nvSpPr>
          <p:cNvPr id="3" name="Content Placeholder 2"/>
          <p:cNvSpPr>
            <a:spLocks noGrp="1"/>
          </p:cNvSpPr>
          <p:nvPr>
            <p:ph idx="1"/>
          </p:nvPr>
        </p:nvSpPr>
        <p:spPr>
          <a:xfrm>
            <a:off x="0" y="1600200"/>
            <a:ext cx="4572000" cy="4800600"/>
          </a:xfrm>
        </p:spPr>
        <p:txBody>
          <a:bodyPr>
            <a:normAutofit/>
          </a:bodyPr>
          <a:lstStyle/>
          <a:p>
            <a:r>
              <a:rPr lang="en-CA" sz="1800" b="1" dirty="0" smtClean="0"/>
              <a:t>Management SAP (M-SAP) </a:t>
            </a:r>
          </a:p>
          <a:p>
            <a:pPr lvl="1"/>
            <a:r>
              <a:rPr lang="en-US" sz="1600" dirty="0" smtClean="0"/>
              <a:t>System configuration </a:t>
            </a:r>
          </a:p>
          <a:p>
            <a:pPr lvl="1"/>
            <a:r>
              <a:rPr lang="en-US" sz="1600" dirty="0" smtClean="0"/>
              <a:t>Monitoring Statistics</a:t>
            </a:r>
          </a:p>
          <a:p>
            <a:pPr lvl="1"/>
            <a:r>
              <a:rPr lang="en-US" sz="1600" dirty="0" smtClean="0"/>
              <a:t>Notifications/Triggers</a:t>
            </a:r>
          </a:p>
          <a:p>
            <a:pPr lvl="1"/>
            <a:r>
              <a:rPr lang="en-US" sz="1600" dirty="0" smtClean="0"/>
              <a:t>Sensing and Geolocation Reporting </a:t>
            </a:r>
          </a:p>
          <a:p>
            <a:pPr lvl="1"/>
            <a:r>
              <a:rPr lang="en-US" sz="1600" dirty="0" smtClean="0"/>
              <a:t>Communication with the database service </a:t>
            </a:r>
            <a:endParaRPr lang="en-US" sz="1600" b="1" dirty="0" smtClean="0"/>
          </a:p>
          <a:p>
            <a:r>
              <a:rPr lang="en-CA" sz="1800" b="1" dirty="0" smtClean="0"/>
              <a:t>Control SAP (C-SAP) </a:t>
            </a:r>
            <a:endParaRPr lang="en-US" sz="1800" b="1" dirty="0" smtClean="0"/>
          </a:p>
          <a:p>
            <a:pPr lvl="1"/>
            <a:r>
              <a:rPr lang="en-US" sz="1600" dirty="0" smtClean="0"/>
              <a:t>Subscriber and Session Management </a:t>
            </a:r>
          </a:p>
          <a:p>
            <a:pPr lvl="1"/>
            <a:r>
              <a:rPr lang="en-US" sz="1600" dirty="0" smtClean="0"/>
              <a:t>Radio Resource Management </a:t>
            </a:r>
          </a:p>
          <a:p>
            <a:pPr lvl="1"/>
            <a:r>
              <a:rPr lang="en-US" sz="1600" dirty="0" smtClean="0"/>
              <a:t>AAA server signaling etc. </a:t>
            </a:r>
          </a:p>
          <a:p>
            <a:r>
              <a:rPr lang="en-US" sz="1800" dirty="0" smtClean="0">
                <a:solidFill>
                  <a:srgbClr val="FF0000"/>
                </a:solidFill>
              </a:rPr>
              <a:t>Full </a:t>
            </a:r>
            <a:r>
              <a:rPr lang="en-US" sz="1800" dirty="0" smtClean="0">
                <a:solidFill>
                  <a:srgbClr val="FF0000"/>
                </a:solidFill>
              </a:rPr>
              <a:t>descriptions of C-SAP and M-SAP are not available</a:t>
            </a:r>
          </a:p>
          <a:p>
            <a:r>
              <a:rPr lang="en-US" sz="1800" dirty="0" smtClean="0">
                <a:solidFill>
                  <a:srgbClr val="FF0000"/>
                </a:solidFill>
              </a:rPr>
              <a:t>Thus, consider CE to be implemented at cognitive plane and can access information provided at SM-SSF-SAP and SM-GL-SAP.</a:t>
            </a:r>
          </a:p>
        </p:txBody>
      </p:sp>
      <p:pic>
        <p:nvPicPr>
          <p:cNvPr id="4" name="Picture 2"/>
          <p:cNvPicPr>
            <a:picLocks noChangeAspect="1" noChangeArrowheads="1"/>
          </p:cNvPicPr>
          <p:nvPr/>
        </p:nvPicPr>
        <p:blipFill>
          <a:blip r:embed="rId2"/>
          <a:srcRect/>
          <a:stretch>
            <a:fillRect/>
          </a:stretch>
        </p:blipFill>
        <p:spPr bwMode="auto">
          <a:xfrm>
            <a:off x="4539496" y="1676400"/>
            <a:ext cx="4528304" cy="4267200"/>
          </a:xfrm>
          <a:prstGeom prst="rect">
            <a:avLst/>
          </a:prstGeom>
          <a:noFill/>
          <a:ln w="9525">
            <a:noFill/>
            <a:miter lim="800000"/>
            <a:headEnd/>
            <a:tailEnd/>
          </a:ln>
        </p:spPr>
      </p:pic>
      <p:sp>
        <p:nvSpPr>
          <p:cNvPr id="5" name="Oval 4"/>
          <p:cNvSpPr/>
          <p:nvPr/>
        </p:nvSpPr>
        <p:spPr>
          <a:xfrm>
            <a:off x="7816337" y="2514600"/>
            <a:ext cx="718063" cy="7171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816337" y="3581400"/>
            <a:ext cx="704335" cy="6620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r>
              <a:rPr lang="en-US" smtClean="0"/>
              <a:t>Sep. 2010</a:t>
            </a:r>
            <a:endParaRPr lang="en-US" dirty="0"/>
          </a:p>
        </p:txBody>
      </p:sp>
      <p:sp>
        <p:nvSpPr>
          <p:cNvPr id="8" name="Slide Number Placeholder 7"/>
          <p:cNvSpPr>
            <a:spLocks noGrp="1"/>
          </p:cNvSpPr>
          <p:nvPr>
            <p:ph type="sldNum" sz="quarter" idx="12"/>
          </p:nvPr>
        </p:nvSpPr>
        <p:spPr/>
        <p:txBody>
          <a:bodyPr/>
          <a:lstStyle/>
          <a:p>
            <a:r>
              <a:rPr lang="en-US" dirty="0" smtClean="0"/>
              <a:t>Slide </a:t>
            </a:r>
            <a:fld id="{DCCF66CB-33A7-43FA-A426-57157EEB06A1}" type="slidenum">
              <a:rPr lang="en-US" smtClean="0"/>
              <a:pPr/>
              <a:t>13</a:t>
            </a:fld>
            <a:endParaRPr lang="en-US" dirty="0"/>
          </a:p>
        </p:txBody>
      </p:sp>
      <p:sp>
        <p:nvSpPr>
          <p:cNvPr id="9" name="Footer Placeholder 8"/>
          <p:cNvSpPr>
            <a:spLocks noGrp="1"/>
          </p:cNvSpPr>
          <p:nvPr>
            <p:ph type="ftr" sz="quarter" idx="11"/>
          </p:nvPr>
        </p:nvSpPr>
        <p:spPr/>
        <p:txBody>
          <a:bodyPr/>
          <a:lstStyle/>
          <a:p>
            <a:r>
              <a:rPr lang="en-US" smtClean="0"/>
              <a:t>Chen SUN (NICT)</a:t>
            </a:r>
            <a:endParaRPr lang="en-US" dirty="0"/>
          </a:p>
        </p:txBody>
      </p:sp>
      <p:sp>
        <p:nvSpPr>
          <p:cNvPr id="10" name="Oval 9"/>
          <p:cNvSpPr/>
          <p:nvPr/>
        </p:nvSpPr>
        <p:spPr>
          <a:xfrm>
            <a:off x="4838700" y="4584700"/>
            <a:ext cx="1741487" cy="6620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Information elements from P802.22</a:t>
            </a:r>
            <a:endParaRPr lang="en-US" dirty="0"/>
          </a:p>
        </p:txBody>
      </p:sp>
      <p:sp>
        <p:nvSpPr>
          <p:cNvPr id="3" name="Content Placeholder 2"/>
          <p:cNvSpPr>
            <a:spLocks noGrp="1"/>
          </p:cNvSpPr>
          <p:nvPr>
            <p:ph idx="1"/>
          </p:nvPr>
        </p:nvSpPr>
        <p:spPr/>
        <p:txBody>
          <a:bodyPr/>
          <a:lstStyle/>
          <a:p>
            <a:r>
              <a:rPr lang="en-US" dirty="0" smtClean="0"/>
              <a:t>Information elements are obtained through the following SAPs</a:t>
            </a:r>
          </a:p>
          <a:p>
            <a:pPr lvl="1"/>
            <a:r>
              <a:rPr lang="en-GB" dirty="0" smtClean="0"/>
              <a:t>SM-SSF-SAP</a:t>
            </a:r>
          </a:p>
          <a:p>
            <a:pPr lvl="1"/>
            <a:r>
              <a:rPr lang="en-GB" dirty="0" smtClean="0"/>
              <a:t>SM-GL-SAP</a:t>
            </a:r>
          </a:p>
          <a:p>
            <a:pPr lvl="1"/>
            <a:r>
              <a:rPr lang="en-GB" dirty="0" smtClean="0"/>
              <a:t>M-SAP</a:t>
            </a:r>
          </a:p>
          <a:p>
            <a:pPr lvl="2"/>
            <a:r>
              <a:rPr lang="en-GB" dirty="0" smtClean="0"/>
              <a:t>Database</a:t>
            </a:r>
          </a:p>
          <a:p>
            <a:pPr lvl="2"/>
            <a:r>
              <a:rPr lang="en-GB" dirty="0" smtClean="0"/>
              <a:t>BS configuration</a:t>
            </a:r>
          </a:p>
          <a:p>
            <a:pPr lvl="2"/>
            <a:r>
              <a:rPr lang="en-GB" dirty="0" smtClean="0"/>
              <a:t>CPE report and response</a:t>
            </a:r>
          </a:p>
          <a:p>
            <a:pPr lvl="2"/>
            <a:r>
              <a:rPr lang="en-GB" dirty="0" smtClean="0"/>
              <a:t>Antenna</a:t>
            </a:r>
            <a:endParaRPr lang="en-US" dirty="0" smtClean="0"/>
          </a:p>
        </p:txBody>
      </p:sp>
      <p:sp>
        <p:nvSpPr>
          <p:cNvPr id="4" name="Date Placeholder 3"/>
          <p:cNvSpPr>
            <a:spLocks noGrp="1"/>
          </p:cNvSpPr>
          <p:nvPr>
            <p:ph type="dt" sz="half" idx="10"/>
          </p:nvPr>
        </p:nvSpPr>
        <p:spPr/>
        <p:txBody>
          <a:bodyPr/>
          <a:lstStyle/>
          <a:p>
            <a:r>
              <a:rPr lang="en-US" smtClean="0"/>
              <a:t>Sep. 2010</a:t>
            </a:r>
            <a:endParaRPr lang="en-US"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14</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ASN.1 definition of data types</a:t>
            </a:r>
          </a:p>
          <a:p>
            <a:r>
              <a:rPr lang="en-US" sz="2800" dirty="0" smtClean="0"/>
              <a:t>Provide a list of information elements for 802.19.1 system</a:t>
            </a:r>
          </a:p>
          <a:p>
            <a:r>
              <a:rPr lang="en-US" sz="2800" dirty="0" smtClean="0"/>
              <a:t>The list is generated with reference to IEEE 802.11-2007, P802.11u, IEEE802.11y, P802.11af and P802.22</a:t>
            </a:r>
          </a:p>
          <a:p>
            <a:r>
              <a:rPr lang="en-US" sz="2800" dirty="0" smtClean="0"/>
              <a:t>Based on possible implementation of the media service access point (Media-SAP) of 802.19.1 in 11 and 22 systems</a:t>
            </a:r>
            <a:endParaRPr lang="en-US" sz="2800" dirty="0"/>
          </a:p>
        </p:txBody>
      </p:sp>
      <p:sp>
        <p:nvSpPr>
          <p:cNvPr id="4" name="Date Placeholder 3"/>
          <p:cNvSpPr>
            <a:spLocks noGrp="1"/>
          </p:cNvSpPr>
          <p:nvPr>
            <p:ph type="dt" sz="half" idx="10"/>
          </p:nvPr>
        </p:nvSpPr>
        <p:spPr/>
        <p:txBody>
          <a:bodyPr/>
          <a:lstStyle/>
          <a:p>
            <a:r>
              <a:rPr lang="en-US" smtClean="0"/>
              <a:t>Sep. 2010</a:t>
            </a:r>
            <a:endParaRPr lang="en-US"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15</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normAutofit/>
          </a:bodyPr>
          <a:lstStyle/>
          <a:p>
            <a:r>
              <a:rPr lang="en-US" sz="2800" dirty="0" smtClean="0"/>
              <a:t>ASN.1 definition of data types</a:t>
            </a:r>
          </a:p>
          <a:p>
            <a:r>
              <a:rPr lang="en-US" sz="2800" dirty="0" smtClean="0"/>
              <a:t>List of information elements for 802.19.1 system</a:t>
            </a:r>
          </a:p>
        </p:txBody>
      </p:sp>
      <p:sp>
        <p:nvSpPr>
          <p:cNvPr id="4" name="Date Placeholder 3"/>
          <p:cNvSpPr>
            <a:spLocks noGrp="1"/>
          </p:cNvSpPr>
          <p:nvPr>
            <p:ph type="dt" sz="half" idx="10"/>
          </p:nvPr>
        </p:nvSpPr>
        <p:spPr/>
        <p:txBody>
          <a:bodyPr/>
          <a:lstStyle/>
          <a:p>
            <a:r>
              <a:rPr lang="en-US" smtClean="0"/>
              <a:t>Sep. 2010</a:t>
            </a:r>
            <a:endParaRPr lang="en-US"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a:spLocks noGrp="1"/>
          </p:cNvSpPr>
          <p:nvPr>
            <p:ph idx="1"/>
          </p:nvPr>
        </p:nvSpPr>
        <p:spPr>
          <a:xfrm>
            <a:off x="696913" y="1250950"/>
            <a:ext cx="7772400" cy="4114800"/>
          </a:xfrm>
        </p:spPr>
        <p:txBody>
          <a:bodyPr>
            <a:normAutofit/>
          </a:bodyPr>
          <a:lstStyle/>
          <a:p>
            <a:r>
              <a:rPr lang="en-US" sz="1800" dirty="0" smtClean="0"/>
              <a:t>Media-SAP: Coexistence </a:t>
            </a:r>
            <a:r>
              <a:rPr lang="en-US" sz="1800" dirty="0" smtClean="0"/>
              <a:t>information service</a:t>
            </a:r>
          </a:p>
          <a:p>
            <a:pPr lvl="1"/>
            <a:r>
              <a:rPr lang="en-US" sz="1400" dirty="0" smtClean="0"/>
              <a:t>Service primitive</a:t>
            </a:r>
          </a:p>
          <a:p>
            <a:pPr lvl="2"/>
            <a:r>
              <a:rPr lang="it-IT" sz="1200" dirty="0" smtClean="0"/>
              <a:t>COEX_INFO_OBTAINING.request{CoexInfoParamIds}</a:t>
            </a:r>
          </a:p>
          <a:p>
            <a:pPr lvl="2"/>
            <a:r>
              <a:rPr lang="en-US" sz="1200" dirty="0" err="1" smtClean="0"/>
              <a:t>COEX_INFO_OBTAINING.confirm</a:t>
            </a:r>
            <a:r>
              <a:rPr lang="en-US" sz="1200" dirty="0" smtClean="0"/>
              <a:t>{</a:t>
            </a:r>
            <a:r>
              <a:rPr lang="en-US" sz="1200" dirty="0" err="1" smtClean="0"/>
              <a:t>CoexInfoParams</a:t>
            </a:r>
            <a:r>
              <a:rPr lang="en-US" sz="1200" dirty="0" smtClean="0"/>
              <a:t>}</a:t>
            </a:r>
          </a:p>
        </p:txBody>
      </p:sp>
      <p:sp>
        <p:nvSpPr>
          <p:cNvPr id="2" name="Title 1"/>
          <p:cNvSpPr>
            <a:spLocks noGrp="1"/>
          </p:cNvSpPr>
          <p:nvPr>
            <p:ph type="title"/>
          </p:nvPr>
        </p:nvSpPr>
        <p:spPr/>
        <p:txBody>
          <a:bodyPr/>
          <a:lstStyle/>
          <a:p>
            <a:r>
              <a:rPr lang="en-US" dirty="0" smtClean="0"/>
              <a:t>ASN.1 definitions of data types</a:t>
            </a:r>
            <a:br>
              <a:rPr lang="en-US" dirty="0" smtClean="0"/>
            </a:br>
            <a:endParaRPr lang="en-US" dirty="0"/>
          </a:p>
        </p:txBody>
      </p:sp>
      <p:sp>
        <p:nvSpPr>
          <p:cNvPr id="4" name="Date Placeholder 3"/>
          <p:cNvSpPr>
            <a:spLocks noGrp="1"/>
          </p:cNvSpPr>
          <p:nvPr>
            <p:ph type="dt" sz="half" idx="10"/>
          </p:nvPr>
        </p:nvSpPr>
        <p:spPr/>
        <p:txBody>
          <a:bodyPr/>
          <a:lstStyle/>
          <a:p>
            <a:r>
              <a:rPr lang="en-US" smtClean="0"/>
              <a:t>Sep. 2010</a:t>
            </a:r>
            <a:endParaRPr lang="en-US" dirty="0"/>
          </a:p>
        </p:txBody>
      </p:sp>
      <p:sp>
        <p:nvSpPr>
          <p:cNvPr id="5" name="Footer Placeholder 4"/>
          <p:cNvSpPr>
            <a:spLocks noGrp="1"/>
          </p:cNvSpPr>
          <p:nvPr>
            <p:ph type="ftr" sz="quarter" idx="11"/>
          </p:nvPr>
        </p:nvSpPr>
        <p:spPr/>
        <p:txBody>
          <a:bodyPr/>
          <a:lstStyle/>
          <a:p>
            <a:r>
              <a:rPr lang="en-US" smtClean="0"/>
              <a:t>Chen SUN (NICT)</a:t>
            </a:r>
            <a:endParaRPr lang="en-US" dirty="0"/>
          </a:p>
        </p:txBody>
      </p:sp>
      <p:sp>
        <p:nvSpPr>
          <p:cNvPr id="6" name="Slide Number Placeholder 5"/>
          <p:cNvSpPr>
            <a:spLocks noGrp="1"/>
          </p:cNvSpPr>
          <p:nvPr>
            <p:ph type="sldNum" sz="quarter" idx="12"/>
          </p:nvPr>
        </p:nvSpPr>
        <p:spPr/>
        <p:txBody>
          <a:bodyPr/>
          <a:lstStyle/>
          <a:p>
            <a:r>
              <a:rPr lang="en-US" smtClean="0"/>
              <a:t>Slide </a:t>
            </a:r>
            <a:fld id="{DCCF66CB-33A7-43FA-A426-57157EEB06A1}" type="slidenum">
              <a:rPr lang="en-US" smtClean="0"/>
              <a:pPr/>
              <a:t>3</a:t>
            </a:fld>
            <a:endParaRPr lang="en-US"/>
          </a:p>
        </p:txBody>
      </p:sp>
      <p:sp>
        <p:nvSpPr>
          <p:cNvPr id="7169" name="Rectangle 1"/>
          <p:cNvSpPr>
            <a:spLocks noChangeArrowheads="1"/>
          </p:cNvSpPr>
          <p:nvPr/>
        </p:nvSpPr>
        <p:spPr bwMode="auto">
          <a:xfrm>
            <a:off x="393700" y="2451100"/>
            <a:ext cx="866775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hangingPunct="1"/>
            <a:r>
              <a:rPr lang="en-US" altLang="ja-JP" sz="1600" dirty="0" smtClean="0">
                <a:latin typeface="Courier New" pitchFamily="49" charset="0"/>
                <a:ea typeface="Times New Roman" pitchFamily="18" charset="0"/>
                <a:cs typeface="Courier New" pitchFamily="49" charset="0"/>
              </a:rPr>
              <a:t>COEX_I_PARAM_IDs :: = SEQUENCE OF I_PARAM_ID</a:t>
            </a:r>
          </a:p>
          <a:p>
            <a:pPr algn="just" eaLnBrk="1" hangingPunct="1"/>
            <a:r>
              <a:rPr lang="en-US" altLang="ja-JP" sz="1600" dirty="0" smtClean="0">
                <a:latin typeface="Courier New" pitchFamily="49" charset="0"/>
                <a:ea typeface="Times New Roman" pitchFamily="18" charset="0"/>
                <a:cs typeface="Courier New" pitchFamily="49" charset="0"/>
              </a:rPr>
              <a:t>COEX_I_PARAMs ::= SEQUENCE OF COEX_I_PARAM</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COEX_I_PARAM ::= SEQUENCE{</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InfoParamId</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I_PARAM_ID,</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InfoStatus</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I_STATUS,</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InfoParamValue</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I_PARAM_VALUE} </a:t>
            </a:r>
          </a:p>
          <a:p>
            <a:r>
              <a:rPr lang="en-US" sz="1600" dirty="0" smtClean="0"/>
              <a:t> </a:t>
            </a:r>
          </a:p>
          <a:p>
            <a:r>
              <a:rPr lang="en-US" altLang="ja-JP" sz="1600" dirty="0" smtClean="0">
                <a:latin typeface="Courier New" pitchFamily="49" charset="0"/>
                <a:ea typeface="Times New Roman" pitchFamily="18" charset="0"/>
                <a:cs typeface="Courier New" pitchFamily="49" charset="0"/>
              </a:rPr>
              <a:t>I_STATUS ::= ENUMERATED{SUCCESS,NOT_AVAILABLE_NOW,NOTSUPPORTED,</a:t>
            </a:r>
            <a:endParaRPr lang="en-US" altLang="ja-JP" sz="2000" dirty="0" smtClean="0">
              <a:latin typeface="Arial" pitchFamily="34" charset="0"/>
            </a:endParaRPr>
          </a:p>
          <a:p>
            <a:pPr lvl="0" indent="914400" algn="just"/>
            <a:r>
              <a:rPr lang="en-US" altLang="ja-JP" sz="1600" dirty="0" smtClean="0">
                <a:latin typeface="Courier New" pitchFamily="49" charset="0"/>
                <a:ea typeface="Times New Roman" pitchFamily="18" charset="0"/>
                <a:cs typeface="Courier New" pitchFamily="49" charset="0"/>
              </a:rPr>
              <a:t>BUSY,…}</a:t>
            </a:r>
            <a:endParaRPr lang="en-US" altLang="ja-JP" sz="3600" dirty="0" smtClean="0">
              <a:latin typeface="Arial" pitchFamily="34" charset="0"/>
            </a:endParaRPr>
          </a:p>
          <a:p>
            <a:r>
              <a:rPr lang="en-US" altLang="ja-JP" sz="1600" dirty="0" smtClean="0">
                <a:latin typeface="Courier New" pitchFamily="49" charset="0"/>
                <a:ea typeface="Times New Roman" pitchFamily="18" charset="0"/>
                <a:cs typeface="Courier New" pitchFamily="49" charset="0"/>
              </a:rPr>
              <a:t>I_PARAM_ID ::= ENUMERATED{BSSID, SSID, </a:t>
            </a:r>
            <a:r>
              <a:rPr lang="en-US" altLang="ja-JP" sz="1600" dirty="0" err="1" smtClean="0">
                <a:latin typeface="Courier New" pitchFamily="49" charset="0"/>
                <a:ea typeface="Times New Roman" pitchFamily="18" charset="0"/>
                <a:cs typeface="Courier New" pitchFamily="49" charset="0"/>
              </a:rPr>
              <a:t>BSSType</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BeaconPeriod</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DTIMPeriod</a:t>
            </a:r>
            <a:r>
              <a:rPr lang="en-US" altLang="ja-JP" sz="1600" dirty="0" smtClean="0">
                <a:latin typeface="Courier New" pitchFamily="49" charset="0"/>
                <a:ea typeface="Times New Roman" pitchFamily="18" charset="0"/>
                <a:cs typeface="Courier New" pitchFamily="49" charset="0"/>
              </a:rPr>
              <a:t>, Timestamp, </a:t>
            </a:r>
            <a:r>
              <a:rPr lang="en-US" altLang="ja-JP" sz="1600" dirty="0" err="1" smtClean="0">
                <a:latin typeface="Courier New" pitchFamily="49" charset="0"/>
                <a:ea typeface="Times New Roman" pitchFamily="18" charset="0"/>
                <a:cs typeface="Courier New" pitchFamily="49" charset="0"/>
              </a:rPr>
              <a:t>LocalTime</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PHYParameterSet</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CFParameterSet</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IBSSATIMWindow</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CapabilityInformation</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BSSBasicRateSet</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OperationalRateSet</a:t>
            </a:r>
            <a:r>
              <a:rPr lang="en-US" altLang="ja-JP" sz="1600" dirty="0" smtClean="0">
                <a:latin typeface="Courier New" pitchFamily="49" charset="0"/>
                <a:ea typeface="Times New Roman" pitchFamily="18" charset="0"/>
                <a:cs typeface="Courier New" pitchFamily="49" charset="0"/>
              </a:rPr>
              <a:t>, Country, </a:t>
            </a:r>
            <a:r>
              <a:rPr lang="en-US" altLang="ja-JP" sz="1600" dirty="0" err="1" smtClean="0">
                <a:latin typeface="Courier New" pitchFamily="49" charset="0"/>
                <a:ea typeface="Times New Roman" pitchFamily="18" charset="0"/>
                <a:cs typeface="Courier New" pitchFamily="49" charset="0"/>
              </a:rPr>
              <a:t>IBSSDFSRecoveryInterval</a:t>
            </a:r>
            <a:r>
              <a:rPr lang="en-US" altLang="ja-JP" sz="1600" dirty="0" smtClean="0">
                <a:latin typeface="Courier New" pitchFamily="49" charset="0"/>
                <a:ea typeface="Times New Roman" pitchFamily="18" charset="0"/>
                <a:cs typeface="Courier New" pitchFamily="49" charset="0"/>
              </a:rPr>
              <a:t>, Load, </a:t>
            </a:r>
            <a:r>
              <a:rPr lang="en-US" altLang="ja-JP" sz="1600" dirty="0" err="1" smtClean="0">
                <a:latin typeface="Courier New" pitchFamily="49" charset="0"/>
                <a:ea typeface="Times New Roman" pitchFamily="18" charset="0"/>
                <a:cs typeface="Courier New" pitchFamily="49" charset="0"/>
              </a:rPr>
              <a:t>TPCTransmitPower</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TPCLinkMargin</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NeighbourBSSSet</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ListOfAvailableChannels</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NetworkChannels</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AntennaInfo</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TVBDInfo</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SysEntityID</a:t>
            </a:r>
            <a:r>
              <a:rPr lang="en-US" altLang="ja-JP" sz="1600" dirty="0" smtClean="0">
                <a:latin typeface="Courier New" pitchFamily="49" charset="0"/>
                <a:ea typeface="Times New Roman" pitchFamily="18" charset="0"/>
                <a:cs typeface="Courier New" pitchFamily="49" charset="0"/>
              </a:rPr>
              <a:t>, TVBDID, </a:t>
            </a:r>
            <a:r>
              <a:rPr lang="en-US" altLang="ja-JP" sz="1600" dirty="0" err="1" smtClean="0">
                <a:latin typeface="Courier New" pitchFamily="49" charset="0"/>
                <a:ea typeface="Times New Roman" pitchFamily="18" charset="0"/>
                <a:cs typeface="Courier New" pitchFamily="49" charset="0"/>
              </a:rPr>
              <a:t>ListOfNeighbours</a:t>
            </a:r>
            <a:r>
              <a:rPr lang="en-US" altLang="ja-JP" sz="1600" dirty="0" smtClean="0">
                <a:latin typeface="Courier New" pitchFamily="49" charset="0"/>
                <a:ea typeface="Times New Roman" pitchFamily="18" charset="0"/>
                <a:cs typeface="Courier New" pitchFamily="49" charset="0"/>
              </a:rPr>
              <a:t>,…}</a:t>
            </a:r>
          </a:p>
          <a:p>
            <a:endParaRPr lang="en-US" altLang="ja-JP" sz="1600" dirty="0" smtClean="0">
              <a:latin typeface="Courier New" pitchFamily="49" charset="0"/>
              <a:ea typeface="Times New Roman" pitchFamily="18" charset="0"/>
              <a:cs typeface="Courier New" pitchFamily="49"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ja-JP"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 2010</a:t>
            </a:r>
            <a:endParaRPr lang="en-US" dirty="0"/>
          </a:p>
        </p:txBody>
      </p:sp>
      <p:sp>
        <p:nvSpPr>
          <p:cNvPr id="5" name="Footer Placeholder 4"/>
          <p:cNvSpPr>
            <a:spLocks noGrp="1"/>
          </p:cNvSpPr>
          <p:nvPr>
            <p:ph type="ftr" sz="quarter" idx="11"/>
          </p:nvPr>
        </p:nvSpPr>
        <p:spPr/>
        <p:txBody>
          <a:bodyPr/>
          <a:lstStyle/>
          <a:p>
            <a:r>
              <a:rPr lang="en-US" smtClean="0"/>
              <a:t>Chen SUN (NICT)</a:t>
            </a:r>
            <a:endParaRPr lang="en-US" dirty="0"/>
          </a:p>
        </p:txBody>
      </p:sp>
      <p:sp>
        <p:nvSpPr>
          <p:cNvPr id="6" name="Slide Number Placeholder 5"/>
          <p:cNvSpPr>
            <a:spLocks noGrp="1"/>
          </p:cNvSpPr>
          <p:nvPr>
            <p:ph type="sldNum" sz="quarter" idx="12"/>
          </p:nvPr>
        </p:nvSpPr>
        <p:spPr/>
        <p:txBody>
          <a:bodyPr/>
          <a:lstStyle/>
          <a:p>
            <a:r>
              <a:rPr lang="en-US" smtClean="0"/>
              <a:t>Slide </a:t>
            </a:r>
            <a:fld id="{DCCF66CB-33A7-43FA-A426-57157EEB06A1}" type="slidenum">
              <a:rPr lang="en-US" smtClean="0"/>
              <a:pPr/>
              <a:t>4</a:t>
            </a:fld>
            <a:endParaRPr lang="en-US"/>
          </a:p>
        </p:txBody>
      </p:sp>
      <p:sp>
        <p:nvSpPr>
          <p:cNvPr id="24577" name="Rectangle 1"/>
          <p:cNvSpPr>
            <a:spLocks noChangeArrowheads="1"/>
          </p:cNvSpPr>
          <p:nvPr/>
        </p:nvSpPr>
        <p:spPr bwMode="auto">
          <a:xfrm>
            <a:off x="666435" y="609600"/>
            <a:ext cx="7550465" cy="59093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192088" algn="just"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I_PARAM_VALUE ::= CHOICE{BSSID		 STRING,</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SSID 		 STRING, </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BSSType</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ENUMERATED, </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BeaconPeriod</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INTEGER,</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DTIMPeriod</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INTEGER,</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Timestamp 	</a:t>
            </a:r>
            <a:r>
              <a:rPr lang="en-US" altLang="ja-JP" sz="1400" dirty="0" smtClean="0">
                <a:latin typeface="Courier New" pitchFamily="49" charset="0"/>
                <a:ea typeface="Times New Roman" pitchFamily="18" charset="0"/>
                <a:cs typeface="Courier New" pitchFamily="49" charset="0"/>
              </a:rPr>
              <a:t> </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INTEGER,</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LocalTime</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INTEGER,</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PHYParameterSet</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PHY_PARAM_SET, </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CFParameterSet</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CF_PARAM_SET,</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bmk="OLE_LINK9">
                <a:ln>
                  <a:noFill/>
                </a:ln>
                <a:solidFill>
                  <a:schemeClr val="tx1"/>
                </a:solidFill>
                <a:effectLst/>
                <a:latin typeface="Courier New" pitchFamily="49" charset="0"/>
                <a:ea typeface="Times New Roman" pitchFamily="18" charset="0"/>
                <a:cs typeface="Courier New" pitchFamily="49" charset="0"/>
              </a:rPr>
              <a:t>IBSSATIMWindow</a:t>
            </a:r>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TU, </a:t>
            </a:r>
            <a:endParaRPr kumimoji="0" lang="en-US" altLang="ja-JP" sz="1800" b="0" i="0" u="none" strike="noStrike" cap="none" normalizeH="0" baseline="0" dirty="0" smtClean="0" bmk="OLE_LINK9">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bmk="OLE_LINK9">
                <a:ln>
                  <a:noFill/>
                </a:ln>
                <a:solidFill>
                  <a:schemeClr val="tx1"/>
                </a:solidFill>
                <a:effectLst/>
                <a:latin typeface="Courier New" pitchFamily="49" charset="0"/>
                <a:ea typeface="Times New Roman" pitchFamily="18" charset="0"/>
                <a:cs typeface="Courier New" pitchFamily="49" charset="0"/>
              </a:rPr>
              <a:t>CapabilityInformation</a:t>
            </a:r>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BSS_CAPA_INFO,</a:t>
            </a:r>
            <a:endParaRPr kumimoji="0" lang="en-US" altLang="ja-JP" sz="1800" b="0" i="0" u="none" strike="noStrike" cap="none" normalizeH="0" baseline="0" dirty="0" smtClean="0" bmk="OLE_LINK9">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bmk="OLE_LINK9">
                <a:ln>
                  <a:noFill/>
                </a:ln>
                <a:solidFill>
                  <a:schemeClr val="tx1"/>
                </a:solidFill>
                <a:effectLst/>
                <a:latin typeface="Courier New" pitchFamily="49" charset="0"/>
                <a:ea typeface="Times New Roman" pitchFamily="18" charset="0"/>
                <a:cs typeface="Courier New" pitchFamily="49" charset="0"/>
              </a:rPr>
              <a:t>BSSBasicRateSet</a:t>
            </a:r>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SET OF INTEGER, </a:t>
            </a:r>
            <a:endParaRPr kumimoji="0" lang="en-US" altLang="ja-JP" sz="1800" b="0" i="0" u="none" strike="noStrike" cap="none" normalizeH="0" baseline="0" dirty="0" smtClean="0" bmk="OLE_LINK9">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bmk="OLE_LINK9">
                <a:ln>
                  <a:noFill/>
                </a:ln>
                <a:solidFill>
                  <a:schemeClr val="tx1"/>
                </a:solidFill>
                <a:effectLst/>
                <a:latin typeface="Courier New" pitchFamily="49" charset="0"/>
                <a:ea typeface="Times New Roman" pitchFamily="18" charset="0"/>
                <a:cs typeface="Courier New" pitchFamily="49" charset="0"/>
              </a:rPr>
              <a:t>OperationalRateSet</a:t>
            </a:r>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SET OF INTEGER, </a:t>
            </a:r>
            <a:endParaRPr kumimoji="0" lang="en-US" altLang="ja-JP" sz="1800" b="0" i="0" u="none" strike="noStrike" cap="none" normalizeH="0" baseline="0" dirty="0" smtClean="0" bmk="OLE_LINK9">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Country 		 STRING, </a:t>
            </a:r>
            <a:endParaRPr kumimoji="0" lang="en-US" altLang="ja-JP" sz="1800" b="0" i="0" u="none" strike="noStrike" cap="none" normalizeH="0" baseline="0" dirty="0" smtClean="0" bmk="OLE_LINK9">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bmk="OLE_LINK9">
                <a:ln>
                  <a:noFill/>
                </a:ln>
                <a:solidFill>
                  <a:schemeClr val="tx1"/>
                </a:solidFill>
                <a:effectLst/>
                <a:latin typeface="Courier New" pitchFamily="49" charset="0"/>
                <a:ea typeface="Times New Roman" pitchFamily="18" charset="0"/>
                <a:cs typeface="Courier New" pitchFamily="49" charset="0"/>
              </a:rPr>
              <a:t>IBSSDFSRecoveryInterval</a:t>
            </a:r>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INTEGER,</a:t>
            </a:r>
            <a:endParaRPr kumimoji="0" lang="en-US" altLang="ja-JP" sz="1800" b="0" i="0" u="none" strike="noStrike" cap="none" normalizeH="0" baseline="0" dirty="0" smtClean="0" bmk="OLE_LINK9">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bmk="OLE_LINK9">
                <a:ln>
                  <a:noFill/>
                </a:ln>
                <a:solidFill>
                  <a:schemeClr val="tx1"/>
                </a:solidFill>
                <a:effectLst/>
                <a:latin typeface="Courier New" pitchFamily="49" charset="0"/>
                <a:ea typeface="Times New Roman" pitchFamily="18" charset="0"/>
                <a:cs typeface="Courier New" pitchFamily="49" charset="0"/>
              </a:rPr>
              <a:t>	Load 		 BSS_LOAD,</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TPCTransmitPower</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INTEGER,</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TPCLinkMargin</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INTEGER,</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NeighbourBSSSet</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NEIBR_BSS_SET,</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ListOfAvailableChannels</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LIST_TV_CHANNELS,</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NetworkChannels</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NETWORK_CHANNELS,</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AntennaInfo</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ANTENNA_INFO,</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TVBDInfo</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TVBD_INFO,</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SysEntityID</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INTEGER,</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TVBDID,		STRING,</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4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ListOfNeighbours</a:t>
            </a:r>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LIST_NEIGHBOURS,</a:t>
            </a:r>
            <a:endParaRPr kumimoji="0" lang="en-US" altLang="ja-JP" sz="1800" b="0" i="0" u="none" strike="noStrike" cap="none" normalizeH="0" baseline="0" dirty="0" smtClean="0">
              <a:ln>
                <a:noFill/>
              </a:ln>
              <a:solidFill>
                <a:schemeClr val="tx1"/>
              </a:solidFill>
              <a:effectLst/>
              <a:latin typeface="Arial" pitchFamily="34" charset="0"/>
            </a:endParaRPr>
          </a:p>
          <a:p>
            <a:pPr lvl="4" indent="192088" algn="just"/>
            <a:r>
              <a:rPr kumimoji="0" lang="en-US" altLang="ja-JP" sz="14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endParaRPr kumimoji="0" lang="en-US" altLang="ja-JP"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ASN.1 definitions of data types</a:t>
            </a:r>
            <a:br>
              <a:rPr lang="en-US" dirty="0" smtClean="0"/>
            </a:br>
            <a:endParaRPr lang="en-US" dirty="0"/>
          </a:p>
        </p:txBody>
      </p:sp>
      <p:sp>
        <p:nvSpPr>
          <p:cNvPr id="3" name="Content Placeholder 2"/>
          <p:cNvSpPr>
            <a:spLocks noGrp="1"/>
          </p:cNvSpPr>
          <p:nvPr>
            <p:ph idx="1"/>
          </p:nvPr>
        </p:nvSpPr>
        <p:spPr>
          <a:xfrm>
            <a:off x="685800" y="1250950"/>
            <a:ext cx="7772400" cy="4114800"/>
          </a:xfrm>
        </p:spPr>
        <p:txBody>
          <a:bodyPr/>
          <a:lstStyle/>
          <a:p>
            <a:r>
              <a:rPr lang="en-US" sz="1800" dirty="0" smtClean="0"/>
              <a:t>Media-SAP: Coexistence </a:t>
            </a:r>
            <a:r>
              <a:rPr lang="en-US" sz="1800" dirty="0" smtClean="0"/>
              <a:t>reconfiguration service</a:t>
            </a:r>
          </a:p>
          <a:p>
            <a:pPr lvl="1"/>
            <a:r>
              <a:rPr lang="en-US" sz="1600" dirty="0" smtClean="0"/>
              <a:t>Service primitives</a:t>
            </a:r>
          </a:p>
          <a:p>
            <a:pPr lvl="2"/>
            <a:r>
              <a:rPr lang="en-US" sz="1400" dirty="0" err="1" smtClean="0"/>
              <a:t>COEX_RCF.request</a:t>
            </a:r>
            <a:r>
              <a:rPr lang="en-US" sz="1400" dirty="0" smtClean="0"/>
              <a:t>(</a:t>
            </a:r>
            <a:r>
              <a:rPr lang="en-US" sz="1400" dirty="0" err="1" smtClean="0"/>
              <a:t>CoexReconParams</a:t>
            </a:r>
            <a:r>
              <a:rPr lang="en-US" sz="1400" dirty="0" smtClean="0"/>
              <a:t>)</a:t>
            </a:r>
          </a:p>
          <a:p>
            <a:pPr lvl="2"/>
            <a:r>
              <a:rPr lang="en-US" sz="1400" dirty="0" err="1" smtClean="0"/>
              <a:t>COEX_RCF.confirm</a:t>
            </a:r>
            <a:r>
              <a:rPr lang="en-US" sz="1400" dirty="0" smtClean="0"/>
              <a:t>(</a:t>
            </a:r>
            <a:r>
              <a:rPr lang="en-US" sz="1400" dirty="0" err="1" smtClean="0"/>
              <a:t>CoexReconResults</a:t>
            </a:r>
            <a:r>
              <a:rPr lang="en-US" sz="1400" dirty="0" smtClean="0"/>
              <a:t>)</a:t>
            </a:r>
            <a:endParaRPr lang="en-US" sz="1400" dirty="0"/>
          </a:p>
        </p:txBody>
      </p:sp>
      <p:sp>
        <p:nvSpPr>
          <p:cNvPr id="4" name="Date Placeholder 3"/>
          <p:cNvSpPr>
            <a:spLocks noGrp="1"/>
          </p:cNvSpPr>
          <p:nvPr>
            <p:ph type="dt" sz="half" idx="10"/>
          </p:nvPr>
        </p:nvSpPr>
        <p:spPr/>
        <p:txBody>
          <a:bodyPr/>
          <a:lstStyle/>
          <a:p>
            <a:r>
              <a:rPr lang="en-US" smtClean="0"/>
              <a:t>Sep. 2010</a:t>
            </a:r>
            <a:endParaRPr lang="en-US" dirty="0"/>
          </a:p>
        </p:txBody>
      </p:sp>
      <p:sp>
        <p:nvSpPr>
          <p:cNvPr id="5" name="Footer Placeholder 4"/>
          <p:cNvSpPr>
            <a:spLocks noGrp="1"/>
          </p:cNvSpPr>
          <p:nvPr>
            <p:ph type="ftr" sz="quarter" idx="11"/>
          </p:nvPr>
        </p:nvSpPr>
        <p:spPr/>
        <p:txBody>
          <a:bodyPr/>
          <a:lstStyle/>
          <a:p>
            <a:r>
              <a:rPr lang="en-US" smtClean="0"/>
              <a:t>Chen SUN (NICT)</a:t>
            </a:r>
            <a:endParaRPr lang="en-US" dirty="0"/>
          </a:p>
        </p:txBody>
      </p:sp>
      <p:sp>
        <p:nvSpPr>
          <p:cNvPr id="6" name="Slide Number Placeholder 5"/>
          <p:cNvSpPr>
            <a:spLocks noGrp="1"/>
          </p:cNvSpPr>
          <p:nvPr>
            <p:ph type="sldNum" sz="quarter" idx="12"/>
          </p:nvPr>
        </p:nvSpPr>
        <p:spPr/>
        <p:txBody>
          <a:bodyPr/>
          <a:lstStyle/>
          <a:p>
            <a:r>
              <a:rPr lang="en-US" smtClean="0"/>
              <a:t>Slide </a:t>
            </a:r>
            <a:fld id="{DCCF66CB-33A7-43FA-A426-57157EEB06A1}" type="slidenum">
              <a:rPr lang="en-US" smtClean="0"/>
              <a:pPr/>
              <a:t>5</a:t>
            </a:fld>
            <a:endParaRPr lang="en-US"/>
          </a:p>
        </p:txBody>
      </p:sp>
      <p:sp>
        <p:nvSpPr>
          <p:cNvPr id="25602" name="Rectangle 2"/>
          <p:cNvSpPr>
            <a:spLocks noChangeArrowheads="1"/>
          </p:cNvSpPr>
          <p:nvPr/>
        </p:nvSpPr>
        <p:spPr bwMode="auto">
          <a:xfrm>
            <a:off x="0" y="2673350"/>
            <a:ext cx="8879354" cy="43396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5113" algn="just"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R_PROFILE_PARAM ::= SEQUENCE{</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ReconProfileParamID</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R_PROFILE_PARAM_ID,</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265113"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ReconProfileParamValue</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lang="en-US" altLang="ja-JP" sz="1600" dirty="0" smtClean="0">
                <a:latin typeface="Courier New" pitchFamily="49" charset="0"/>
                <a:ea typeface="Times New Roman" pitchFamily="18" charset="0"/>
                <a:cs typeface="Courier New" pitchFamily="49" charset="0"/>
              </a:rPr>
              <a:t>   </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R_PROFILE_PARAM_VALUE}</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265113" algn="just"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265113"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COEX_R_PROFILE ::= SEQUENCE OF R_PROFILE_PARAM</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265113" algn="just"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265113"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COEX_R_PARAM ::= SEQUENCE{</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CoexReconObjID</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COEX_R_OBJ_ID,</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265113"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CoexReconProfile</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COEX_R_PROFILE}</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265113" algn="just"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265113"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COEX_R_PARAMs ::= SEQUENCE OF COEX_R_PARAM</a:t>
            </a:r>
          </a:p>
          <a:p>
            <a:pPr marL="0" marR="0" lvl="0" indent="265113" algn="just" defTabSz="914400" rtl="0" eaLnBrk="0" fontAlgn="base" latinLnBrk="0" hangingPunct="0">
              <a:lnSpc>
                <a:spcPct val="100000"/>
              </a:lnSpc>
              <a:spcBef>
                <a:spcPct val="0"/>
              </a:spcBef>
              <a:spcAft>
                <a:spcPct val="0"/>
              </a:spcAft>
              <a:buClrTx/>
              <a:buSzTx/>
              <a:buFontTx/>
              <a:buNone/>
              <a:tabLst/>
            </a:pPr>
            <a:endParaRPr lang="en-US" altLang="ja-JP" sz="1600" dirty="0" smtClean="0">
              <a:latin typeface="Courier New" pitchFamily="49" charset="0"/>
              <a:cs typeface="Courier New" pitchFamily="49" charset="0"/>
            </a:endParaRPr>
          </a:p>
          <a:p>
            <a:r>
              <a:rPr lang="en-US" altLang="ja-JP" sz="1600" dirty="0" smtClean="0">
                <a:latin typeface="Courier New" pitchFamily="49" charset="0"/>
                <a:ea typeface="Times New Roman" pitchFamily="18" charset="0"/>
                <a:cs typeface="Courier New" pitchFamily="49" charset="0"/>
              </a:rPr>
              <a:t>  COEX_R_RSULT ::= SEQUENCE{</a:t>
            </a:r>
            <a:r>
              <a:rPr lang="en-US" altLang="ja-JP" sz="1600" dirty="0" err="1" smtClean="0">
                <a:latin typeface="Courier New" pitchFamily="49" charset="0"/>
                <a:ea typeface="Times New Roman" pitchFamily="18" charset="0"/>
                <a:cs typeface="Courier New" pitchFamily="49" charset="0"/>
              </a:rPr>
              <a:t>CoexReconObjID</a:t>
            </a:r>
            <a:r>
              <a:rPr lang="en-US" altLang="ja-JP" sz="1600" dirty="0" smtClean="0">
                <a:latin typeface="Courier New" pitchFamily="49" charset="0"/>
                <a:ea typeface="Times New Roman" pitchFamily="18" charset="0"/>
                <a:cs typeface="Courier New" pitchFamily="49" charset="0"/>
              </a:rPr>
              <a:t>    COEX_R_OBJ_ID,</a:t>
            </a:r>
          </a:p>
          <a:p>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ReconStatus</a:t>
            </a:r>
            <a:r>
              <a:rPr lang="en-US" altLang="ja-JP" sz="1600" dirty="0" smtClean="0">
                <a:latin typeface="Courier New" pitchFamily="49" charset="0"/>
                <a:ea typeface="Times New Roman" pitchFamily="18" charset="0"/>
                <a:cs typeface="Courier New" pitchFamily="49" charset="0"/>
              </a:rPr>
              <a:t>        R_STATUS,</a:t>
            </a:r>
          </a:p>
          <a:p>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CoexReconParams</a:t>
            </a:r>
            <a:r>
              <a:rPr lang="en-US" altLang="ja-JP" sz="1600" dirty="0" smtClean="0">
                <a:latin typeface="Courier New" pitchFamily="49" charset="0"/>
                <a:ea typeface="Times New Roman" pitchFamily="18" charset="0"/>
                <a:cs typeface="Courier New" pitchFamily="49" charset="0"/>
              </a:rPr>
              <a:t>   COEX_R_PARAMs   OPTIONAL}</a:t>
            </a:r>
          </a:p>
          <a:p>
            <a:r>
              <a:rPr lang="en-US" altLang="ja-JP" sz="1600" dirty="0" smtClean="0">
                <a:latin typeface="Courier New" pitchFamily="49" charset="0"/>
                <a:ea typeface="Times New Roman" pitchFamily="18" charset="0"/>
                <a:cs typeface="Courier New" pitchFamily="49" charset="0"/>
              </a:rPr>
              <a:t> </a:t>
            </a:r>
          </a:p>
          <a:p>
            <a:r>
              <a:rPr lang="en-US" altLang="ja-JP" sz="1600" dirty="0" smtClean="0">
                <a:latin typeface="Courier New" pitchFamily="49" charset="0"/>
                <a:ea typeface="Times New Roman" pitchFamily="18" charset="0"/>
                <a:cs typeface="Courier New" pitchFamily="49" charset="0"/>
              </a:rPr>
              <a:t>  COEX_R_RSULTs ::= SEQUENCE of COEX_R_RSULT</a:t>
            </a:r>
          </a:p>
          <a:p>
            <a:pPr marL="0" marR="0" lvl="0" indent="265113" algn="just" defTabSz="914400" rtl="0" eaLnBrk="0" fontAlgn="base" latinLnBrk="0" hangingPunct="0">
              <a:lnSpc>
                <a:spcPct val="100000"/>
              </a:lnSpc>
              <a:spcBef>
                <a:spcPct val="0"/>
              </a:spcBef>
              <a:spcAft>
                <a:spcPct val="0"/>
              </a:spcAft>
              <a:buClrTx/>
              <a:buSzTx/>
              <a:buFontTx/>
              <a:buNone/>
              <a:tabLst/>
            </a:pPr>
            <a:endParaRPr kumimoji="0" lang="en-US" altLang="ja-JP" sz="3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ASN.1 definitions of data types</a:t>
            </a:r>
            <a:br>
              <a:rPr lang="en-US" dirty="0" smtClean="0"/>
            </a:br>
            <a:endParaRPr lang="en-US" dirty="0"/>
          </a:p>
        </p:txBody>
      </p:sp>
      <p:sp>
        <p:nvSpPr>
          <p:cNvPr id="3" name="Content Placeholder 2"/>
          <p:cNvSpPr>
            <a:spLocks noGrp="1"/>
          </p:cNvSpPr>
          <p:nvPr>
            <p:ph idx="1"/>
          </p:nvPr>
        </p:nvSpPr>
        <p:spPr>
          <a:xfrm>
            <a:off x="685800" y="1250950"/>
            <a:ext cx="7772400" cy="4114800"/>
          </a:xfrm>
        </p:spPr>
        <p:txBody>
          <a:bodyPr/>
          <a:lstStyle/>
          <a:p>
            <a:r>
              <a:rPr lang="en-US" sz="1800" dirty="0" smtClean="0"/>
              <a:t>Media-SAP: Coexistence </a:t>
            </a:r>
            <a:r>
              <a:rPr lang="en-US" sz="1800" dirty="0" smtClean="0"/>
              <a:t>measurement service</a:t>
            </a:r>
          </a:p>
          <a:p>
            <a:pPr lvl="1"/>
            <a:r>
              <a:rPr lang="en-US" sz="1600" dirty="0" smtClean="0"/>
              <a:t>Service primitives</a:t>
            </a:r>
          </a:p>
          <a:p>
            <a:pPr lvl="2"/>
            <a:r>
              <a:rPr lang="fr-FR" sz="1400" dirty="0" err="1" smtClean="0"/>
              <a:t>COEX_MEAS.request</a:t>
            </a:r>
            <a:r>
              <a:rPr lang="fr-FR" sz="1400" dirty="0" smtClean="0"/>
              <a:t>(</a:t>
            </a:r>
            <a:r>
              <a:rPr lang="fr-FR" sz="1400" dirty="0" err="1" smtClean="0"/>
              <a:t>CoexMeasuParams</a:t>
            </a:r>
            <a:r>
              <a:rPr lang="fr-FR" sz="1400" dirty="0" smtClean="0"/>
              <a:t>)</a:t>
            </a:r>
          </a:p>
          <a:p>
            <a:pPr lvl="2"/>
            <a:r>
              <a:rPr lang="en-US" sz="1400" dirty="0" err="1" smtClean="0"/>
              <a:t>COEX_MEAS.confirm</a:t>
            </a:r>
            <a:r>
              <a:rPr lang="en-US" sz="1400" dirty="0" smtClean="0"/>
              <a:t>(</a:t>
            </a:r>
            <a:r>
              <a:rPr lang="en-US" sz="1400" dirty="0" err="1" smtClean="0"/>
              <a:t>CoexMeasuResults</a:t>
            </a:r>
            <a:r>
              <a:rPr lang="en-US" sz="1400" dirty="0" smtClean="0"/>
              <a:t>)</a:t>
            </a:r>
            <a:endParaRPr lang="en-US" sz="1400" dirty="0"/>
          </a:p>
        </p:txBody>
      </p:sp>
      <p:sp>
        <p:nvSpPr>
          <p:cNvPr id="4" name="Date Placeholder 3"/>
          <p:cNvSpPr>
            <a:spLocks noGrp="1"/>
          </p:cNvSpPr>
          <p:nvPr>
            <p:ph type="dt" sz="half" idx="10"/>
          </p:nvPr>
        </p:nvSpPr>
        <p:spPr/>
        <p:txBody>
          <a:bodyPr/>
          <a:lstStyle/>
          <a:p>
            <a:r>
              <a:rPr lang="en-US" smtClean="0"/>
              <a:t>Sep. 2010</a:t>
            </a:r>
            <a:endParaRPr lang="en-US" dirty="0"/>
          </a:p>
        </p:txBody>
      </p:sp>
      <p:sp>
        <p:nvSpPr>
          <p:cNvPr id="5" name="Footer Placeholder 4"/>
          <p:cNvSpPr>
            <a:spLocks noGrp="1"/>
          </p:cNvSpPr>
          <p:nvPr>
            <p:ph type="ftr" sz="quarter" idx="11"/>
          </p:nvPr>
        </p:nvSpPr>
        <p:spPr/>
        <p:txBody>
          <a:bodyPr/>
          <a:lstStyle/>
          <a:p>
            <a:r>
              <a:rPr lang="en-US" smtClean="0"/>
              <a:t>Chen SUN (NICT)</a:t>
            </a:r>
            <a:endParaRPr lang="en-US" dirty="0"/>
          </a:p>
        </p:txBody>
      </p:sp>
      <p:sp>
        <p:nvSpPr>
          <p:cNvPr id="6" name="Slide Number Placeholder 5"/>
          <p:cNvSpPr>
            <a:spLocks noGrp="1"/>
          </p:cNvSpPr>
          <p:nvPr>
            <p:ph type="sldNum" sz="quarter" idx="12"/>
          </p:nvPr>
        </p:nvSpPr>
        <p:spPr/>
        <p:txBody>
          <a:bodyPr/>
          <a:lstStyle/>
          <a:p>
            <a:r>
              <a:rPr lang="en-US" smtClean="0"/>
              <a:t>Slide </a:t>
            </a:r>
            <a:fld id="{DCCF66CB-33A7-43FA-A426-57157EEB06A1}" type="slidenum">
              <a:rPr lang="en-US" smtClean="0"/>
              <a:pPr/>
              <a:t>6</a:t>
            </a:fld>
            <a:endParaRPr lang="en-US"/>
          </a:p>
        </p:txBody>
      </p:sp>
      <p:sp>
        <p:nvSpPr>
          <p:cNvPr id="26625" name="Rectangle 1"/>
          <p:cNvSpPr>
            <a:spLocks noChangeArrowheads="1"/>
          </p:cNvSpPr>
          <p:nvPr/>
        </p:nvSpPr>
        <p:spPr bwMode="auto">
          <a:xfrm>
            <a:off x="-628650" y="2362200"/>
            <a:ext cx="10039350"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14400" algn="just" defTabSz="914400" rtl="0" eaLnBrk="1" fontAlgn="base" latinLnBrk="0" hangingPunct="1">
              <a:lnSpc>
                <a:spcPct val="100000"/>
              </a:lnSpc>
              <a:spcBef>
                <a:spcPct val="0"/>
              </a:spcBef>
              <a:spcAft>
                <a:spcPct val="0"/>
              </a:spcAft>
              <a:buClrTx/>
              <a:buSzTx/>
              <a:buFontTx/>
              <a:buNone/>
              <a:tabLst/>
            </a:pPr>
            <a:r>
              <a:rPr lang="en-US" altLang="ja-JP" sz="1600" dirty="0" smtClean="0">
                <a:latin typeface="Courier New" pitchFamily="49" charset="0"/>
                <a:ea typeface="Times New Roman" pitchFamily="18" charset="0"/>
                <a:cs typeface="Courier New" pitchFamily="49" charset="0"/>
              </a:rPr>
              <a:t>M_PROFILE_PARAM ::= SEQUENCE{</a:t>
            </a:r>
            <a:r>
              <a:rPr lang="en-US" altLang="ja-JP" sz="1600" dirty="0" err="1" smtClean="0">
                <a:latin typeface="Courier New" pitchFamily="49" charset="0"/>
                <a:ea typeface="Times New Roman" pitchFamily="18" charset="0"/>
                <a:cs typeface="Courier New" pitchFamily="49" charset="0"/>
              </a:rPr>
              <a:t>MeasuProfileParamID</a:t>
            </a:r>
            <a:r>
              <a:rPr lang="en-US" altLang="ja-JP" sz="1600" dirty="0" smtClean="0">
                <a:latin typeface="Courier New" pitchFamily="49" charset="0"/>
                <a:ea typeface="Times New Roman" pitchFamily="18" charset="0"/>
                <a:cs typeface="Courier New" pitchFamily="49" charset="0"/>
              </a:rPr>
              <a:t>   M_PROFILE_PARAM_ID, </a:t>
            </a:r>
          </a:p>
          <a:p>
            <a:pPr marL="0" marR="0" lvl="0" indent="914400" algn="just" defTabSz="914400" rtl="0" eaLnBrk="0" fontAlgn="base" latinLnBrk="0" hangingPunct="0">
              <a:lnSpc>
                <a:spcPct val="100000"/>
              </a:lnSpc>
              <a:spcBef>
                <a:spcPct val="0"/>
              </a:spcBef>
              <a:spcAft>
                <a:spcPct val="0"/>
              </a:spcAft>
              <a:buClrTx/>
              <a:buSzTx/>
              <a:buFontTx/>
              <a:buNone/>
              <a:tabLst/>
            </a:pP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MeasuProfileParamValue</a:t>
            </a:r>
            <a:r>
              <a:rPr lang="en-US" altLang="ja-JP" sz="1600" dirty="0" smtClean="0">
                <a:latin typeface="Courier New" pitchFamily="49" charset="0"/>
                <a:ea typeface="Times New Roman" pitchFamily="18" charset="0"/>
                <a:cs typeface="Courier New" pitchFamily="49" charset="0"/>
              </a:rPr>
              <a:t>     M_PROFILE_PARAM_VALUE}</a:t>
            </a:r>
          </a:p>
          <a:p>
            <a:pPr marL="0" marR="0" lvl="0" indent="914400" algn="just" defTabSz="914400" rtl="0" eaLnBrk="0" fontAlgn="base" latinLnBrk="0" hangingPunct="0">
              <a:lnSpc>
                <a:spcPct val="100000"/>
              </a:lnSpc>
              <a:spcBef>
                <a:spcPct val="0"/>
              </a:spcBef>
              <a:spcAft>
                <a:spcPct val="0"/>
              </a:spcAft>
              <a:buClrTx/>
              <a:buSzTx/>
              <a:buFontTx/>
              <a:buNone/>
              <a:tabLst/>
            </a:pPr>
            <a:r>
              <a:rPr lang="en-US" altLang="ja-JP" sz="1600" dirty="0" smtClean="0">
                <a:latin typeface="Courier New" pitchFamily="49" charset="0"/>
                <a:ea typeface="Times New Roman" pitchFamily="18" charset="0"/>
                <a:cs typeface="Courier New" pitchFamily="49" charset="0"/>
              </a:rPr>
              <a:t>COEX_M_PROFILE ::= SEQUENCE OF M_PROFILE_PARAM</a:t>
            </a:r>
          </a:p>
          <a:p>
            <a:pPr marL="0" marR="0" lvl="0" indent="914400" algn="just" defTabSz="914400" rtl="0" eaLnBrk="0" fontAlgn="base" latinLnBrk="0" hangingPunct="0">
              <a:lnSpc>
                <a:spcPct val="100000"/>
              </a:lnSpc>
              <a:spcBef>
                <a:spcPct val="0"/>
              </a:spcBef>
              <a:spcAft>
                <a:spcPct val="0"/>
              </a:spcAft>
              <a:buClrTx/>
              <a:buSzTx/>
              <a:buFontTx/>
              <a:buNone/>
              <a:tabLst/>
            </a:pPr>
            <a:r>
              <a:rPr lang="en-US" altLang="ja-JP" sz="1600" dirty="0" smtClean="0">
                <a:latin typeface="Courier New" pitchFamily="49" charset="0"/>
                <a:ea typeface="Times New Roman" pitchFamily="18" charset="0"/>
                <a:cs typeface="Courier New" pitchFamily="49" charset="0"/>
              </a:rPr>
              <a:t>COEX_M_PARAM ::= SEQUENCE{</a:t>
            </a:r>
            <a:r>
              <a:rPr lang="en-US" altLang="ja-JP" sz="1600" dirty="0" err="1" smtClean="0">
                <a:latin typeface="Courier New" pitchFamily="49" charset="0"/>
                <a:ea typeface="Times New Roman" pitchFamily="18" charset="0"/>
                <a:cs typeface="Courier New" pitchFamily="49" charset="0"/>
              </a:rPr>
              <a:t>CoexMeasuObjID</a:t>
            </a:r>
            <a:r>
              <a:rPr lang="en-US" altLang="ja-JP" sz="1600" dirty="0" smtClean="0">
                <a:latin typeface="Courier New" pitchFamily="49" charset="0"/>
                <a:ea typeface="Times New Roman" pitchFamily="18" charset="0"/>
                <a:cs typeface="Courier New" pitchFamily="49" charset="0"/>
              </a:rPr>
              <a:t>  COEX_M_OBJ_ID, </a:t>
            </a:r>
          </a:p>
          <a:p>
            <a:pPr marL="0" marR="0" lvl="0" indent="914400" algn="just" defTabSz="914400" rtl="0" eaLnBrk="0" fontAlgn="base" latinLnBrk="0" hangingPunct="0">
              <a:lnSpc>
                <a:spcPct val="100000"/>
              </a:lnSpc>
              <a:spcBef>
                <a:spcPct val="0"/>
              </a:spcBef>
              <a:spcAft>
                <a:spcPct val="0"/>
              </a:spcAft>
              <a:buClrTx/>
              <a:buSzTx/>
              <a:buFontTx/>
              <a:buNone/>
              <a:tabLst/>
            </a:pP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CoexMeasuProfile</a:t>
            </a:r>
            <a:r>
              <a:rPr lang="en-US" altLang="ja-JP" sz="1600" dirty="0" smtClean="0">
                <a:latin typeface="Courier New" pitchFamily="49" charset="0"/>
                <a:ea typeface="Times New Roman" pitchFamily="18" charset="0"/>
                <a:cs typeface="Courier New" pitchFamily="49" charset="0"/>
              </a:rPr>
              <a:t>  COEX_M_PROFILE}</a:t>
            </a:r>
          </a:p>
          <a:p>
            <a:pPr marL="0" marR="0" lvl="0" indent="914400" algn="just" defTabSz="914400" rtl="0" eaLnBrk="0" fontAlgn="base" latinLnBrk="0" hangingPunct="0">
              <a:lnSpc>
                <a:spcPct val="100000"/>
              </a:lnSpc>
              <a:spcBef>
                <a:spcPct val="0"/>
              </a:spcBef>
              <a:spcAft>
                <a:spcPct val="0"/>
              </a:spcAft>
              <a:buClrTx/>
              <a:buSzTx/>
              <a:buFontTx/>
              <a:buNone/>
              <a:tabLst/>
            </a:pPr>
            <a:endParaRPr lang="en-US" altLang="ja-JP" sz="1600" dirty="0" smtClean="0">
              <a:latin typeface="Courier New" pitchFamily="49" charset="0"/>
              <a:ea typeface="Times New Roman" pitchFamily="18" charset="0"/>
              <a:cs typeface="Courier New" pitchFamily="49" charset="0"/>
            </a:endParaRPr>
          </a:p>
          <a:p>
            <a:pPr marL="0" marR="0" lvl="0" indent="914400" algn="just" defTabSz="914400" rtl="0" eaLnBrk="0" fontAlgn="base" latinLnBrk="0" hangingPunct="0">
              <a:lnSpc>
                <a:spcPct val="100000"/>
              </a:lnSpc>
              <a:spcBef>
                <a:spcPct val="0"/>
              </a:spcBef>
              <a:spcAft>
                <a:spcPct val="0"/>
              </a:spcAft>
              <a:buClrTx/>
              <a:buSzTx/>
              <a:buFontTx/>
              <a:buNone/>
              <a:tabLst/>
            </a:pPr>
            <a:r>
              <a:rPr lang="en-US" altLang="ja-JP" sz="1600" dirty="0" smtClean="0">
                <a:latin typeface="Courier New" pitchFamily="49" charset="0"/>
                <a:ea typeface="Times New Roman" pitchFamily="18" charset="0"/>
                <a:cs typeface="Courier New" pitchFamily="49" charset="0"/>
              </a:rPr>
              <a:t>COEX_M_PARAMs ::= SEQUENCE OF COEX_M_PARAM</a:t>
            </a:r>
          </a:p>
          <a:p>
            <a:pPr marL="0" marR="0" lvl="0" indent="914400" algn="just" defTabSz="914400" rtl="0" eaLnBrk="0" fontAlgn="base" latinLnBrk="0" hangingPunct="0">
              <a:lnSpc>
                <a:spcPct val="100000"/>
              </a:lnSpc>
              <a:spcBef>
                <a:spcPct val="0"/>
              </a:spcBef>
              <a:spcAft>
                <a:spcPct val="0"/>
              </a:spcAft>
              <a:buClrTx/>
              <a:buSzTx/>
              <a:buFontTx/>
              <a:buNone/>
              <a:tabLst/>
            </a:pPr>
            <a:endParaRPr lang="en-US" altLang="ja-JP" sz="1600" dirty="0" smtClean="0">
              <a:latin typeface="Courier New" pitchFamily="49" charset="0"/>
              <a:ea typeface="Times New Roman" pitchFamily="18" charset="0"/>
              <a:cs typeface="Courier New" pitchFamily="49" charset="0"/>
            </a:endParaRPr>
          </a:p>
          <a:p>
            <a:pPr lvl="2"/>
            <a:r>
              <a:rPr lang="en-US" altLang="ja-JP" sz="1600" dirty="0" smtClean="0">
                <a:latin typeface="Courier New" pitchFamily="49" charset="0"/>
                <a:ea typeface="Times New Roman" pitchFamily="18" charset="0"/>
                <a:cs typeface="Courier New" pitchFamily="49" charset="0"/>
              </a:rPr>
              <a:t>M_RESULT_PARAM ::= SEQUENCE{</a:t>
            </a:r>
            <a:r>
              <a:rPr lang="en-US" altLang="ja-JP" sz="1600" dirty="0" err="1" smtClean="0">
                <a:latin typeface="Courier New" pitchFamily="49" charset="0"/>
                <a:ea typeface="Times New Roman" pitchFamily="18" charset="0"/>
                <a:cs typeface="Courier New" pitchFamily="49" charset="0"/>
              </a:rPr>
              <a:t>MeasuResultParamID</a:t>
            </a:r>
            <a:r>
              <a:rPr lang="en-US" altLang="ja-JP" sz="1600" dirty="0" smtClean="0">
                <a:latin typeface="Courier New" pitchFamily="49" charset="0"/>
                <a:ea typeface="Times New Roman" pitchFamily="18" charset="0"/>
                <a:cs typeface="Courier New" pitchFamily="49" charset="0"/>
              </a:rPr>
              <a:t>  M_RESULT_PARAM_ID, </a:t>
            </a:r>
          </a:p>
          <a:p>
            <a:pPr lvl="2"/>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MeasuResultParamValue</a:t>
            </a:r>
            <a:r>
              <a:rPr lang="en-US" altLang="ja-JP" sz="1600" dirty="0" smtClean="0">
                <a:latin typeface="Courier New" pitchFamily="49" charset="0"/>
                <a:ea typeface="Times New Roman" pitchFamily="18" charset="0"/>
                <a:cs typeface="Courier New" pitchFamily="49" charset="0"/>
              </a:rPr>
              <a:t>  M_RESULT_PARAM_VALUE}</a:t>
            </a:r>
          </a:p>
          <a:p>
            <a:pPr lvl="2"/>
            <a:r>
              <a:rPr lang="en-US" altLang="ja-JP" sz="1600" dirty="0" smtClean="0">
                <a:latin typeface="Courier New" pitchFamily="49" charset="0"/>
                <a:ea typeface="Times New Roman" pitchFamily="18" charset="0"/>
                <a:cs typeface="Courier New" pitchFamily="49" charset="0"/>
              </a:rPr>
              <a:t>M_RESULT_PARAMs ::= SEQUENCE OF M_RESULT_PARAM</a:t>
            </a:r>
          </a:p>
          <a:p>
            <a:pPr lvl="2"/>
            <a:endParaRPr lang="en-US" altLang="ja-JP" sz="1600" dirty="0" smtClean="0">
              <a:latin typeface="Courier New" pitchFamily="49" charset="0"/>
              <a:ea typeface="Times New Roman" pitchFamily="18" charset="0"/>
              <a:cs typeface="Courier New" pitchFamily="49" charset="0"/>
            </a:endParaRPr>
          </a:p>
          <a:p>
            <a:pPr lvl="2"/>
            <a:r>
              <a:rPr lang="en-US" altLang="ja-JP" sz="1600" dirty="0" smtClean="0">
                <a:latin typeface="Courier New" pitchFamily="49" charset="0"/>
                <a:ea typeface="Times New Roman" pitchFamily="18" charset="0"/>
                <a:cs typeface="Courier New" pitchFamily="49" charset="0"/>
              </a:rPr>
              <a:t>COEX_M_RESULT ::= SEQUENCE{</a:t>
            </a:r>
            <a:r>
              <a:rPr lang="en-US" altLang="ja-JP" sz="1600" dirty="0" err="1" smtClean="0">
                <a:latin typeface="Courier New" pitchFamily="49" charset="0"/>
                <a:ea typeface="Times New Roman" pitchFamily="18" charset="0"/>
                <a:cs typeface="Courier New" pitchFamily="49" charset="0"/>
              </a:rPr>
              <a:t>CoexMeasuObjID</a:t>
            </a:r>
            <a:r>
              <a:rPr lang="en-US" altLang="ja-JP" sz="1600" dirty="0" smtClean="0">
                <a:latin typeface="Courier New" pitchFamily="49" charset="0"/>
                <a:ea typeface="Times New Roman" pitchFamily="18" charset="0"/>
                <a:cs typeface="Courier New" pitchFamily="49" charset="0"/>
              </a:rPr>
              <a:t>   COEX_M_OBJ_ID,</a:t>
            </a:r>
          </a:p>
          <a:p>
            <a:pPr lvl="2"/>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MeasuStatus</a:t>
            </a:r>
            <a:r>
              <a:rPr lang="en-US" altLang="ja-JP" sz="1600" dirty="0" smtClean="0">
                <a:latin typeface="Courier New" pitchFamily="49" charset="0"/>
                <a:ea typeface="Times New Roman" pitchFamily="18" charset="0"/>
                <a:cs typeface="Courier New" pitchFamily="49" charset="0"/>
              </a:rPr>
              <a:t>       M_STATUS,</a:t>
            </a:r>
          </a:p>
          <a:p>
            <a:pPr lvl="2"/>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MeasuResultParams</a:t>
            </a:r>
            <a:r>
              <a:rPr lang="en-US" altLang="ja-JP" sz="1600" dirty="0" smtClean="0">
                <a:latin typeface="Courier New" pitchFamily="49" charset="0"/>
                <a:ea typeface="Times New Roman" pitchFamily="18" charset="0"/>
                <a:cs typeface="Courier New" pitchFamily="49" charset="0"/>
              </a:rPr>
              <a:t> M_RESULT_PARAMs}</a:t>
            </a:r>
          </a:p>
          <a:p>
            <a:pPr lvl="2"/>
            <a:r>
              <a:rPr lang="en-US" altLang="ja-JP" sz="1600" dirty="0" smtClean="0">
                <a:latin typeface="Courier New" pitchFamily="49" charset="0"/>
                <a:ea typeface="Times New Roman" pitchFamily="18" charset="0"/>
                <a:cs typeface="Courier New" pitchFamily="49" charset="0"/>
              </a:rPr>
              <a:t>COEX_M_RESULTs ::= SEQUENCE of COEX_M_RESULT</a:t>
            </a:r>
          </a:p>
          <a:p>
            <a:pPr marL="0" marR="0" lvl="0" indent="914400" algn="just" defTabSz="914400" rtl="0" eaLnBrk="0" fontAlgn="base" latinLnBrk="0" hangingPunct="0">
              <a:lnSpc>
                <a:spcPct val="100000"/>
              </a:lnSpc>
              <a:spcBef>
                <a:spcPct val="0"/>
              </a:spcBef>
              <a:spcAft>
                <a:spcPct val="0"/>
              </a:spcAft>
              <a:buClrTx/>
              <a:buSzTx/>
              <a:buFontTx/>
              <a:buNone/>
              <a:tabLst/>
            </a:pPr>
            <a:endParaRPr lang="en-US" altLang="ja-JP" sz="1600" dirty="0" smtClean="0">
              <a:latin typeface="Courier New" pitchFamily="49" charset="0"/>
              <a:ea typeface="Times New Roman" pitchFamily="18" charset="0"/>
              <a:cs typeface="Courier New" pitchFamily="49"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ASN.1 definition of data types</a:t>
            </a:r>
            <a:br>
              <a:rPr lang="en-US" dirty="0" smtClean="0"/>
            </a:br>
            <a:endParaRPr lang="en-US" dirty="0"/>
          </a:p>
        </p:txBody>
      </p:sp>
      <p:sp>
        <p:nvSpPr>
          <p:cNvPr id="3" name="Content Placeholder 2"/>
          <p:cNvSpPr>
            <a:spLocks noGrp="1"/>
          </p:cNvSpPr>
          <p:nvPr>
            <p:ph idx="1"/>
          </p:nvPr>
        </p:nvSpPr>
        <p:spPr>
          <a:xfrm>
            <a:off x="685800" y="1428750"/>
            <a:ext cx="7772400" cy="4114800"/>
          </a:xfrm>
        </p:spPr>
        <p:txBody>
          <a:bodyPr/>
          <a:lstStyle/>
          <a:p>
            <a:r>
              <a:rPr lang="en-US" sz="1800" dirty="0" smtClean="0"/>
              <a:t>Media-SAP: Coexistence </a:t>
            </a:r>
            <a:r>
              <a:rPr lang="en-US" sz="1800" dirty="0" smtClean="0"/>
              <a:t>event service</a:t>
            </a:r>
          </a:p>
          <a:p>
            <a:pPr lvl="1"/>
            <a:r>
              <a:rPr lang="en-US" sz="1600" dirty="0" smtClean="0"/>
              <a:t>Primitive</a:t>
            </a:r>
          </a:p>
          <a:p>
            <a:pPr lvl="2"/>
            <a:r>
              <a:rPr lang="it-IT" sz="1400" dirty="0" smtClean="0"/>
              <a:t>COEX_EVENT.indicate(CoexEventParams)</a:t>
            </a:r>
            <a:endParaRPr lang="en-US" sz="1400" dirty="0"/>
          </a:p>
        </p:txBody>
      </p:sp>
      <p:sp>
        <p:nvSpPr>
          <p:cNvPr id="4" name="Date Placeholder 3"/>
          <p:cNvSpPr>
            <a:spLocks noGrp="1"/>
          </p:cNvSpPr>
          <p:nvPr>
            <p:ph type="dt" sz="half" idx="10"/>
          </p:nvPr>
        </p:nvSpPr>
        <p:spPr/>
        <p:txBody>
          <a:bodyPr/>
          <a:lstStyle/>
          <a:p>
            <a:r>
              <a:rPr lang="en-US" smtClean="0"/>
              <a:t>Sep. 2010</a:t>
            </a:r>
            <a:endParaRPr lang="en-US" dirty="0"/>
          </a:p>
        </p:txBody>
      </p:sp>
      <p:sp>
        <p:nvSpPr>
          <p:cNvPr id="5" name="Footer Placeholder 4"/>
          <p:cNvSpPr>
            <a:spLocks noGrp="1"/>
          </p:cNvSpPr>
          <p:nvPr>
            <p:ph type="ftr" sz="quarter" idx="11"/>
          </p:nvPr>
        </p:nvSpPr>
        <p:spPr/>
        <p:txBody>
          <a:bodyPr/>
          <a:lstStyle/>
          <a:p>
            <a:r>
              <a:rPr lang="en-US" smtClean="0"/>
              <a:t>Chen SUN (NICT)</a:t>
            </a:r>
            <a:endParaRPr lang="en-US" dirty="0"/>
          </a:p>
        </p:txBody>
      </p:sp>
      <p:sp>
        <p:nvSpPr>
          <p:cNvPr id="6" name="Slide Number Placeholder 5"/>
          <p:cNvSpPr>
            <a:spLocks noGrp="1"/>
          </p:cNvSpPr>
          <p:nvPr>
            <p:ph type="sldNum" sz="quarter" idx="12"/>
          </p:nvPr>
        </p:nvSpPr>
        <p:spPr/>
        <p:txBody>
          <a:bodyPr/>
          <a:lstStyle/>
          <a:p>
            <a:r>
              <a:rPr lang="en-US" smtClean="0"/>
              <a:t>Slide </a:t>
            </a:r>
            <a:fld id="{DCCF66CB-33A7-43FA-A426-57157EEB06A1}" type="slidenum">
              <a:rPr lang="en-US" smtClean="0"/>
              <a:pPr/>
              <a:t>7</a:t>
            </a:fld>
            <a:endParaRPr lang="en-US"/>
          </a:p>
        </p:txBody>
      </p:sp>
      <p:sp>
        <p:nvSpPr>
          <p:cNvPr id="27649" name="Rectangle 1"/>
          <p:cNvSpPr>
            <a:spLocks noChangeArrowheads="1"/>
          </p:cNvSpPr>
          <p:nvPr/>
        </p:nvSpPr>
        <p:spPr bwMode="auto">
          <a:xfrm>
            <a:off x="-19086" y="2762250"/>
            <a:ext cx="9163086" cy="329320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indent="457200" algn="just" eaLnBrk="1" hangingPunct="1"/>
            <a:r>
              <a:rPr lang="en-US" altLang="ja-JP" sz="1600" dirty="0" smtClean="0">
                <a:latin typeface="Courier New" pitchFamily="49" charset="0"/>
                <a:ea typeface="Times New Roman" pitchFamily="18" charset="0"/>
                <a:cs typeface="Courier New" pitchFamily="49" charset="0"/>
              </a:rPr>
              <a:t>COEX_E_ID ::= ENUMERATED{</a:t>
            </a:r>
            <a:r>
              <a:rPr lang="en-US" altLang="ja-JP" sz="1600" dirty="0" err="1" smtClean="0">
                <a:latin typeface="Courier New" pitchFamily="49" charset="0"/>
                <a:ea typeface="Times New Roman" pitchFamily="18" charset="0"/>
                <a:cs typeface="Courier New" pitchFamily="49" charset="0"/>
              </a:rPr>
              <a:t>NewBSSStart</a:t>
            </a:r>
            <a:r>
              <a:rPr lang="en-US" altLang="ja-JP" sz="1600" dirty="0" smtClean="0">
                <a:latin typeface="Courier New" pitchFamily="49" charset="0"/>
                <a:ea typeface="Times New Roman" pitchFamily="18" charset="0"/>
                <a:cs typeface="Courier New" pitchFamily="49" charset="0"/>
              </a:rPr>
              <a:t>, Interference, </a:t>
            </a:r>
            <a:r>
              <a:rPr lang="en-US" altLang="ja-JP" sz="1600" dirty="0" err="1" smtClean="0">
                <a:latin typeface="Courier New" pitchFamily="49" charset="0"/>
                <a:ea typeface="Times New Roman" pitchFamily="18" charset="0"/>
                <a:cs typeface="Courier New" pitchFamily="49" charset="0"/>
              </a:rPr>
              <a:t>NewChannelAdded</a:t>
            </a:r>
            <a:r>
              <a:rPr lang="en-US" altLang="ja-JP" sz="1600" dirty="0" smtClean="0">
                <a:latin typeface="Courier New" pitchFamily="49" charset="0"/>
                <a:ea typeface="Times New Roman" pitchFamily="18" charset="0"/>
                <a:cs typeface="Courier New" pitchFamily="49" charset="0"/>
              </a:rPr>
              <a:t>, </a:t>
            </a:r>
          </a:p>
          <a:p>
            <a:pPr lvl="0" indent="457200" algn="just" eaLnBrk="1" hangingPunct="1"/>
            <a:r>
              <a:rPr lang="en-US" altLang="ja-JP" sz="1600" dirty="0" err="1" smtClean="0">
                <a:latin typeface="Courier New" pitchFamily="49" charset="0"/>
                <a:ea typeface="Times New Roman" pitchFamily="18" charset="0"/>
                <a:cs typeface="Courier New" pitchFamily="49" charset="0"/>
              </a:rPr>
              <a:t>ChannelRemoved</a:t>
            </a:r>
            <a:r>
              <a:rPr lang="en-US" altLang="ja-JP" sz="1600" dirty="0" smtClean="0">
                <a:latin typeface="Courier New" pitchFamily="49" charset="0"/>
                <a:ea typeface="Times New Roman" pitchFamily="18" charset="0"/>
                <a:cs typeface="Courier New" pitchFamily="49" charset="0"/>
              </a:rPr>
              <a:t>, </a:t>
            </a:r>
            <a:r>
              <a:rPr lang="en-US" altLang="ja-JP" sz="1600" dirty="0" err="1" smtClean="0">
                <a:latin typeface="Courier New" pitchFamily="49" charset="0"/>
                <a:ea typeface="Times New Roman" pitchFamily="18" charset="0"/>
                <a:cs typeface="Courier New" pitchFamily="49" charset="0"/>
              </a:rPr>
              <a:t>NeighbourChange,InformationForSharing</a:t>
            </a:r>
            <a:r>
              <a:rPr lang="en-US" altLang="ja-JP" sz="1600" dirty="0" smtClean="0">
                <a:latin typeface="Courier New" pitchFamily="49" charset="0"/>
                <a:ea typeface="Times New Roman" pitchFamily="18" charset="0"/>
                <a:cs typeface="Courier New" pitchFamily="49" charset="0"/>
              </a:rPr>
              <a:t>, </a:t>
            </a:r>
          </a:p>
          <a:p>
            <a:pPr lvl="0" indent="457200" algn="just" eaLnBrk="1" hangingPunct="1"/>
            <a:r>
              <a:rPr lang="en-US" altLang="ja-JP" sz="1600" dirty="0" err="1" smtClean="0">
                <a:latin typeface="Courier New" pitchFamily="49" charset="0"/>
                <a:ea typeface="Times New Roman" pitchFamily="18" charset="0"/>
                <a:cs typeface="Courier New" pitchFamily="49" charset="0"/>
              </a:rPr>
              <a:t>NetworkChannelChanged</a:t>
            </a:r>
            <a:r>
              <a:rPr lang="en-US" altLang="ja-JP" sz="1600" dirty="0" smtClean="0">
                <a:latin typeface="Courier New" pitchFamily="49" charset="0"/>
                <a:ea typeface="Times New Roman" pitchFamily="18" charset="0"/>
                <a:cs typeface="Courier New" pitchFamily="49" charset="0"/>
              </a:rPr>
              <a:t>…}</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E_PARAM ::= SEQUENCE{</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EventParamID</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E_PARAM_ID</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EventParamValue</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E_PARAM_VALUE}</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E_PARAMs ::= SEQUENCE OF E_PARAM</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COEX_E_PARAM ::= SEQUENCE{</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CoexEventId</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COEX_E_ID</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a:t>
            </a:r>
            <a:r>
              <a:rPr kumimoji="0" lang="en-US" altLang="ja-JP" sz="1600" b="0" i="0" u="none" strike="noStrike" cap="none" normalizeH="0" baseline="0" dirty="0" err="1" smtClean="0">
                <a:ln>
                  <a:noFill/>
                </a:ln>
                <a:solidFill>
                  <a:schemeClr val="tx1"/>
                </a:solidFill>
                <a:effectLst/>
                <a:latin typeface="Courier New" pitchFamily="49" charset="0"/>
                <a:ea typeface="Times New Roman" pitchFamily="18" charset="0"/>
                <a:cs typeface="Courier New" pitchFamily="49" charset="0"/>
              </a:rPr>
              <a:t>CoexEvenParams</a:t>
            </a: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  E_PARAMs}</a:t>
            </a:r>
            <a:endParaRPr kumimoji="0" lang="en-US" altLang="ja-JP" sz="20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Courier New" pitchFamily="49" charset="0"/>
                <a:ea typeface="Times New Roman" pitchFamily="18" charset="0"/>
                <a:cs typeface="Courier New" pitchFamily="49" charset="0"/>
              </a:rPr>
              <a:t>COEX_E_PARAMs ::= SEQUENCE OF COEX_E_PARAM</a:t>
            </a:r>
            <a:endParaRPr kumimoji="0" lang="en-US" altLang="ja-JP" sz="36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ASN.1 definition of data </a:t>
            </a:r>
            <a:r>
              <a:rPr lang="en-US" dirty="0" smtClean="0"/>
              <a:t>types</a:t>
            </a:r>
            <a:br>
              <a:rPr lang="en-US" dirty="0" smtClean="0"/>
            </a:br>
            <a:endParaRPr lang="en-US" dirty="0"/>
          </a:p>
        </p:txBody>
      </p:sp>
      <p:sp>
        <p:nvSpPr>
          <p:cNvPr id="3" name="Content Placeholder 2"/>
          <p:cNvSpPr>
            <a:spLocks noGrp="1"/>
          </p:cNvSpPr>
          <p:nvPr>
            <p:ph idx="1"/>
          </p:nvPr>
        </p:nvSpPr>
        <p:spPr/>
        <p:txBody>
          <a:bodyPr/>
          <a:lstStyle/>
          <a:p>
            <a:r>
              <a:rPr lang="en-US" sz="1800" dirty="0" smtClean="0"/>
              <a:t>Transport-SAP: Transport service</a:t>
            </a:r>
            <a:endParaRPr lang="en-US" sz="1800" dirty="0" smtClean="0"/>
          </a:p>
          <a:p>
            <a:pPr lvl="1"/>
            <a:r>
              <a:rPr lang="en-US" sz="1600" dirty="0" smtClean="0"/>
              <a:t>Primitive</a:t>
            </a:r>
          </a:p>
          <a:p>
            <a:pPr lvl="2"/>
            <a:r>
              <a:rPr lang="en-CA" sz="1400" dirty="0" err="1" smtClean="0"/>
              <a:t>CP_PACKET_SEND.request</a:t>
            </a:r>
            <a:r>
              <a:rPr lang="en-CA" sz="1400" dirty="0" smtClean="0"/>
              <a:t>(</a:t>
            </a:r>
            <a:r>
              <a:rPr lang="en-CA" sz="1600" dirty="0" err="1" smtClean="0"/>
              <a:t>TransportPref</a:t>
            </a:r>
            <a:r>
              <a:rPr lang="en-CA" sz="1600" dirty="0" smtClean="0"/>
              <a:t>, </a:t>
            </a:r>
            <a:r>
              <a:rPr lang="en-CA" sz="1600" dirty="0" err="1" smtClean="0"/>
              <a:t>SourceID</a:t>
            </a:r>
            <a:r>
              <a:rPr lang="en-CA" sz="1600" dirty="0" smtClean="0"/>
              <a:t>, </a:t>
            </a:r>
            <a:r>
              <a:rPr lang="en-CA" sz="1600" dirty="0" err="1" smtClean="0"/>
              <a:t>DestinationID</a:t>
            </a:r>
            <a:r>
              <a:rPr lang="en-CA" sz="1600" dirty="0" smtClean="0"/>
              <a:t>, </a:t>
            </a:r>
            <a:r>
              <a:rPr lang="en-CA" sz="1600" dirty="0" err="1" smtClean="0"/>
              <a:t>CoexProtocolPDU</a:t>
            </a:r>
            <a:r>
              <a:rPr lang="en-CA" sz="1600" dirty="0" smtClean="0"/>
              <a:t>)</a:t>
            </a:r>
          </a:p>
          <a:p>
            <a:pPr lvl="2"/>
            <a:r>
              <a:rPr lang="en-CA" sz="1400" dirty="0" err="1" smtClean="0"/>
              <a:t>CP_PACKET_SEND.request</a:t>
            </a:r>
            <a:r>
              <a:rPr lang="en-CA" sz="1400" dirty="0" smtClean="0"/>
              <a:t>(</a:t>
            </a:r>
            <a:r>
              <a:rPr lang="en-CA" sz="1600" dirty="0" err="1" smtClean="0"/>
              <a:t>TransportPref</a:t>
            </a:r>
            <a:r>
              <a:rPr lang="en-CA" sz="1600" dirty="0" smtClean="0"/>
              <a:t>, </a:t>
            </a:r>
            <a:r>
              <a:rPr lang="en-CA" sz="1600" dirty="0" err="1" smtClean="0"/>
              <a:t>SourceID</a:t>
            </a:r>
            <a:r>
              <a:rPr lang="en-CA" sz="1600" dirty="0" smtClean="0"/>
              <a:t>, </a:t>
            </a:r>
            <a:r>
              <a:rPr lang="en-CA" sz="1600" dirty="0" err="1" smtClean="0"/>
              <a:t>DestinationID</a:t>
            </a:r>
            <a:r>
              <a:rPr lang="en-CA" sz="1600" dirty="0" smtClean="0"/>
              <a:t>, </a:t>
            </a:r>
            <a:r>
              <a:rPr lang="en-CA" sz="1600" dirty="0" err="1" smtClean="0"/>
              <a:t>TransportStatus</a:t>
            </a:r>
            <a:r>
              <a:rPr lang="en-CA" sz="1600" dirty="0" smtClean="0"/>
              <a:t>)</a:t>
            </a:r>
            <a:endParaRPr lang="en-US" sz="1600" dirty="0" smtClean="0"/>
          </a:p>
          <a:p>
            <a:pPr lvl="2"/>
            <a:endParaRPr lang="en-US" sz="1600" dirty="0" smtClean="0"/>
          </a:p>
          <a:p>
            <a:endParaRPr lang="en-US" dirty="0"/>
          </a:p>
        </p:txBody>
      </p:sp>
      <p:sp>
        <p:nvSpPr>
          <p:cNvPr id="4" name="Date Placeholder 3"/>
          <p:cNvSpPr>
            <a:spLocks noGrp="1"/>
          </p:cNvSpPr>
          <p:nvPr>
            <p:ph type="dt" sz="half" idx="10"/>
          </p:nvPr>
        </p:nvSpPr>
        <p:spPr/>
        <p:txBody>
          <a:bodyPr/>
          <a:lstStyle/>
          <a:p>
            <a:r>
              <a:rPr lang="en-US" smtClean="0"/>
              <a:t>Sep. 2010</a:t>
            </a:r>
            <a:endParaRPr lang="en-US" dirty="0"/>
          </a:p>
        </p:txBody>
      </p:sp>
      <p:sp>
        <p:nvSpPr>
          <p:cNvPr id="5" name="Footer Placeholder 4"/>
          <p:cNvSpPr>
            <a:spLocks noGrp="1"/>
          </p:cNvSpPr>
          <p:nvPr>
            <p:ph type="ftr" sz="quarter" idx="11"/>
          </p:nvPr>
        </p:nvSpPr>
        <p:spPr/>
        <p:txBody>
          <a:bodyPr/>
          <a:lstStyle/>
          <a:p>
            <a:r>
              <a:rPr lang="en-US" smtClean="0"/>
              <a:t>Chen SUN (NICT)</a:t>
            </a:r>
            <a:endParaRPr lang="en-US" dirty="0"/>
          </a:p>
        </p:txBody>
      </p:sp>
      <p:sp>
        <p:nvSpPr>
          <p:cNvPr id="6" name="Slide Number Placeholder 5"/>
          <p:cNvSpPr>
            <a:spLocks noGrp="1"/>
          </p:cNvSpPr>
          <p:nvPr>
            <p:ph type="sldNum" sz="quarter" idx="12"/>
          </p:nvPr>
        </p:nvSpPr>
        <p:spPr/>
        <p:txBody>
          <a:bodyPr/>
          <a:lstStyle/>
          <a:p>
            <a:r>
              <a:rPr lang="en-US" smtClean="0"/>
              <a:t>Slide </a:t>
            </a:r>
            <a:fld id="{DCCF66CB-33A7-43FA-A426-57157EEB06A1}" type="slidenum">
              <a:rPr lang="en-US" smtClean="0"/>
              <a:pPr/>
              <a:t>8</a:t>
            </a:fld>
            <a:endParaRPr lang="en-US"/>
          </a:p>
        </p:txBody>
      </p:sp>
      <p:sp>
        <p:nvSpPr>
          <p:cNvPr id="2049" name="Rectangle 1"/>
          <p:cNvSpPr>
            <a:spLocks noChangeArrowheads="1"/>
          </p:cNvSpPr>
          <p:nvPr/>
        </p:nvSpPr>
        <p:spPr bwMode="auto">
          <a:xfrm>
            <a:off x="539758" y="3787676"/>
            <a:ext cx="799465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92088" algn="l" defTabSz="914400" rtl="0" eaLnBrk="1" fontAlgn="base" latinLnBrk="0" hangingPunct="1">
              <a:lnSpc>
                <a:spcPct val="100000"/>
              </a:lnSpc>
              <a:spcBef>
                <a:spcPct val="0"/>
              </a:spcBef>
              <a:spcAft>
                <a:spcPct val="0"/>
              </a:spcAft>
              <a:buClrTx/>
              <a:buSzTx/>
              <a:buFontTx/>
              <a:buNone/>
              <a:tabLst/>
            </a:pPr>
            <a:r>
              <a:rPr kumimoji="0" lang="en-CA" altLang="ja-JP" sz="1800" b="0" i="0" u="none" strike="noStrike" cap="none" normalizeH="0" baseline="0" dirty="0" smtClean="0">
                <a:ln>
                  <a:noFill/>
                </a:ln>
                <a:solidFill>
                  <a:schemeClr val="tx1"/>
                </a:solidFill>
                <a:effectLst/>
                <a:latin typeface="Courier New" pitchFamily="49" charset="0"/>
                <a:ea typeface="ＭＳ 明朝" pitchFamily="17" charset="-128"/>
                <a:cs typeface="Courier New" pitchFamily="49" charset="0"/>
              </a:rPr>
              <a:t>TRANSPORT_PREF ::= ENUMERATED{</a:t>
            </a:r>
            <a:endParaRPr kumimoji="0" lang="en-US" altLang="ja-JP" sz="2400" b="0" i="0" u="none" strike="noStrike" cap="none" normalizeH="0" baseline="0" dirty="0" smtClean="0">
              <a:ln>
                <a:noFill/>
              </a:ln>
              <a:solidFill>
                <a:schemeClr val="tx1"/>
              </a:solidFill>
              <a:effectLst/>
              <a:latin typeface="Arial" pitchFamily="34" charset="0"/>
            </a:endParaRPr>
          </a:p>
          <a:p>
            <a:pPr marL="0" marR="0" lvl="0" indent="192088" algn="l" defTabSz="914400" rtl="0" eaLnBrk="0" fontAlgn="base" latinLnBrk="0" hangingPunct="0">
              <a:lnSpc>
                <a:spcPct val="100000"/>
              </a:lnSpc>
              <a:spcBef>
                <a:spcPct val="0"/>
              </a:spcBef>
              <a:spcAft>
                <a:spcPct val="0"/>
              </a:spcAft>
              <a:buClrTx/>
              <a:buSzTx/>
              <a:buFontTx/>
              <a:buNone/>
              <a:tabLst/>
            </a:pPr>
            <a:r>
              <a:rPr kumimoji="0" lang="en-CA" altLang="ja-JP" sz="1800" b="0" i="0" u="none" strike="noStrike" cap="none" normalizeH="0" baseline="0" dirty="0" smtClean="0">
                <a:ln>
                  <a:noFill/>
                </a:ln>
                <a:solidFill>
                  <a:schemeClr val="tx1"/>
                </a:solidFill>
                <a:effectLst/>
                <a:latin typeface="Courier New" pitchFamily="49" charset="0"/>
                <a:ea typeface="ＭＳ 明朝" pitchFamily="17" charset="-128"/>
                <a:cs typeface="Courier New" pitchFamily="49" charset="0"/>
              </a:rPr>
              <a:t>					TCP,</a:t>
            </a:r>
            <a:endParaRPr kumimoji="0" lang="en-US" altLang="ja-JP" sz="2400" b="0" i="0" u="none" strike="noStrike" cap="none" normalizeH="0" baseline="0" dirty="0" smtClean="0">
              <a:ln>
                <a:noFill/>
              </a:ln>
              <a:solidFill>
                <a:schemeClr val="tx1"/>
              </a:solidFill>
              <a:effectLst/>
              <a:latin typeface="Arial" pitchFamily="34" charset="0"/>
            </a:endParaRPr>
          </a:p>
          <a:p>
            <a:pPr marL="0" marR="0" lvl="0" indent="192088" algn="l" defTabSz="914400" rtl="0" eaLnBrk="0" fontAlgn="base" latinLnBrk="0" hangingPunct="0">
              <a:lnSpc>
                <a:spcPct val="100000"/>
              </a:lnSpc>
              <a:spcBef>
                <a:spcPct val="0"/>
              </a:spcBef>
              <a:spcAft>
                <a:spcPct val="0"/>
              </a:spcAft>
              <a:buClrTx/>
              <a:buSzTx/>
              <a:buFontTx/>
              <a:buNone/>
              <a:tabLst/>
            </a:pPr>
            <a:r>
              <a:rPr kumimoji="0" lang="en-CA" altLang="ja-JP" sz="1800" b="0" i="0" u="none" strike="noStrike" cap="none" normalizeH="0" baseline="0" dirty="0" smtClean="0">
                <a:ln>
                  <a:noFill/>
                </a:ln>
                <a:solidFill>
                  <a:schemeClr val="tx1"/>
                </a:solidFill>
                <a:effectLst/>
                <a:latin typeface="Courier New" pitchFamily="49" charset="0"/>
                <a:ea typeface="ＭＳ 明朝" pitchFamily="17" charset="-128"/>
                <a:cs typeface="Courier New" pitchFamily="49" charset="0"/>
              </a:rPr>
              <a:t>					UDP,</a:t>
            </a:r>
            <a:endParaRPr kumimoji="0" lang="en-US" altLang="ja-JP" sz="2400" b="0" i="0" u="none" strike="noStrike" cap="none" normalizeH="0" baseline="0" dirty="0" smtClean="0">
              <a:ln>
                <a:noFill/>
              </a:ln>
              <a:solidFill>
                <a:schemeClr val="tx1"/>
              </a:solidFill>
              <a:effectLst/>
              <a:latin typeface="Arial" pitchFamily="34" charset="0"/>
            </a:endParaRPr>
          </a:p>
          <a:p>
            <a:pPr marL="0" marR="0" lvl="0" indent="192088" algn="l" defTabSz="914400" rtl="0" eaLnBrk="0" fontAlgn="base" latinLnBrk="0" hangingPunct="0">
              <a:lnSpc>
                <a:spcPct val="100000"/>
              </a:lnSpc>
              <a:spcBef>
                <a:spcPct val="0"/>
              </a:spcBef>
              <a:spcAft>
                <a:spcPct val="0"/>
              </a:spcAft>
              <a:buClrTx/>
              <a:buSzTx/>
              <a:buFontTx/>
              <a:buNone/>
              <a:tabLst/>
            </a:pPr>
            <a:r>
              <a:rPr kumimoji="0" lang="en-CA" altLang="ja-JP" sz="1800" b="0" i="0" u="none" strike="noStrike" cap="none" normalizeH="0" baseline="0" dirty="0" smtClean="0">
                <a:ln>
                  <a:noFill/>
                </a:ln>
                <a:solidFill>
                  <a:schemeClr val="tx1"/>
                </a:solidFill>
                <a:effectLst/>
                <a:latin typeface="Courier New" pitchFamily="49" charset="0"/>
                <a:ea typeface="ＭＳ 明朝" pitchFamily="17" charset="-128"/>
                <a:cs typeface="Courier New" pitchFamily="49" charset="0"/>
              </a:rPr>
              <a:t>					HTTP,</a:t>
            </a:r>
            <a:endParaRPr kumimoji="0" lang="en-US" altLang="ja-JP" sz="2400" b="0" i="0" u="none" strike="noStrike" cap="none" normalizeH="0" baseline="0" dirty="0" smtClean="0">
              <a:ln>
                <a:noFill/>
              </a:ln>
              <a:solidFill>
                <a:schemeClr val="tx1"/>
              </a:solidFill>
              <a:effectLst/>
              <a:latin typeface="Arial" pitchFamily="34" charset="0"/>
            </a:endParaRPr>
          </a:p>
          <a:p>
            <a:pPr marL="0" marR="0" lvl="0" indent="192088" algn="l" defTabSz="914400" rtl="0" eaLnBrk="0" fontAlgn="base" latinLnBrk="0" hangingPunct="0">
              <a:lnSpc>
                <a:spcPct val="100000"/>
              </a:lnSpc>
              <a:spcBef>
                <a:spcPct val="0"/>
              </a:spcBef>
              <a:spcAft>
                <a:spcPct val="0"/>
              </a:spcAft>
              <a:buClrTx/>
              <a:buSzTx/>
              <a:buFontTx/>
              <a:buNone/>
              <a:tabLst/>
            </a:pPr>
            <a:r>
              <a:rPr kumimoji="0" lang="en-CA" altLang="ja-JP" sz="1800" b="0" i="0" u="none" strike="noStrike" cap="none" normalizeH="0" baseline="0" dirty="0" smtClean="0">
                <a:ln>
                  <a:noFill/>
                </a:ln>
                <a:solidFill>
                  <a:schemeClr val="tx1"/>
                </a:solidFill>
                <a:effectLst/>
                <a:latin typeface="Courier New" pitchFamily="49" charset="0"/>
                <a:ea typeface="ＭＳ 明朝" pitchFamily="17" charset="-128"/>
                <a:cs typeface="Courier New" pitchFamily="49" charset="0"/>
              </a:rPr>
              <a:t>					SNMP,</a:t>
            </a:r>
            <a:endParaRPr kumimoji="0" lang="en-US" altLang="ja-JP" sz="2400" b="0" i="0" u="none" strike="noStrike" cap="none" normalizeH="0" baseline="0" dirty="0" smtClean="0">
              <a:ln>
                <a:noFill/>
              </a:ln>
              <a:solidFill>
                <a:schemeClr val="tx1"/>
              </a:solidFill>
              <a:effectLst/>
              <a:latin typeface="Arial" pitchFamily="34" charset="0"/>
            </a:endParaRPr>
          </a:p>
          <a:p>
            <a:pPr marL="0" marR="0" lvl="0" indent="192088" algn="l" defTabSz="914400" rtl="0" eaLnBrk="0" fontAlgn="base" latinLnBrk="0" hangingPunct="0">
              <a:lnSpc>
                <a:spcPct val="100000"/>
              </a:lnSpc>
              <a:spcBef>
                <a:spcPct val="0"/>
              </a:spcBef>
              <a:spcAft>
                <a:spcPct val="0"/>
              </a:spcAft>
              <a:buClrTx/>
              <a:buSzTx/>
              <a:buFontTx/>
              <a:buNone/>
              <a:tabLst/>
            </a:pPr>
            <a:r>
              <a:rPr kumimoji="0" lang="en-CA" altLang="ja-JP" sz="1800" b="0" i="0" u="none" strike="noStrike" cap="none" normalizeH="0" baseline="0" dirty="0" smtClean="0">
                <a:ln>
                  <a:noFill/>
                </a:ln>
                <a:solidFill>
                  <a:schemeClr val="tx1"/>
                </a:solidFill>
                <a:effectLst/>
                <a:latin typeface="Courier New" pitchFamily="49" charset="0"/>
                <a:ea typeface="ＭＳ 明朝" pitchFamily="17" charset="-128"/>
                <a:cs typeface="Courier New" pitchFamily="49" charset="0"/>
              </a:rPr>
              <a:t>					…</a:t>
            </a:r>
            <a:endParaRPr kumimoji="0" lang="en-US" altLang="ja-JP" sz="2400" b="0" i="0" u="none" strike="noStrike" cap="none" normalizeH="0" baseline="0" dirty="0" smtClean="0">
              <a:ln>
                <a:noFill/>
              </a:ln>
              <a:solidFill>
                <a:schemeClr val="tx1"/>
              </a:solidFill>
              <a:effectLst/>
              <a:latin typeface="Arial" pitchFamily="34" charset="0"/>
            </a:endParaRPr>
          </a:p>
          <a:p>
            <a:pPr marL="0" marR="0" lvl="0" indent="192088" algn="l" defTabSz="914400" rtl="0" eaLnBrk="0" fontAlgn="base" latinLnBrk="0" hangingPunct="0">
              <a:lnSpc>
                <a:spcPct val="100000"/>
              </a:lnSpc>
              <a:spcBef>
                <a:spcPct val="0"/>
              </a:spcBef>
              <a:spcAft>
                <a:spcPct val="0"/>
              </a:spcAft>
              <a:buClrTx/>
              <a:buSzTx/>
              <a:buFontTx/>
              <a:buNone/>
              <a:tabLst/>
            </a:pPr>
            <a:r>
              <a:rPr kumimoji="0" lang="en-CA" altLang="ja-JP" sz="1800" b="0" i="0" u="none" strike="noStrike" cap="none" normalizeH="0" baseline="0" dirty="0" smtClean="0">
                <a:ln>
                  <a:noFill/>
                </a:ln>
                <a:solidFill>
                  <a:schemeClr val="tx1"/>
                </a:solidFill>
                <a:effectLst/>
                <a:latin typeface="Courier New" pitchFamily="49" charset="0"/>
                <a:ea typeface="ＭＳ 明朝" pitchFamily="17" charset="-128"/>
                <a:cs typeface="Courier New" pitchFamily="49" charset="0"/>
              </a:rPr>
              <a:t>					}</a:t>
            </a:r>
            <a:endParaRPr kumimoji="0" lang="en-US" altLang="ja-JP" sz="2400" b="0" i="0" u="none" strike="noStrike" cap="none" normalizeH="0" baseline="0" dirty="0" smtClean="0">
              <a:ln>
                <a:noFill/>
              </a:ln>
              <a:solidFill>
                <a:schemeClr val="tx1"/>
              </a:solidFill>
              <a:effectLst/>
              <a:latin typeface="Arial" pitchFamily="34" charset="0"/>
            </a:endParaRPr>
          </a:p>
          <a:p>
            <a:pPr marL="0" marR="0" lvl="0" indent="192088" algn="l" defTabSz="914400" rtl="0" eaLnBrk="0" fontAlgn="base" latinLnBrk="0" hangingPunct="0">
              <a:lnSpc>
                <a:spcPct val="100000"/>
              </a:lnSpc>
              <a:spcBef>
                <a:spcPct val="0"/>
              </a:spcBef>
              <a:spcAft>
                <a:spcPct val="0"/>
              </a:spcAft>
              <a:buClrTx/>
              <a:buSzTx/>
              <a:buFontTx/>
              <a:buNone/>
              <a:tabLst/>
            </a:pPr>
            <a:r>
              <a:rPr kumimoji="0" lang="en-CA" altLang="ja-JP" sz="1800" b="0" i="0" u="none" strike="noStrike" cap="none" normalizeH="0" baseline="0" dirty="0" smtClean="0">
                <a:ln>
                  <a:noFill/>
                </a:ln>
                <a:solidFill>
                  <a:schemeClr val="tx1"/>
                </a:solidFill>
                <a:effectLst/>
                <a:latin typeface="Courier New" pitchFamily="49" charset="0"/>
                <a:ea typeface="ＭＳ 明朝" pitchFamily="17" charset="-128"/>
                <a:cs typeface="Courier New" pitchFamily="49" charset="0"/>
              </a:rPr>
              <a:t>TRANSPORT_ADDR ::= </a:t>
            </a:r>
            <a:r>
              <a:rPr kumimoji="0" lang="en-US" altLang="ja-JP" sz="1800" b="0" i="0" u="none" strike="noStrike" cap="none" normalizeH="0" baseline="0" dirty="0" smtClean="0">
                <a:ln>
                  <a:noFill/>
                </a:ln>
                <a:solidFill>
                  <a:schemeClr val="tx1"/>
                </a:solidFill>
                <a:effectLst/>
                <a:latin typeface="Courier New" pitchFamily="49" charset="0"/>
                <a:ea typeface="ＭＳ 明朝" pitchFamily="17" charset="-128"/>
                <a:cs typeface="Courier New" pitchFamily="49" charset="0"/>
              </a:rPr>
              <a:t>OCTET_STRING</a:t>
            </a:r>
            <a:endParaRPr kumimoji="0" lang="en-US" altLang="ja-JP" sz="4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Information elements from 802.11</a:t>
            </a:r>
            <a:endParaRPr lang="en-US" dirty="0"/>
          </a:p>
        </p:txBody>
      </p:sp>
      <p:sp>
        <p:nvSpPr>
          <p:cNvPr id="3" name="Content Placeholder 2"/>
          <p:cNvSpPr>
            <a:spLocks noGrp="1"/>
          </p:cNvSpPr>
          <p:nvPr>
            <p:ph idx="1"/>
          </p:nvPr>
        </p:nvSpPr>
        <p:spPr/>
        <p:txBody>
          <a:bodyPr>
            <a:normAutofit lnSpcReduction="10000"/>
          </a:bodyPr>
          <a:lstStyle/>
          <a:p>
            <a:r>
              <a:rPr lang="en-US" dirty="0" smtClean="0"/>
              <a:t>Information elements are obtained through the following SAPs specified in different </a:t>
            </a:r>
            <a:r>
              <a:rPr lang="en-US" dirty="0" err="1" smtClean="0"/>
              <a:t>Stds</a:t>
            </a:r>
            <a:r>
              <a:rPr lang="en-US" dirty="0" smtClean="0"/>
              <a:t>/Amendments</a:t>
            </a:r>
          </a:p>
          <a:p>
            <a:pPr lvl="1"/>
            <a:r>
              <a:rPr lang="en-US" dirty="0" smtClean="0"/>
              <a:t>MLME_SAP</a:t>
            </a:r>
          </a:p>
          <a:p>
            <a:pPr lvl="2"/>
            <a:r>
              <a:rPr lang="en-US" dirty="0" smtClean="0"/>
              <a:t>.11-2007</a:t>
            </a:r>
          </a:p>
          <a:p>
            <a:pPr lvl="2"/>
            <a:r>
              <a:rPr lang="en-US" dirty="0" smtClean="0"/>
              <a:t>.11k</a:t>
            </a:r>
          </a:p>
          <a:p>
            <a:pPr lvl="2"/>
            <a:r>
              <a:rPr lang="en-US" dirty="0" smtClean="0"/>
              <a:t>.11y</a:t>
            </a:r>
          </a:p>
          <a:p>
            <a:pPr lvl="2"/>
            <a:r>
              <a:rPr lang="en-US" dirty="0" smtClean="0"/>
              <a:t>.11af</a:t>
            </a:r>
          </a:p>
          <a:p>
            <a:pPr lvl="1"/>
            <a:r>
              <a:rPr lang="en-US" dirty="0" smtClean="0"/>
              <a:t>PLME_SAP</a:t>
            </a:r>
          </a:p>
          <a:p>
            <a:pPr lvl="2"/>
            <a:r>
              <a:rPr lang="en-US" dirty="0" smtClean="0"/>
              <a:t>.11-2007</a:t>
            </a:r>
          </a:p>
          <a:p>
            <a:pPr lvl="2"/>
            <a:r>
              <a:rPr lang="en-US" dirty="0" smtClean="0"/>
              <a:t>.11n</a:t>
            </a:r>
          </a:p>
          <a:p>
            <a:pPr lvl="1"/>
            <a:r>
              <a:rPr lang="en-US" dirty="0" smtClean="0"/>
              <a:t>MSGCF_SAP</a:t>
            </a:r>
          </a:p>
          <a:p>
            <a:pPr lvl="2"/>
            <a:r>
              <a:rPr lang="en-US" dirty="0" smtClean="0"/>
              <a:t>.11u</a:t>
            </a:r>
            <a:endParaRPr lang="en-US" dirty="0"/>
          </a:p>
        </p:txBody>
      </p:sp>
      <p:sp>
        <p:nvSpPr>
          <p:cNvPr id="4" name="Date Placeholder 3"/>
          <p:cNvSpPr>
            <a:spLocks noGrp="1"/>
          </p:cNvSpPr>
          <p:nvPr>
            <p:ph type="dt" sz="half" idx="10"/>
          </p:nvPr>
        </p:nvSpPr>
        <p:spPr/>
        <p:txBody>
          <a:bodyPr/>
          <a:lstStyle/>
          <a:p>
            <a:r>
              <a:rPr lang="en-US" smtClean="0"/>
              <a:t>Sep. 2010</a:t>
            </a:r>
            <a:endParaRPr lang="en-US" dirty="0"/>
          </a:p>
        </p:txBody>
      </p:sp>
      <p:sp>
        <p:nvSpPr>
          <p:cNvPr id="5" name="Slide Number Placeholder 4"/>
          <p:cNvSpPr>
            <a:spLocks noGrp="1"/>
          </p:cNvSpPr>
          <p:nvPr>
            <p:ph type="sldNum" sz="quarter" idx="12"/>
          </p:nvPr>
        </p:nvSpPr>
        <p:spPr/>
        <p:txBody>
          <a:bodyPr/>
          <a:lstStyle/>
          <a:p>
            <a:r>
              <a:rPr lang="en-US" smtClean="0"/>
              <a:t>Slide </a:t>
            </a:r>
            <a:fld id="{DCCF66CB-33A7-43FA-A426-57157EEB06A1}" type="slidenum">
              <a:rPr lang="en-US" smtClean="0"/>
              <a:pPr/>
              <a:t>9</a:t>
            </a:fld>
            <a:endParaRPr lang="en-US"/>
          </a:p>
        </p:txBody>
      </p:sp>
      <p:sp>
        <p:nvSpPr>
          <p:cNvPr id="6" name="Footer Placeholder 5"/>
          <p:cNvSpPr>
            <a:spLocks noGrp="1"/>
          </p:cNvSpPr>
          <p:nvPr>
            <p:ph type="ftr" sz="quarter" idx="11"/>
          </p:nvPr>
        </p:nvSpPr>
        <p:spPr/>
        <p:txBody>
          <a:bodyPr/>
          <a:lstStyle/>
          <a:p>
            <a:r>
              <a:rPr lang="en-US" smtClean="0"/>
              <a:t>Chen SUN (NICT)</a:t>
            </a:r>
            <a:endParaRPr lang="en-US" dirty="0"/>
          </a:p>
        </p:txBody>
      </p:sp>
    </p:spTree>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34550</TotalTime>
  <Words>631</Words>
  <Application>Microsoft Office PowerPoint</Application>
  <PresentationFormat>On-screen Show (4:3)</PresentationFormat>
  <Paragraphs>233</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802-19-Submission</vt:lpstr>
      <vt:lpstr>Data types and information elements</vt:lpstr>
      <vt:lpstr>Abstract</vt:lpstr>
      <vt:lpstr>ASN.1 definitions of data types </vt:lpstr>
      <vt:lpstr>Slide 4</vt:lpstr>
      <vt:lpstr>ASN.1 definitions of data types </vt:lpstr>
      <vt:lpstr>ASN.1 definitions of data types </vt:lpstr>
      <vt:lpstr>ASN.1 definition of data types </vt:lpstr>
      <vt:lpstr>ASN.1 definition of data types </vt:lpstr>
      <vt:lpstr>Information elements from 802.11</vt:lpstr>
      <vt:lpstr>802.11-2007 reference model</vt:lpstr>
      <vt:lpstr>802.11u reference model</vt:lpstr>
      <vt:lpstr>802.11u reference model</vt:lpstr>
      <vt:lpstr>P802.22</vt:lpstr>
      <vt:lpstr>Information elements from P802.22</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Scenarios in TVWS and  Possible Solutions</dc:title>
  <dc:creator>SUN</dc:creator>
  <cp:lastModifiedBy>Chen SUN (NICT)</cp:lastModifiedBy>
  <cp:revision>655</cp:revision>
  <cp:lastPrinted>1998-02-10T13:28:06Z</cp:lastPrinted>
  <dcterms:created xsi:type="dcterms:W3CDTF">2009-12-21T01:57:49Z</dcterms:created>
  <dcterms:modified xsi:type="dcterms:W3CDTF">2010-09-13T18:41:59Z</dcterms:modified>
</cp:coreProperties>
</file>