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Lst>
  <p:notesMasterIdLst>
    <p:notesMasterId r:id="rId11"/>
  </p:notesMasterIdLst>
  <p:handoutMasterIdLst>
    <p:handoutMasterId r:id="rId12"/>
  </p:handoutMasterIdLst>
  <p:sldIdLst>
    <p:sldId id="269" r:id="rId3"/>
    <p:sldId id="292" r:id="rId4"/>
    <p:sldId id="304" r:id="rId5"/>
    <p:sldId id="302" r:id="rId6"/>
    <p:sldId id="300" r:id="rId7"/>
    <p:sldId id="297" r:id="rId8"/>
    <p:sldId id="303" r:id="rId9"/>
    <p:sldId id="284" r:id="rId10"/>
  </p:sldIdLst>
  <p:sldSz cx="9144000" cy="6858000" type="screen4x3"/>
  <p:notesSz cx="6934200" cy="9280525"/>
  <p:defaultTextStyle>
    <a:defPPr>
      <a:defRPr lang="en-US"/>
    </a:defPPr>
    <a:lvl1pPr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2" autoAdjust="0"/>
    <p:restoredTop sz="78085" autoAdjust="0"/>
  </p:normalViewPr>
  <p:slideViewPr>
    <p:cSldViewPr>
      <p:cViewPr varScale="1">
        <p:scale>
          <a:sx n="74" d="100"/>
          <a:sy n="74" d="100"/>
        </p:scale>
        <p:origin x="-1284"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kumimoji="0" sz="1400" b="1">
                <a:ea typeface="+mn-ea"/>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kumimoji="0" sz="1400" b="1">
                <a:ea typeface="ＭＳ Ｐゴシック" pitchFamily="50" charset="-128"/>
              </a:defRPr>
            </a:lvl1pPr>
          </a:lstStyle>
          <a:p>
            <a:pPr>
              <a:defRPr/>
            </a:pPr>
            <a:fld id="{ED18DE94-A434-4A9F-91DC-571048F8465B}" type="datetime1">
              <a:rPr lang="ja-JP" altLang="en-US"/>
              <a:pPr>
                <a:defRPr/>
              </a:pPr>
              <a:t>2010/7/14</a:t>
            </a:fld>
            <a:endParaRPr lang="en-US" altLang="ja-JP"/>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kumimoji="0">
                <a:ea typeface="+mn-ea"/>
              </a:defRPr>
            </a:lvl1pPr>
          </a:lstStyle>
          <a:p>
            <a:pPr>
              <a:defRPr/>
            </a:pPr>
            <a:r>
              <a:rPr lang="en-US"/>
              <a:t>Ryo SAWAI, Sony corporation</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kumimoji="0">
                <a:ea typeface="ＭＳ Ｐゴシック" pitchFamily="50" charset="-128"/>
              </a:defRPr>
            </a:lvl1pPr>
          </a:lstStyle>
          <a:p>
            <a:pPr>
              <a:defRPr/>
            </a:pPr>
            <a:r>
              <a:rPr lang="en-US" altLang="ja-JP"/>
              <a:t>Page </a:t>
            </a:r>
            <a:fld id="{01F1CE1C-4C48-47AF-9365-9BDE12383BB3}" type="slidenum">
              <a:rPr lang="en-US" altLang="ja-JP"/>
              <a:pPr>
                <a:defRPr/>
              </a:pPr>
              <a:t>&lt;#&gt;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kumimoji="0" lang="en-US">
                <a:ea typeface="+mn-ea"/>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kumimoji="0" sz="1400" b="1">
                <a:ea typeface="+mn-ea"/>
              </a:defRPr>
            </a:lvl1pPr>
          </a:lstStyle>
          <a:p>
            <a:pPr>
              <a:defRPr/>
            </a:pPr>
            <a:r>
              <a:rPr lang="en-US"/>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kumimoji="0" sz="1400" b="1">
                <a:ea typeface="ＭＳ Ｐゴシック" pitchFamily="50" charset="-128"/>
              </a:defRPr>
            </a:lvl1pPr>
          </a:lstStyle>
          <a:p>
            <a:pPr>
              <a:defRPr/>
            </a:pPr>
            <a:fld id="{E78C5917-A8BB-47E2-A0C4-B878DC653D68}" type="datetime1">
              <a:rPr lang="ja-JP" altLang="en-US"/>
              <a:pPr>
                <a:defRPr/>
              </a:pPr>
              <a:t>2010/7/14</a:t>
            </a:fld>
            <a:endParaRPr lang="en-US" altLang="ja-JP"/>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kumimoji="0">
                <a:ea typeface="+mn-ea"/>
              </a:defRPr>
            </a:lvl5pPr>
          </a:lstStyle>
          <a:p>
            <a:pPr lvl="4">
              <a:defRPr/>
            </a:pPr>
            <a:r>
              <a:rPr lang="en-US"/>
              <a:t>Ryo SAWAI, Sony corporation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kumimoji="0">
                <a:ea typeface="ＭＳ Ｐゴシック" pitchFamily="50" charset="-128"/>
              </a:defRPr>
            </a:lvl1pPr>
          </a:lstStyle>
          <a:p>
            <a:pPr>
              <a:defRPr/>
            </a:pPr>
            <a:r>
              <a:rPr lang="en-US" altLang="ja-JP"/>
              <a:t>Page </a:t>
            </a:r>
            <a:fld id="{B8BC2FBC-8E02-45B5-B025-690C44C280ED}" type="slidenum">
              <a:rPr lang="en-US" altLang="ja-JP"/>
              <a:pPr>
                <a:defRPr/>
              </a:pPr>
              <a:t>&lt;#&gt;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kumimoji="0" lang="en-US">
                <a:ea typeface="+mn-ea"/>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p:txBody>
          <a:bodyPr/>
          <a:lstStyle/>
          <a:p>
            <a:pPr>
              <a:defRPr/>
            </a:pPr>
            <a:r>
              <a:rPr lang="en-US" altLang="ja-JP" smtClean="0"/>
              <a:t>doc.: IEEE 802.11-yy/xxxxr0</a:t>
            </a:r>
          </a:p>
        </p:txBody>
      </p:sp>
      <p:sp>
        <p:nvSpPr>
          <p:cNvPr id="13315" name="Rectangle 3"/>
          <p:cNvSpPr>
            <a:spLocks noGrp="1" noChangeArrowheads="1"/>
          </p:cNvSpPr>
          <p:nvPr>
            <p:ph type="dt" sz="quarter" idx="1"/>
          </p:nvPr>
        </p:nvSpPr>
        <p:spPr>
          <a:noFill/>
        </p:spPr>
        <p:txBody>
          <a:bodyPr/>
          <a:lstStyle/>
          <a:p>
            <a:fld id="{4BE28223-A5BB-427F-99D9-F365638933A7}" type="datetime1">
              <a:rPr lang="ja-JP" altLang="en-US" smtClean="0">
                <a:ea typeface="ＭＳ Ｐゴシック" charset="-128"/>
              </a:rPr>
              <a:pPr/>
              <a:t>2010/7/14</a:t>
            </a:fld>
            <a:endParaRPr lang="en-US" altLang="ja-JP" smtClean="0">
              <a:ea typeface="ＭＳ Ｐゴシック" charset="-128"/>
            </a:endParaRPr>
          </a:p>
        </p:txBody>
      </p:sp>
      <p:sp>
        <p:nvSpPr>
          <p:cNvPr id="13316" name="Rectangle 6"/>
          <p:cNvSpPr>
            <a:spLocks noGrp="1" noChangeArrowheads="1"/>
          </p:cNvSpPr>
          <p:nvPr>
            <p:ph type="ftr" sz="quarter" idx="4"/>
          </p:nvPr>
        </p:nvSpPr>
        <p:spPr/>
        <p:txBody>
          <a:bodyPr/>
          <a:lstStyle/>
          <a:p>
            <a:pPr lvl="4">
              <a:defRPr/>
            </a:pPr>
            <a:r>
              <a:rPr lang="en-US" altLang="ja-JP" smtClean="0"/>
              <a:t>Ryo SAWAI, Sony corporation</a:t>
            </a:r>
          </a:p>
        </p:txBody>
      </p:sp>
      <p:sp>
        <p:nvSpPr>
          <p:cNvPr id="13317" name="Rectangle 7"/>
          <p:cNvSpPr>
            <a:spLocks noGrp="1" noChangeArrowheads="1"/>
          </p:cNvSpPr>
          <p:nvPr>
            <p:ph type="sldNum" sz="quarter" idx="5"/>
          </p:nvPr>
        </p:nvSpPr>
        <p:spPr>
          <a:noFill/>
        </p:spPr>
        <p:txBody>
          <a:bodyPr/>
          <a:lstStyle/>
          <a:p>
            <a:r>
              <a:rPr lang="en-US" altLang="ja-JP" smtClean="0">
                <a:ea typeface="ＭＳ Ｐゴシック" charset="-128"/>
              </a:rPr>
              <a:t>Page </a:t>
            </a:r>
            <a:fld id="{CEF7CCF3-BFB2-49C9-8C9B-8F48756471FE}" type="slidenum">
              <a:rPr lang="en-US" altLang="ja-JP" smtClean="0">
                <a:ea typeface="ＭＳ Ｐゴシック" charset="-128"/>
              </a:rPr>
              <a:pPr/>
              <a:t>1</a:t>
            </a:fld>
            <a:endParaRPr lang="en-US" altLang="ja-JP" smtClean="0">
              <a:ea typeface="ＭＳ Ｐゴシック" charset="-128"/>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1154113" y="701675"/>
            <a:ext cx="4625975" cy="3468688"/>
          </a:xfrm>
          <a:ln/>
        </p:spPr>
      </p:sp>
      <p:sp>
        <p:nvSpPr>
          <p:cNvPr id="14339" name="ノート プレースホルダ 2"/>
          <p:cNvSpPr>
            <a:spLocks noGrp="1"/>
          </p:cNvSpPr>
          <p:nvPr>
            <p:ph type="body" idx="1"/>
          </p:nvPr>
        </p:nvSpPr>
        <p:spPr>
          <a:noFill/>
          <a:ln/>
        </p:spPr>
        <p:txBody>
          <a:bodyPr/>
          <a:lstStyle/>
          <a:p>
            <a:endParaRPr lang="en-US" altLang="ja-JP" smtClean="0"/>
          </a:p>
          <a:p>
            <a:endParaRPr kumimoji="1" lang="ja-JP" altLang="en-US" smtClean="0"/>
          </a:p>
        </p:txBody>
      </p:sp>
      <p:sp>
        <p:nvSpPr>
          <p:cNvPr id="4" name="ヘッダー プレースホルダ 3"/>
          <p:cNvSpPr>
            <a:spLocks noGrp="1"/>
          </p:cNvSpPr>
          <p:nvPr>
            <p:ph type="hdr" sz="quarter"/>
          </p:nvPr>
        </p:nvSpPr>
        <p:spPr/>
        <p:txBody>
          <a:bodyPr/>
          <a:lstStyle/>
          <a:p>
            <a:pPr>
              <a:defRPr/>
            </a:pPr>
            <a:r>
              <a:rPr lang="en-US" smtClean="0"/>
              <a:t>doc.: IEEE 802.11-yy/xxxxr0</a:t>
            </a:r>
            <a:endParaRPr lang="en-US"/>
          </a:p>
        </p:txBody>
      </p:sp>
      <p:sp>
        <p:nvSpPr>
          <p:cNvPr id="14341" name="日付プレースホルダ 4"/>
          <p:cNvSpPr>
            <a:spLocks noGrp="1"/>
          </p:cNvSpPr>
          <p:nvPr>
            <p:ph type="dt" sz="quarter" idx="1"/>
          </p:nvPr>
        </p:nvSpPr>
        <p:spPr>
          <a:noFill/>
        </p:spPr>
        <p:txBody>
          <a:bodyPr/>
          <a:lstStyle/>
          <a:p>
            <a:fld id="{0DA68578-8B6D-4576-BC53-D3DC02ACFC82}" type="datetime1">
              <a:rPr lang="ja-JP" altLang="en-US" smtClean="0">
                <a:ea typeface="ＭＳ Ｐゴシック" charset="-128"/>
              </a:rPr>
              <a:pPr/>
              <a:t>2010/7/14</a:t>
            </a:fld>
            <a:endParaRPr lang="en-US" altLang="ja-JP" smtClean="0">
              <a:ea typeface="ＭＳ Ｐゴシック" charset="-128"/>
            </a:endParaRPr>
          </a:p>
        </p:txBody>
      </p:sp>
      <p:sp>
        <p:nvSpPr>
          <p:cNvPr id="6" name="フッター プレースホルダ 5"/>
          <p:cNvSpPr>
            <a:spLocks noGrp="1"/>
          </p:cNvSpPr>
          <p:nvPr>
            <p:ph type="ftr" sz="quarter" idx="4"/>
          </p:nvPr>
        </p:nvSpPr>
        <p:spPr/>
        <p:txBody>
          <a:bodyPr/>
          <a:lstStyle/>
          <a:p>
            <a:pPr lvl="4">
              <a:defRPr/>
            </a:pPr>
            <a:r>
              <a:rPr lang="en-US" smtClean="0"/>
              <a:t>Ryo SAWAI, Sony corporation</a:t>
            </a:r>
            <a:endParaRPr lang="en-US"/>
          </a:p>
        </p:txBody>
      </p:sp>
      <p:sp>
        <p:nvSpPr>
          <p:cNvPr id="14343" name="スライド番号プレースホルダ 6"/>
          <p:cNvSpPr>
            <a:spLocks noGrp="1"/>
          </p:cNvSpPr>
          <p:nvPr>
            <p:ph type="sldNum" sz="quarter" idx="5"/>
          </p:nvPr>
        </p:nvSpPr>
        <p:spPr>
          <a:noFill/>
        </p:spPr>
        <p:txBody>
          <a:bodyPr/>
          <a:lstStyle/>
          <a:p>
            <a:r>
              <a:rPr lang="en-US" altLang="ja-JP" smtClean="0">
                <a:ea typeface="ＭＳ Ｐゴシック" charset="-128"/>
              </a:rPr>
              <a:t>Page </a:t>
            </a:r>
            <a:fld id="{B956FFDB-2EE8-4921-986C-AE4EE254CE6C}" type="slidenum">
              <a:rPr lang="en-US" altLang="ja-JP" smtClean="0">
                <a:ea typeface="ＭＳ Ｐゴシック" charset="-128"/>
              </a:rPr>
              <a:pPr/>
              <a:t>2</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a:xfrm>
            <a:off x="1154113" y="701675"/>
            <a:ext cx="4625975" cy="3468688"/>
          </a:xfrm>
          <a:ln/>
        </p:spPr>
      </p:sp>
      <p:sp>
        <p:nvSpPr>
          <p:cNvPr id="15363" name="ノート プレースホルダ 2"/>
          <p:cNvSpPr>
            <a:spLocks noGrp="1"/>
          </p:cNvSpPr>
          <p:nvPr>
            <p:ph type="body" idx="1"/>
          </p:nvPr>
        </p:nvSpPr>
        <p:spPr>
          <a:noFill/>
          <a:ln/>
        </p:spPr>
        <p:txBody>
          <a:bodyPr/>
          <a:lstStyle/>
          <a:p>
            <a:endParaRPr kumimoji="1" lang="ja-JP" altLang="en-US" smtClean="0"/>
          </a:p>
        </p:txBody>
      </p:sp>
      <p:sp>
        <p:nvSpPr>
          <p:cNvPr id="4" name="ヘッダー プレースホルダ 3"/>
          <p:cNvSpPr>
            <a:spLocks noGrp="1"/>
          </p:cNvSpPr>
          <p:nvPr>
            <p:ph type="hdr" sz="quarter"/>
          </p:nvPr>
        </p:nvSpPr>
        <p:spPr/>
        <p:txBody>
          <a:bodyPr/>
          <a:lstStyle/>
          <a:p>
            <a:pPr>
              <a:defRPr/>
            </a:pPr>
            <a:r>
              <a:rPr lang="en-US" smtClean="0"/>
              <a:t>doc.: IEEE 802.11-yy/xxxxr0</a:t>
            </a:r>
            <a:endParaRPr lang="en-US"/>
          </a:p>
        </p:txBody>
      </p:sp>
      <p:sp>
        <p:nvSpPr>
          <p:cNvPr id="15365" name="日付プレースホルダ 4"/>
          <p:cNvSpPr>
            <a:spLocks noGrp="1"/>
          </p:cNvSpPr>
          <p:nvPr>
            <p:ph type="dt" sz="quarter" idx="1"/>
          </p:nvPr>
        </p:nvSpPr>
        <p:spPr>
          <a:noFill/>
        </p:spPr>
        <p:txBody>
          <a:bodyPr/>
          <a:lstStyle/>
          <a:p>
            <a:fld id="{B3643EA2-56BC-45BA-AE6B-D8B9DDB9B4F3}" type="datetime1">
              <a:rPr lang="ja-JP" altLang="en-US" smtClean="0">
                <a:ea typeface="ＭＳ Ｐゴシック" charset="-128"/>
              </a:rPr>
              <a:pPr/>
              <a:t>2010/7/14</a:t>
            </a:fld>
            <a:endParaRPr lang="en-US" altLang="ja-JP" smtClean="0">
              <a:ea typeface="ＭＳ Ｐゴシック" charset="-128"/>
            </a:endParaRPr>
          </a:p>
        </p:txBody>
      </p:sp>
      <p:sp>
        <p:nvSpPr>
          <p:cNvPr id="6" name="フッター プレースホルダ 5"/>
          <p:cNvSpPr>
            <a:spLocks noGrp="1"/>
          </p:cNvSpPr>
          <p:nvPr>
            <p:ph type="ftr" sz="quarter" idx="4"/>
          </p:nvPr>
        </p:nvSpPr>
        <p:spPr/>
        <p:txBody>
          <a:bodyPr/>
          <a:lstStyle/>
          <a:p>
            <a:pPr lvl="4">
              <a:defRPr/>
            </a:pPr>
            <a:r>
              <a:rPr lang="en-US" smtClean="0"/>
              <a:t>Ryo SAWAI, Sony corporation</a:t>
            </a:r>
            <a:endParaRPr lang="en-US"/>
          </a:p>
        </p:txBody>
      </p:sp>
      <p:sp>
        <p:nvSpPr>
          <p:cNvPr id="15367" name="スライド番号プレースホルダ 6"/>
          <p:cNvSpPr>
            <a:spLocks noGrp="1"/>
          </p:cNvSpPr>
          <p:nvPr>
            <p:ph type="sldNum" sz="quarter" idx="5"/>
          </p:nvPr>
        </p:nvSpPr>
        <p:spPr>
          <a:noFill/>
        </p:spPr>
        <p:txBody>
          <a:bodyPr/>
          <a:lstStyle/>
          <a:p>
            <a:r>
              <a:rPr lang="en-US" altLang="ja-JP" smtClean="0">
                <a:ea typeface="ＭＳ Ｐゴシック" charset="-128"/>
              </a:rPr>
              <a:t>Page </a:t>
            </a:r>
            <a:fld id="{91EA09D9-9925-4EE7-85E6-929776DE01E6}" type="slidenum">
              <a:rPr lang="en-US" altLang="ja-JP" smtClean="0">
                <a:ea typeface="ＭＳ Ｐゴシック" charset="-128"/>
              </a:rPr>
              <a:pPr/>
              <a:t>3</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54113" y="701675"/>
            <a:ext cx="4625975" cy="3468688"/>
          </a:xfrm>
          <a:ln/>
        </p:spPr>
      </p:sp>
      <p:sp>
        <p:nvSpPr>
          <p:cNvPr id="16387" name="ノート プレースホルダ 2"/>
          <p:cNvSpPr>
            <a:spLocks noGrp="1"/>
          </p:cNvSpPr>
          <p:nvPr>
            <p:ph type="body" idx="1"/>
          </p:nvPr>
        </p:nvSpPr>
        <p:spPr>
          <a:noFill/>
          <a:ln/>
        </p:spPr>
        <p:txBody>
          <a:bodyPr/>
          <a:lstStyle/>
          <a:p>
            <a:endParaRPr kumimoji="1" lang="ja-JP" altLang="en-US" smtClean="0"/>
          </a:p>
        </p:txBody>
      </p:sp>
      <p:sp>
        <p:nvSpPr>
          <p:cNvPr id="4" name="ヘッダー プレースホルダ 3"/>
          <p:cNvSpPr>
            <a:spLocks noGrp="1"/>
          </p:cNvSpPr>
          <p:nvPr>
            <p:ph type="hdr" sz="quarter"/>
          </p:nvPr>
        </p:nvSpPr>
        <p:spPr/>
        <p:txBody>
          <a:bodyPr/>
          <a:lstStyle/>
          <a:p>
            <a:pPr>
              <a:defRPr/>
            </a:pPr>
            <a:r>
              <a:rPr lang="en-US" smtClean="0"/>
              <a:t>doc.: IEEE 802.11-yy/xxxxr0</a:t>
            </a:r>
            <a:endParaRPr lang="en-US"/>
          </a:p>
        </p:txBody>
      </p:sp>
      <p:sp>
        <p:nvSpPr>
          <p:cNvPr id="16389" name="日付プレースホルダ 4"/>
          <p:cNvSpPr>
            <a:spLocks noGrp="1"/>
          </p:cNvSpPr>
          <p:nvPr>
            <p:ph type="dt" sz="quarter" idx="1"/>
          </p:nvPr>
        </p:nvSpPr>
        <p:spPr>
          <a:noFill/>
        </p:spPr>
        <p:txBody>
          <a:bodyPr/>
          <a:lstStyle/>
          <a:p>
            <a:fld id="{4BE3C165-979F-4349-A896-733D062716E0}" type="datetime1">
              <a:rPr lang="ja-JP" altLang="en-US" smtClean="0">
                <a:ea typeface="ＭＳ Ｐゴシック" charset="-128"/>
              </a:rPr>
              <a:pPr/>
              <a:t>2010/7/14</a:t>
            </a:fld>
            <a:endParaRPr lang="en-US" altLang="ja-JP" smtClean="0">
              <a:ea typeface="ＭＳ Ｐゴシック" charset="-128"/>
            </a:endParaRPr>
          </a:p>
        </p:txBody>
      </p:sp>
      <p:sp>
        <p:nvSpPr>
          <p:cNvPr id="6" name="フッター プレースホルダ 5"/>
          <p:cNvSpPr>
            <a:spLocks noGrp="1"/>
          </p:cNvSpPr>
          <p:nvPr>
            <p:ph type="ftr" sz="quarter" idx="4"/>
          </p:nvPr>
        </p:nvSpPr>
        <p:spPr/>
        <p:txBody>
          <a:bodyPr/>
          <a:lstStyle/>
          <a:p>
            <a:pPr lvl="4">
              <a:defRPr/>
            </a:pPr>
            <a:r>
              <a:rPr lang="en-US" smtClean="0"/>
              <a:t>Ryo SAWAI, Sony corporation</a:t>
            </a:r>
            <a:endParaRPr lang="en-US"/>
          </a:p>
        </p:txBody>
      </p:sp>
      <p:sp>
        <p:nvSpPr>
          <p:cNvPr id="16391" name="スライド番号プレースホルダ 6"/>
          <p:cNvSpPr>
            <a:spLocks noGrp="1"/>
          </p:cNvSpPr>
          <p:nvPr>
            <p:ph type="sldNum" sz="quarter" idx="5"/>
          </p:nvPr>
        </p:nvSpPr>
        <p:spPr>
          <a:noFill/>
        </p:spPr>
        <p:txBody>
          <a:bodyPr/>
          <a:lstStyle/>
          <a:p>
            <a:r>
              <a:rPr lang="en-US" altLang="ja-JP" smtClean="0">
                <a:ea typeface="ＭＳ Ｐゴシック" charset="-128"/>
              </a:rPr>
              <a:t>Page </a:t>
            </a:r>
            <a:fld id="{63515075-41DC-40D3-966E-9F580C7E8D34}" type="slidenum">
              <a:rPr lang="en-US" altLang="ja-JP" smtClean="0">
                <a:ea typeface="ＭＳ Ｐゴシック" charset="-128"/>
              </a:rPr>
              <a:pPr/>
              <a:t>4</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xfrm>
            <a:off x="1154113" y="701675"/>
            <a:ext cx="4625975" cy="3468688"/>
          </a:xfrm>
          <a:ln/>
        </p:spPr>
      </p:sp>
      <p:sp>
        <p:nvSpPr>
          <p:cNvPr id="17411" name="ノート プレースホルダ 2"/>
          <p:cNvSpPr>
            <a:spLocks noGrp="1"/>
          </p:cNvSpPr>
          <p:nvPr>
            <p:ph type="body" idx="1"/>
          </p:nvPr>
        </p:nvSpPr>
        <p:spPr>
          <a:noFill/>
          <a:ln/>
        </p:spPr>
        <p:txBody>
          <a:bodyPr/>
          <a:lstStyle/>
          <a:p>
            <a:endParaRPr kumimoji="1" lang="en-US" altLang="ja-JP" smtClean="0"/>
          </a:p>
        </p:txBody>
      </p:sp>
      <p:sp>
        <p:nvSpPr>
          <p:cNvPr id="4" name="ヘッダー プレースホルダ 3"/>
          <p:cNvSpPr>
            <a:spLocks noGrp="1"/>
          </p:cNvSpPr>
          <p:nvPr>
            <p:ph type="hdr" sz="quarter"/>
          </p:nvPr>
        </p:nvSpPr>
        <p:spPr/>
        <p:txBody>
          <a:bodyPr/>
          <a:lstStyle/>
          <a:p>
            <a:pPr>
              <a:defRPr/>
            </a:pPr>
            <a:r>
              <a:rPr lang="en-US" smtClean="0"/>
              <a:t>doc.: IEEE 802.11-yy/xxxxr0</a:t>
            </a:r>
            <a:endParaRPr lang="en-US"/>
          </a:p>
        </p:txBody>
      </p:sp>
      <p:sp>
        <p:nvSpPr>
          <p:cNvPr id="17413" name="日付プレースホルダ 4"/>
          <p:cNvSpPr>
            <a:spLocks noGrp="1"/>
          </p:cNvSpPr>
          <p:nvPr>
            <p:ph type="dt" sz="quarter" idx="1"/>
          </p:nvPr>
        </p:nvSpPr>
        <p:spPr>
          <a:noFill/>
        </p:spPr>
        <p:txBody>
          <a:bodyPr/>
          <a:lstStyle/>
          <a:p>
            <a:fld id="{E6FEE4D5-47D6-4006-BB54-6BCE07E81505}" type="datetime1">
              <a:rPr lang="ja-JP" altLang="en-US" smtClean="0">
                <a:ea typeface="ＭＳ Ｐゴシック" charset="-128"/>
              </a:rPr>
              <a:pPr/>
              <a:t>2010/7/14</a:t>
            </a:fld>
            <a:endParaRPr lang="en-US" altLang="ja-JP" smtClean="0">
              <a:ea typeface="ＭＳ Ｐゴシック" charset="-128"/>
            </a:endParaRPr>
          </a:p>
        </p:txBody>
      </p:sp>
      <p:sp>
        <p:nvSpPr>
          <p:cNvPr id="6" name="フッター プレースホルダ 5"/>
          <p:cNvSpPr>
            <a:spLocks noGrp="1"/>
          </p:cNvSpPr>
          <p:nvPr>
            <p:ph type="ftr" sz="quarter" idx="4"/>
          </p:nvPr>
        </p:nvSpPr>
        <p:spPr/>
        <p:txBody>
          <a:bodyPr/>
          <a:lstStyle/>
          <a:p>
            <a:pPr lvl="4">
              <a:defRPr/>
            </a:pPr>
            <a:r>
              <a:rPr lang="en-US" smtClean="0"/>
              <a:t>Ryo SAWAI, Sony corporation</a:t>
            </a:r>
            <a:endParaRPr lang="en-US"/>
          </a:p>
        </p:txBody>
      </p:sp>
      <p:sp>
        <p:nvSpPr>
          <p:cNvPr id="17415" name="スライド番号プレースホルダ 6"/>
          <p:cNvSpPr>
            <a:spLocks noGrp="1"/>
          </p:cNvSpPr>
          <p:nvPr>
            <p:ph type="sldNum" sz="quarter" idx="5"/>
          </p:nvPr>
        </p:nvSpPr>
        <p:spPr>
          <a:noFill/>
        </p:spPr>
        <p:txBody>
          <a:bodyPr/>
          <a:lstStyle/>
          <a:p>
            <a:r>
              <a:rPr lang="en-US" altLang="ja-JP" smtClean="0">
                <a:ea typeface="ＭＳ Ｐゴシック" charset="-128"/>
              </a:rPr>
              <a:t>Page </a:t>
            </a:r>
            <a:fld id="{65CD66E0-26E8-412A-A2F4-B6D3F431B370}" type="slidenum">
              <a:rPr lang="en-US" altLang="ja-JP" smtClean="0">
                <a:ea typeface="ＭＳ Ｐゴシック" charset="-128"/>
              </a:rPr>
              <a:pPr/>
              <a:t>5</a:t>
            </a:fld>
            <a:endParaRPr lang="en-US" altLang="ja-JP"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xfrm>
            <a:off x="1154113" y="701675"/>
            <a:ext cx="4625975" cy="3468688"/>
          </a:xfrm>
          <a:ln/>
        </p:spPr>
      </p:sp>
      <p:sp>
        <p:nvSpPr>
          <p:cNvPr id="18435" name="ノート プレースホルダ 2"/>
          <p:cNvSpPr>
            <a:spLocks noGrp="1"/>
          </p:cNvSpPr>
          <p:nvPr>
            <p:ph type="body" idx="1"/>
          </p:nvPr>
        </p:nvSpPr>
        <p:spPr>
          <a:noFill/>
          <a:ln/>
        </p:spPr>
        <p:txBody>
          <a:bodyPr/>
          <a:lstStyle/>
          <a:p>
            <a:endParaRPr kumimoji="1" lang="ja-JP" altLang="en-US" smtClean="0"/>
          </a:p>
        </p:txBody>
      </p:sp>
      <p:sp>
        <p:nvSpPr>
          <p:cNvPr id="4" name="ヘッダー プレースホルダ 3"/>
          <p:cNvSpPr>
            <a:spLocks noGrp="1"/>
          </p:cNvSpPr>
          <p:nvPr>
            <p:ph type="hdr" sz="quarter"/>
          </p:nvPr>
        </p:nvSpPr>
        <p:spPr/>
        <p:txBody>
          <a:bodyPr/>
          <a:lstStyle/>
          <a:p>
            <a:pPr>
              <a:defRPr/>
            </a:pPr>
            <a:r>
              <a:rPr lang="en-US" smtClean="0"/>
              <a:t>doc.: IEEE 802.11-yy/xxxxr0</a:t>
            </a:r>
            <a:endParaRPr lang="en-US"/>
          </a:p>
        </p:txBody>
      </p:sp>
      <p:sp>
        <p:nvSpPr>
          <p:cNvPr id="18437" name="日付プレースホルダ 4"/>
          <p:cNvSpPr>
            <a:spLocks noGrp="1"/>
          </p:cNvSpPr>
          <p:nvPr>
            <p:ph type="dt" sz="quarter" idx="1"/>
          </p:nvPr>
        </p:nvSpPr>
        <p:spPr>
          <a:noFill/>
        </p:spPr>
        <p:txBody>
          <a:bodyPr/>
          <a:lstStyle/>
          <a:p>
            <a:fld id="{AFE59512-1EC5-4594-AA8A-761C96306077}" type="datetime1">
              <a:rPr lang="ja-JP" altLang="en-US" smtClean="0">
                <a:ea typeface="ＭＳ Ｐゴシック" charset="-128"/>
              </a:rPr>
              <a:pPr/>
              <a:t>2010/7/14</a:t>
            </a:fld>
            <a:endParaRPr lang="en-US" altLang="ja-JP" smtClean="0">
              <a:ea typeface="ＭＳ Ｐゴシック" charset="-128"/>
            </a:endParaRPr>
          </a:p>
        </p:txBody>
      </p:sp>
      <p:sp>
        <p:nvSpPr>
          <p:cNvPr id="6" name="フッター プレースホルダ 5"/>
          <p:cNvSpPr>
            <a:spLocks noGrp="1"/>
          </p:cNvSpPr>
          <p:nvPr>
            <p:ph type="ftr" sz="quarter" idx="4"/>
          </p:nvPr>
        </p:nvSpPr>
        <p:spPr/>
        <p:txBody>
          <a:bodyPr/>
          <a:lstStyle/>
          <a:p>
            <a:pPr lvl="4">
              <a:defRPr/>
            </a:pPr>
            <a:r>
              <a:rPr lang="en-US" smtClean="0"/>
              <a:t>Ryo SAWAI, Sony corporation</a:t>
            </a:r>
            <a:endParaRPr lang="en-US"/>
          </a:p>
        </p:txBody>
      </p:sp>
      <p:sp>
        <p:nvSpPr>
          <p:cNvPr id="18439" name="スライド番号プレースホルダ 6"/>
          <p:cNvSpPr>
            <a:spLocks noGrp="1"/>
          </p:cNvSpPr>
          <p:nvPr>
            <p:ph type="sldNum" sz="quarter" idx="5"/>
          </p:nvPr>
        </p:nvSpPr>
        <p:spPr>
          <a:noFill/>
        </p:spPr>
        <p:txBody>
          <a:bodyPr/>
          <a:lstStyle/>
          <a:p>
            <a:r>
              <a:rPr lang="en-US" altLang="ja-JP" smtClean="0">
                <a:ea typeface="ＭＳ Ｐゴシック" charset="-128"/>
              </a:rPr>
              <a:t>Page </a:t>
            </a:r>
            <a:fld id="{1CB6B0DA-8BDD-4C07-B13D-807ACBAC3517}" type="slidenum">
              <a:rPr lang="en-US" altLang="ja-JP" smtClean="0">
                <a:ea typeface="ＭＳ Ｐゴシック" charset="-128"/>
              </a:rPr>
              <a:pPr/>
              <a:t>6</a:t>
            </a:fld>
            <a:endParaRPr lang="en-US" altLang="ja-JP"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1154113" y="701675"/>
            <a:ext cx="4625975" cy="3468688"/>
          </a:xfrm>
          <a:ln/>
        </p:spPr>
      </p:sp>
      <p:sp>
        <p:nvSpPr>
          <p:cNvPr id="19459" name="ノート プレースホルダ 2"/>
          <p:cNvSpPr>
            <a:spLocks noGrp="1"/>
          </p:cNvSpPr>
          <p:nvPr>
            <p:ph type="body" idx="1"/>
          </p:nvPr>
        </p:nvSpPr>
        <p:spPr>
          <a:noFill/>
          <a:ln/>
        </p:spPr>
        <p:txBody>
          <a:bodyPr/>
          <a:lstStyle/>
          <a:p>
            <a:endParaRPr kumimoji="1" lang="ja-JP" altLang="en-US" smtClean="0"/>
          </a:p>
        </p:txBody>
      </p:sp>
      <p:sp>
        <p:nvSpPr>
          <p:cNvPr id="4" name="ヘッダー プレースホルダ 3"/>
          <p:cNvSpPr>
            <a:spLocks noGrp="1"/>
          </p:cNvSpPr>
          <p:nvPr>
            <p:ph type="hdr" sz="quarter"/>
          </p:nvPr>
        </p:nvSpPr>
        <p:spPr/>
        <p:txBody>
          <a:bodyPr/>
          <a:lstStyle/>
          <a:p>
            <a:pPr>
              <a:defRPr/>
            </a:pPr>
            <a:r>
              <a:rPr lang="en-US" smtClean="0"/>
              <a:t>doc.: IEEE 802.11-yy/xxxxr0</a:t>
            </a:r>
            <a:endParaRPr lang="en-US"/>
          </a:p>
        </p:txBody>
      </p:sp>
      <p:sp>
        <p:nvSpPr>
          <p:cNvPr id="19461" name="日付プレースホルダ 4"/>
          <p:cNvSpPr>
            <a:spLocks noGrp="1"/>
          </p:cNvSpPr>
          <p:nvPr>
            <p:ph type="dt" sz="quarter" idx="1"/>
          </p:nvPr>
        </p:nvSpPr>
        <p:spPr>
          <a:noFill/>
        </p:spPr>
        <p:txBody>
          <a:bodyPr/>
          <a:lstStyle/>
          <a:p>
            <a:fld id="{6FD2932B-1D0A-44A8-BB63-1C8ABFBB5381}" type="datetime1">
              <a:rPr lang="ja-JP" altLang="en-US" smtClean="0">
                <a:ea typeface="ＭＳ Ｐゴシック" charset="-128"/>
              </a:rPr>
              <a:pPr/>
              <a:t>2010/7/14</a:t>
            </a:fld>
            <a:endParaRPr lang="en-US" altLang="ja-JP" smtClean="0">
              <a:ea typeface="ＭＳ Ｐゴシック" charset="-128"/>
            </a:endParaRPr>
          </a:p>
        </p:txBody>
      </p:sp>
      <p:sp>
        <p:nvSpPr>
          <p:cNvPr id="6" name="フッター プレースホルダ 5"/>
          <p:cNvSpPr>
            <a:spLocks noGrp="1"/>
          </p:cNvSpPr>
          <p:nvPr>
            <p:ph type="ftr" sz="quarter" idx="4"/>
          </p:nvPr>
        </p:nvSpPr>
        <p:spPr/>
        <p:txBody>
          <a:bodyPr/>
          <a:lstStyle/>
          <a:p>
            <a:pPr lvl="4">
              <a:defRPr/>
            </a:pPr>
            <a:r>
              <a:rPr lang="en-US" smtClean="0"/>
              <a:t>Ryo SAWAI, Sony corporation</a:t>
            </a:r>
            <a:endParaRPr lang="en-US"/>
          </a:p>
        </p:txBody>
      </p:sp>
      <p:sp>
        <p:nvSpPr>
          <p:cNvPr id="19463" name="スライド番号プレースホルダ 6"/>
          <p:cNvSpPr>
            <a:spLocks noGrp="1"/>
          </p:cNvSpPr>
          <p:nvPr>
            <p:ph type="sldNum" sz="quarter" idx="5"/>
          </p:nvPr>
        </p:nvSpPr>
        <p:spPr>
          <a:noFill/>
        </p:spPr>
        <p:txBody>
          <a:bodyPr/>
          <a:lstStyle/>
          <a:p>
            <a:r>
              <a:rPr lang="en-US" altLang="ja-JP" smtClean="0">
                <a:ea typeface="ＭＳ Ｐゴシック" charset="-128"/>
              </a:rPr>
              <a:t>Page </a:t>
            </a:r>
            <a:fld id="{32BA83E4-D4BE-4EEF-98EB-7C8C4DA5631B}" type="slidenum">
              <a:rPr lang="en-US" altLang="ja-JP" smtClean="0">
                <a:ea typeface="ＭＳ Ｐゴシック" charset="-128"/>
              </a:rPr>
              <a:pPr/>
              <a:t>7</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96913" y="333375"/>
            <a:ext cx="993775" cy="276225"/>
          </a:xfrm>
        </p:spPr>
        <p:txBody>
          <a:bodyPr/>
          <a:lstStyle>
            <a:lvl1pPr>
              <a:defRPr/>
            </a:lvl1pPr>
          </a:lstStyle>
          <a:p>
            <a:pPr>
              <a:defRPr/>
            </a:pPr>
            <a:r>
              <a:rPr lang="en-US" altLang="ja-JP"/>
              <a:t>July. 2010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Ryo SAWAI, Sony Corporation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ltLang="ja-JP"/>
              <a:t>Slide </a:t>
            </a:r>
            <a:fld id="{97108405-3E39-4704-89DF-4F83E6F37170}"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AB08C5B-4BC0-4A68-B765-50C48A54F68E}"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12126562-9735-4D6C-AB70-B46F5FB81018}"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6E7F384-A205-4061-93A7-FA7F4F7EDAC5}" type="datetimeFigureOut">
              <a:rPr lang="ja-JP" altLang="en-US"/>
              <a:pPr>
                <a:defRPr/>
              </a:pPr>
              <a:t>2010/7/14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D95FF04-860D-496B-986B-DC1D535BC002}" type="slidenum">
              <a:rPr lang="ja-JP" altLang="en-US"/>
              <a:pPr>
                <a:defRPr/>
              </a:pPr>
              <a:t>&lt;#&gt;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D9FDC5E-74A5-462F-827C-DC4B2714D548}" type="datetimeFigureOut">
              <a:rPr lang="ja-JP" altLang="en-US"/>
              <a:pPr>
                <a:defRPr/>
              </a:pPr>
              <a:t>2010/7/14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A6C8A1-2198-4A9E-8E7A-BE3191C2DA05}" type="slidenum">
              <a:rPr lang="ja-JP" altLang="en-US"/>
              <a:pPr>
                <a:defRPr/>
              </a:pPr>
              <a:t>&lt;#&gt;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CC773C0-4658-478C-8676-9099399251AA}" type="datetimeFigureOut">
              <a:rPr lang="ja-JP" altLang="en-US"/>
              <a:pPr>
                <a:defRPr/>
              </a:pPr>
              <a:t>2010/7/14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32B58C9-7EFE-400D-A6C6-E8E5637447F4}" type="slidenum">
              <a:rPr lang="ja-JP" altLang="en-US"/>
              <a:pPr>
                <a:defRPr/>
              </a:pPr>
              <a:t>&lt;#&gt;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135A3FF-162B-4292-B84A-0EAE8B353D1B}" type="datetimeFigureOut">
              <a:rPr lang="ja-JP" altLang="en-US"/>
              <a:pPr>
                <a:defRPr/>
              </a:pPr>
              <a:t>2010/7/14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6D39B70-96EB-4835-9906-E2F14026894C}" type="slidenum">
              <a:rPr lang="ja-JP" altLang="en-US"/>
              <a:pPr>
                <a:defRPr/>
              </a:pPr>
              <a:t>&lt;#&gt;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50566CE-B789-42F0-9C74-824CBA25374F}" type="datetimeFigureOut">
              <a:rPr lang="ja-JP" altLang="en-US"/>
              <a:pPr>
                <a:defRPr/>
              </a:pPr>
              <a:t>2010/7/14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4D6DCFA-CE74-4216-98C0-E38702E3D863}" type="slidenum">
              <a:rPr lang="ja-JP" altLang="en-US"/>
              <a:pPr>
                <a:defRPr/>
              </a:pPr>
              <a:t>&lt;#&gt;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5E21BA4-D102-4A53-BC17-CE846DA92693}" type="datetimeFigureOut">
              <a:rPr lang="ja-JP" altLang="en-US"/>
              <a:pPr>
                <a:defRPr/>
              </a:pPr>
              <a:t>2010/7/14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9AAA9D09-C3B2-45C4-BF1F-63D3A5CDAD82}" type="slidenum">
              <a:rPr lang="ja-JP" altLang="en-US"/>
              <a:pPr>
                <a:defRPr/>
              </a:pPr>
              <a:t>&lt;#&gt;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0C2A87E-329D-40F3-8885-4C7CFCEDDE4A}" type="datetimeFigureOut">
              <a:rPr lang="ja-JP" altLang="en-US"/>
              <a:pPr>
                <a:defRPr/>
              </a:pPr>
              <a:t>2010/7/14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9B8204A-6950-4C39-9762-92D96F77D0E1}" type="slidenum">
              <a:rPr lang="ja-JP" altLang="en-US"/>
              <a:pPr>
                <a:defRPr/>
              </a:pPr>
              <a:t>&lt;#&gt;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FEE6DC9-1061-4A5D-BE9E-55324E45FAE3}" type="datetimeFigureOut">
              <a:rPr lang="ja-JP" altLang="en-US"/>
              <a:pPr>
                <a:defRPr/>
              </a:pPr>
              <a:t>2010/7/14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C4A9DC1-B744-4818-B242-880B7EF8D1C5}"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B4A68DA-E324-4949-ABAF-2011D21D001C}"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EA5B610-C76D-4C59-95E0-246CD80BB52B}" type="datetimeFigureOut">
              <a:rPr lang="ja-JP" altLang="en-US"/>
              <a:pPr>
                <a:defRPr/>
              </a:pPr>
              <a:t>2010/7/14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41576CC-3BA0-4D71-8DA4-5E709A431E49}" type="slidenum">
              <a:rPr lang="ja-JP" altLang="en-US"/>
              <a:pPr>
                <a:defRPr/>
              </a:pPr>
              <a:t>&lt;#&gt;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A58F8A5-54CC-4116-95D7-0A9859DB12E9}" type="datetimeFigureOut">
              <a:rPr lang="ja-JP" altLang="en-US"/>
              <a:pPr>
                <a:defRPr/>
              </a:pPr>
              <a:t>2010/7/14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55BE841-0B74-4B59-B51E-227E84B4ED1F}" type="slidenum">
              <a:rPr lang="ja-JP" altLang="en-US"/>
              <a:pPr>
                <a:defRPr/>
              </a:pPr>
              <a:t>&lt;#&gt;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882A982-B5EF-437B-9F9E-DE6248EDF41C}" type="datetimeFigureOut">
              <a:rPr lang="ja-JP" altLang="en-US"/>
              <a:pPr>
                <a:defRPr/>
              </a:pPr>
              <a:t>2010/7/14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523BCAE-74C3-4ABD-BF16-B04C592121C3}" type="slidenum">
              <a:rPr lang="ja-JP" altLang="en-US"/>
              <a:pPr>
                <a:defRPr/>
              </a:pPr>
              <a:t>&lt;#&gt;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CBA31C0-1FD0-4201-B590-C9E434824D4D}" type="datetimeFigureOut">
              <a:rPr lang="ja-JP" altLang="en-US"/>
              <a:pPr>
                <a:defRPr/>
              </a:pPr>
              <a:t>2010/7/14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23487A6-D0B6-4849-9F46-2383256313FF}"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DF08694-16AB-4FCA-8517-C5B880884F7A}"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9FE469D5-BAEC-4A60-A547-1927F445DF1A}"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84DD1683-DFD2-452B-89AE-E198B3DE001D}"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6B348BD9-14D5-46EE-82CB-21ED9BF03FC3}"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8D40736C-D099-4658-AA98-FA7238AA2748}"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444883C-E2CA-46B1-9849-40CAD9EDAF23}"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July.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54DFB6F8-DB49-43B8-BE84-915C65B11764}"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96913" y="333375"/>
            <a:ext cx="93662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kumimoji="0" sz="1800" b="1">
                <a:ea typeface="+mn-ea"/>
              </a:defRPr>
            </a:lvl1pPr>
          </a:lstStyle>
          <a:p>
            <a:pPr>
              <a:defRPr/>
            </a:pPr>
            <a:r>
              <a:rPr lang="en-US" altLang="ja-JP"/>
              <a:t>July. 2010</a:t>
            </a:r>
            <a:endParaRPr lang="en-US" dirty="0"/>
          </a:p>
        </p:txBody>
      </p:sp>
      <p:sp>
        <p:nvSpPr>
          <p:cNvPr id="1029" name="Rectangle 5"/>
          <p:cNvSpPr>
            <a:spLocks noGrp="1" noChangeArrowheads="1"/>
          </p:cNvSpPr>
          <p:nvPr>
            <p:ph type="ftr" sz="quarter" idx="3"/>
          </p:nvPr>
        </p:nvSpPr>
        <p:spPr bwMode="auto">
          <a:xfrm>
            <a:off x="7437438" y="6475413"/>
            <a:ext cx="1106487"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kumimoji="0">
                <a:ea typeface="+mn-ea"/>
              </a:defRPr>
            </a:lvl1pPr>
          </a:lstStyle>
          <a:p>
            <a:pPr>
              <a:defRPr/>
            </a:pPr>
            <a:r>
              <a:rPr lang="en-US"/>
              <a:t>Ryo SAWAI, Sony Corporation</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kumimoji="0">
                <a:ea typeface="ＭＳ Ｐゴシック" pitchFamily="50" charset="-128"/>
              </a:defRPr>
            </a:lvl1pPr>
          </a:lstStyle>
          <a:p>
            <a:pPr>
              <a:defRPr/>
            </a:pPr>
            <a:r>
              <a:rPr lang="en-US" altLang="ja-JP"/>
              <a:t>Slide </a:t>
            </a:r>
            <a:fld id="{4CFCE10C-97EC-4DDC-B1E1-88D23AEB6D1C}" type="slidenum">
              <a:rPr lang="en-US" altLang="ja-JP"/>
              <a:pPr>
                <a:defRPr/>
              </a:pPr>
              <a:t>&lt;#&gt;</a:t>
            </a:fld>
            <a:endParaRPr lang="en-US" altLang="ja-JP"/>
          </a:p>
        </p:txBody>
      </p:sp>
      <p:sp>
        <p:nvSpPr>
          <p:cNvPr id="1031" name="Rectangle 7"/>
          <p:cNvSpPr>
            <a:spLocks noChangeArrowheads="1"/>
          </p:cNvSpPr>
          <p:nvPr/>
        </p:nvSpPr>
        <p:spPr bwMode="auto">
          <a:xfrm>
            <a:off x="4405872" y="333375"/>
            <a:ext cx="4039631"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kumimoji="0" lang="en-US" sz="1800" b="1" dirty="0">
                <a:ea typeface="+mn-ea"/>
              </a:rPr>
              <a:t>doc.: IEEE </a:t>
            </a:r>
            <a:r>
              <a:rPr kumimoji="0" lang="en-US" sz="1800" b="1" dirty="0" smtClean="0">
                <a:ea typeface="+mn-ea"/>
              </a:rPr>
              <a:t>802.19-</a:t>
            </a:r>
            <a:r>
              <a:rPr lang="en-US" altLang="ja-JP" sz="1800" b="1" dirty="0" smtClean="0"/>
              <a:t>10-0101-00-0001</a:t>
            </a:r>
            <a:endParaRPr kumimoji="0" lang="en-US" sz="1800" b="1" dirty="0">
              <a:ea typeface="+mn-ea"/>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kumimoji="0" lang="en-US">
                <a:ea typeface="+mn-ea"/>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sldLayoutIdLst>
    <p:sldLayoutId id="2147483936"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ea typeface="+mn-ea"/>
              </a:defRPr>
            </a:lvl1pPr>
          </a:lstStyle>
          <a:p>
            <a:pPr>
              <a:defRPr/>
            </a:pPr>
            <a:fld id="{2A862B04-566A-4140-A0C5-F8B487545DA4}" type="datetimeFigureOut">
              <a:rPr lang="ja-JP" altLang="en-US"/>
              <a:pPr>
                <a:defRPr/>
              </a:pPr>
              <a:t>2010/7/14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ea typeface="+mn-ea"/>
              </a:defRPr>
            </a:lvl1pPr>
          </a:lstStyle>
          <a:p>
            <a:pPr>
              <a:defRPr/>
            </a:pPr>
            <a:fld id="{881706AE-9AEA-417A-B8B1-3F1524D7BA95}"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wmf"/><Relationship Id="rId10" Type="http://schemas.openxmlformats.org/officeDocument/2006/relationships/oleObject" Target="../embeddings/oleObject2.bin"/><Relationship Id="rId4" Type="http://schemas.openxmlformats.org/officeDocument/2006/relationships/image" Target="../media/image6.png"/><Relationship Id="rId9"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image" Target="../media/image10.emf"/><Relationship Id="rId10" Type="http://schemas.openxmlformats.org/officeDocument/2006/relationships/oleObject" Target="../embeddings/oleObject7.bin"/><Relationship Id="rId4" Type="http://schemas.openxmlformats.org/officeDocument/2006/relationships/image" Target="../media/image9.emf"/><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r>
              <a:rPr lang="en-US" altLang="ja-JP" smtClean="0">
                <a:ea typeface="ＭＳ Ｐゴシック" charset="-128"/>
              </a:rPr>
              <a:t>Slide </a:t>
            </a:r>
            <a:fld id="{744C5BFA-D692-4EED-A33F-C1649FB2ED68}" type="slidenum">
              <a:rPr lang="en-US" altLang="ja-JP" smtClean="0">
                <a:ea typeface="ＭＳ Ｐゴシック" charset="-128"/>
              </a:rPr>
              <a:pPr/>
              <a:t>1</a:t>
            </a:fld>
            <a:endParaRPr lang="en-US" altLang="ja-JP" smtClean="0">
              <a:ea typeface="ＭＳ Ｐゴシック" charset="-128"/>
            </a:endParaRPr>
          </a:p>
        </p:txBody>
      </p:sp>
      <p:sp>
        <p:nvSpPr>
          <p:cNvPr id="6147" name="Rectangle 2"/>
          <p:cNvSpPr>
            <a:spLocks noGrp="1" noChangeArrowheads="1"/>
          </p:cNvSpPr>
          <p:nvPr>
            <p:ph type="title"/>
          </p:nvPr>
        </p:nvSpPr>
        <p:spPr>
          <a:xfrm>
            <a:off x="457200" y="685800"/>
            <a:ext cx="8458200" cy="914400"/>
          </a:xfrm>
        </p:spPr>
        <p:txBody>
          <a:bodyPr/>
          <a:lstStyle/>
          <a:p>
            <a:pPr eaLnBrk="1" hangingPunct="1"/>
            <a:r>
              <a:rPr lang="en-US" altLang="ja-JP" b="0" smtClean="0">
                <a:ea typeface="ＭＳ Ｐゴシック" charset="-128"/>
              </a:rPr>
              <a:t>Expectation for IEEE P802.19.1 system </a:t>
            </a:r>
            <a:br>
              <a:rPr lang="en-US" altLang="ja-JP" b="0" smtClean="0">
                <a:ea typeface="ＭＳ Ｐゴシック" charset="-128"/>
              </a:rPr>
            </a:br>
            <a:r>
              <a:rPr lang="en-US" altLang="ja-JP" b="0" smtClean="0">
                <a:ea typeface="ＭＳ Ｐゴシック" charset="-128"/>
              </a:rPr>
              <a:t>from a primary protection viewpoint</a:t>
            </a:r>
            <a:endParaRPr lang="en-US" altLang="ja-JP" smtClean="0">
              <a:ea typeface="ＭＳ Ｐゴシック" charset="-128"/>
            </a:endParaRPr>
          </a:p>
        </p:txBody>
      </p:sp>
      <p:sp>
        <p:nvSpPr>
          <p:cNvPr id="6148" name="Text Box 5"/>
          <p:cNvSpPr txBox="1">
            <a:spLocks noChangeArrowheads="1"/>
          </p:cNvSpPr>
          <p:nvPr/>
        </p:nvSpPr>
        <p:spPr bwMode="auto">
          <a:xfrm>
            <a:off x="609600" y="5808663"/>
            <a:ext cx="8001000" cy="515937"/>
          </a:xfrm>
          <a:prstGeom prst="rect">
            <a:avLst/>
          </a:prstGeom>
          <a:noFill/>
          <a:ln w="28575">
            <a:solidFill>
              <a:srgbClr val="0000FF"/>
            </a:solidFill>
            <a:miter lim="800000"/>
            <a:headEnd type="none" w="sm" len="sm"/>
            <a:tailEnd type="none" w="sm" len="sm"/>
          </a:ln>
        </p:spPr>
        <p:txBody>
          <a:bodyPr>
            <a:spAutoFit/>
          </a:bodyPr>
          <a:lstStyle/>
          <a:p>
            <a:pPr eaLnBrk="0" hangingPunct="0"/>
            <a:r>
              <a:rPr kumimoji="0" lang="en-US" altLang="ja-JP" sz="900" b="1"/>
              <a:t>Notice:</a:t>
            </a:r>
            <a:r>
              <a:rPr kumimoji="0" lang="en-US" altLang="ja-JP" sz="900"/>
              <a:t> </a:t>
            </a:r>
            <a:r>
              <a:rPr kumimoji="0" lang="en-US" altLang="ja-JP" sz="800"/>
              <a:t>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kumimoji="0" lang="en-US" altLang="ja-JP" sz="900" b="1"/>
          </a:p>
        </p:txBody>
      </p:sp>
      <p:sp>
        <p:nvSpPr>
          <p:cNvPr id="6149" name="Rectangle 6"/>
          <p:cNvSpPr>
            <a:spLocks noGrp="1" noChangeArrowheads="1"/>
          </p:cNvSpPr>
          <p:nvPr>
            <p:ph type="body" idx="1"/>
          </p:nvPr>
        </p:nvSpPr>
        <p:spPr>
          <a:xfrm>
            <a:off x="685800" y="1676400"/>
            <a:ext cx="7772400" cy="381000"/>
          </a:xfrm>
        </p:spPr>
        <p:txBody>
          <a:bodyPr/>
          <a:lstStyle/>
          <a:p>
            <a:pPr algn="ctr" eaLnBrk="1" hangingPunct="1">
              <a:buFontTx/>
              <a:buNone/>
            </a:pPr>
            <a:r>
              <a:rPr lang="en-US" altLang="ja-JP" sz="2000" dirty="0" smtClean="0">
                <a:ea typeface="ＭＳ Ｐゴシック" charset="-128"/>
              </a:rPr>
              <a:t>Date:</a:t>
            </a:r>
            <a:r>
              <a:rPr lang="en-US" altLang="ja-JP" sz="2000" b="0" dirty="0" smtClean="0">
                <a:ea typeface="ＭＳ Ｐゴシック" charset="-128"/>
              </a:rPr>
              <a:t> </a:t>
            </a:r>
            <a:r>
              <a:rPr lang="en-US" altLang="ja-JP" sz="2000" b="0" dirty="0" smtClean="0">
                <a:ea typeface="ＭＳ Ｐゴシック" charset="-128"/>
              </a:rPr>
              <a:t>2010-07-16</a:t>
            </a:r>
            <a:endParaRPr lang="en-US" altLang="ja-JP" sz="2000" b="0" dirty="0" smtClean="0">
              <a:ea typeface="ＭＳ Ｐゴシック" charset="-128"/>
            </a:endParaRPr>
          </a:p>
        </p:txBody>
      </p:sp>
      <p:sp>
        <p:nvSpPr>
          <p:cNvPr id="6150"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kumimoji="0" lang="en-US" altLang="ja-JP" sz="2000" b="1"/>
              <a:t>Authors:</a:t>
            </a:r>
            <a:endParaRPr kumimoji="0" lang="en-US" altLang="ja-JP" sz="2000"/>
          </a:p>
        </p:txBody>
      </p:sp>
      <p:graphicFrame>
        <p:nvGraphicFramePr>
          <p:cNvPr id="8" name="Table 7"/>
          <p:cNvGraphicFramePr>
            <a:graphicFrameLocks noGrp="1"/>
          </p:cNvGraphicFramePr>
          <p:nvPr/>
        </p:nvGraphicFramePr>
        <p:xfrm>
          <a:off x="533400" y="2655888"/>
          <a:ext cx="7924799" cy="2221510"/>
        </p:xfrm>
        <a:graphic>
          <a:graphicData uri="http://schemas.openxmlformats.org/drawingml/2006/table">
            <a:tbl>
              <a:tblPr/>
              <a:tblGrid>
                <a:gridCol w="1709796"/>
                <a:gridCol w="1079983"/>
                <a:gridCol w="2432948"/>
                <a:gridCol w="865047"/>
                <a:gridCol w="1837025"/>
              </a:tblGrid>
              <a:tr h="270790">
                <a:tc>
                  <a:txBody>
                    <a:bodyPr/>
                    <a:lstStyle/>
                    <a:p>
                      <a:pPr marL="0" marR="0">
                        <a:spcBef>
                          <a:spcPts val="0"/>
                        </a:spcBef>
                        <a:spcAft>
                          <a:spcPts val="0"/>
                        </a:spcAft>
                      </a:pPr>
                      <a:r>
                        <a:rPr lang="en-US" sz="1400" b="1" kern="0" dirty="0">
                          <a:latin typeface="Times New Roman" pitchFamily="18" charset="0"/>
                          <a:ea typeface="ＭＳ 明朝"/>
                          <a:cs typeface="Times New Roman" pitchFamily="18" charset="0"/>
                        </a:rPr>
                        <a:t>Name</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Company</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Address</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Phone</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email</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88">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Ryo</a:t>
                      </a:r>
                      <a:r>
                        <a:rPr lang="en-US" sz="1200" kern="1200" baseline="0" dirty="0" smtClean="0">
                          <a:solidFill>
                            <a:srgbClr val="000000"/>
                          </a:solidFill>
                          <a:latin typeface="Times New Roman" pitchFamily="18" charset="0"/>
                          <a:ea typeface="Gulim"/>
                          <a:cs typeface="Times New Roman" pitchFamily="18" charset="0"/>
                        </a:rPr>
                        <a:t> Sawai</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r>
                        <a:rPr lang="en-US" sz="1200" kern="1200" dirty="0" smtClean="0">
                          <a:solidFill>
                            <a:srgbClr val="000000"/>
                          </a:solidFill>
                          <a:latin typeface="Times New Roman" pitchFamily="18" charset="0"/>
                          <a:ea typeface="Gulim"/>
                          <a:cs typeface="Times New Roman" pitchFamily="18" charset="0"/>
                        </a:rPr>
                        <a:t>5-1-12, </a:t>
                      </a:r>
                      <a:r>
                        <a:rPr lang="en-US" sz="1200" kern="1200" dirty="0" err="1" smtClean="0">
                          <a:solidFill>
                            <a:srgbClr val="000000"/>
                          </a:solidFill>
                          <a:latin typeface="Times New Roman" pitchFamily="18" charset="0"/>
                          <a:ea typeface="Gulim"/>
                          <a:cs typeface="Times New Roman" pitchFamily="18" charset="0"/>
                        </a:rPr>
                        <a:t>Kitashinagawa</a:t>
                      </a:r>
                      <a:r>
                        <a:rPr lang="en-US" sz="1200" kern="1200" dirty="0" smtClean="0">
                          <a:solidFill>
                            <a:srgbClr val="000000"/>
                          </a:solidFill>
                          <a:latin typeface="Times New Roman" pitchFamily="18" charset="0"/>
                          <a:ea typeface="Gulim"/>
                          <a:cs typeface="Times New Roman" pitchFamily="18" charset="0"/>
                        </a:rPr>
                        <a:t>, Shinagawa-</a:t>
                      </a:r>
                      <a:r>
                        <a:rPr lang="en-US" sz="1200" kern="1200" dirty="0" err="1" smtClean="0">
                          <a:solidFill>
                            <a:srgbClr val="000000"/>
                          </a:solidFill>
                          <a:latin typeface="Times New Roman" pitchFamily="18" charset="0"/>
                          <a:ea typeface="Gulim"/>
                          <a:cs typeface="Times New Roman" pitchFamily="18" charset="0"/>
                        </a:rPr>
                        <a:t>ku</a:t>
                      </a:r>
                      <a:r>
                        <a:rPr lang="en-US" sz="1200" kern="1200" dirty="0" smtClean="0">
                          <a:solidFill>
                            <a:srgbClr val="000000"/>
                          </a:solidFill>
                          <a:latin typeface="Times New Roman" pitchFamily="18" charset="0"/>
                          <a:ea typeface="Gulim"/>
                          <a:cs typeface="Times New Roman" pitchFamily="18" charset="0"/>
                        </a:rPr>
                        <a:t>, Tokyo, 141-0001, Japan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Ryo.Sawai@jp.sony.com</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88">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Ryota</a:t>
                      </a:r>
                      <a:r>
                        <a:rPr lang="en-US" sz="1200" baseline="0" dirty="0" smtClean="0">
                          <a:latin typeface="Times New Roman" pitchFamily="18" charset="0"/>
                          <a:ea typeface="ＭＳ 明朝"/>
                          <a:cs typeface="Times New Roman" pitchFamily="18" charset="0"/>
                        </a:rPr>
                        <a:t> Kimura</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Naotaka Sato</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Naotaka.sato@ieee.org</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 Guo Xin</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Sony China</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629">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 </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07" name="Footer Placeholder 9"/>
          <p:cNvSpPr>
            <a:spLocks noGrp="1"/>
          </p:cNvSpPr>
          <p:nvPr>
            <p:ph type="ftr" sz="quarter" idx="11"/>
          </p:nvPr>
        </p:nvSpPr>
        <p:spPr>
          <a:noFill/>
        </p:spPr>
        <p:txBody>
          <a:bodyPr/>
          <a:lstStyle/>
          <a:p>
            <a:r>
              <a:rPr lang="en-US" altLang="ja-JP" smtClean="0">
                <a:ea typeface="ＭＳ Ｐゴシック" charset="-128"/>
              </a:rPr>
              <a:t>Ryo SAWAI, Sony Corporation</a:t>
            </a:r>
          </a:p>
        </p:txBody>
      </p:sp>
      <p:sp>
        <p:nvSpPr>
          <p:cNvPr id="6208" name="日付プレースホルダ 10"/>
          <p:cNvSpPr>
            <a:spLocks noGrp="1"/>
          </p:cNvSpPr>
          <p:nvPr>
            <p:ph type="dt" sz="quarter" idx="10"/>
          </p:nvPr>
        </p:nvSpPr>
        <p:spPr>
          <a:noFill/>
        </p:spPr>
        <p:txBody>
          <a:bodyPr/>
          <a:lstStyle/>
          <a:p>
            <a:r>
              <a:rPr lang="en-US" altLang="ja-JP" smtClean="0">
                <a:ea typeface="ＭＳ Ｐゴシック" charset="-128"/>
              </a:rPr>
              <a:t>July.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kumimoji="1" lang="en-US" altLang="ja-JP" smtClean="0">
                <a:ea typeface="ＭＳ Ｐゴシック" charset="-128"/>
              </a:rPr>
              <a:t>Introduction</a:t>
            </a:r>
            <a:endParaRPr kumimoji="1" lang="ja-JP" altLang="en-US" smtClean="0">
              <a:ea typeface="ＭＳ Ｐゴシック" charset="-128"/>
            </a:endParaRPr>
          </a:p>
        </p:txBody>
      </p:sp>
      <p:sp>
        <p:nvSpPr>
          <p:cNvPr id="7171" name="コンテンツ プレースホルダ 2"/>
          <p:cNvSpPr>
            <a:spLocks noGrp="1"/>
          </p:cNvSpPr>
          <p:nvPr>
            <p:ph idx="1"/>
          </p:nvPr>
        </p:nvSpPr>
        <p:spPr/>
        <p:txBody>
          <a:bodyPr/>
          <a:lstStyle/>
          <a:p>
            <a:pPr eaLnBrk="1" hangingPunct="1"/>
            <a:r>
              <a:rPr lang="en-US" altLang="ja-JP" b="0" smtClean="0">
                <a:ea typeface="ＭＳ Ｐゴシック" charset="-128"/>
              </a:rPr>
              <a:t>Expectation for IEEE P802.19.1 system from a primary protection viewpoint is briefly summarized here</a:t>
            </a:r>
            <a:endParaRPr kumimoji="1" lang="en-US" altLang="ja-JP" b="0" smtClean="0">
              <a:ea typeface="ＭＳ Ｐゴシック" charset="-128"/>
            </a:endParaRPr>
          </a:p>
          <a:p>
            <a:pPr lvl="2" eaLnBrk="1" hangingPunct="1"/>
            <a:r>
              <a:rPr kumimoji="1" lang="en-US" altLang="ja-JP" smtClean="0">
                <a:ea typeface="ＭＳ Ｐゴシック" charset="-128"/>
              </a:rPr>
              <a:t>“Interference protection requirements: (1) protected contour , (2) required separation distance ” and “TV bands database” in FCC-08-260 are focused in this contribution</a:t>
            </a:r>
          </a:p>
          <a:p>
            <a:pPr eaLnBrk="1" hangingPunct="1"/>
            <a:endParaRPr kumimoji="1" lang="en-US" altLang="ja-JP" smtClean="0">
              <a:ea typeface="ＭＳ Ｐゴシック" charset="-128"/>
            </a:endParaRPr>
          </a:p>
          <a:p>
            <a:pPr eaLnBrk="1" hangingPunct="1"/>
            <a:endParaRPr kumimoji="1" lang="en-US" altLang="ja-JP" smtClean="0">
              <a:ea typeface="ＭＳ Ｐゴシック" charset="-128"/>
            </a:endParaRPr>
          </a:p>
          <a:p>
            <a:pPr eaLnBrk="1" hangingPunct="1"/>
            <a:endParaRPr kumimoji="1" lang="en-US" altLang="ja-JP" smtClean="0">
              <a:ea typeface="ＭＳ Ｐゴシック" charset="-128"/>
            </a:endParaRPr>
          </a:p>
          <a:p>
            <a:pPr eaLnBrk="1" hangingPunct="1"/>
            <a:endParaRPr kumimoji="1" lang="en-US" altLang="ja-JP" smtClean="0">
              <a:ea typeface="ＭＳ Ｐゴシック" charset="-128"/>
            </a:endParaRPr>
          </a:p>
          <a:p>
            <a:pPr eaLnBrk="1" hangingPunct="1">
              <a:buFontTx/>
              <a:buNone/>
            </a:pPr>
            <a:r>
              <a:rPr kumimoji="1" lang="en-US" altLang="ja-JP" smtClean="0">
                <a:ea typeface="ＭＳ Ｐゴシック" charset="-128"/>
              </a:rPr>
              <a:t> </a:t>
            </a:r>
          </a:p>
        </p:txBody>
      </p:sp>
      <p:sp>
        <p:nvSpPr>
          <p:cNvPr id="7172" name="日付プレースホルダ 3"/>
          <p:cNvSpPr>
            <a:spLocks noGrp="1"/>
          </p:cNvSpPr>
          <p:nvPr>
            <p:ph type="dt" sz="quarter" idx="10"/>
          </p:nvPr>
        </p:nvSpPr>
        <p:spPr>
          <a:noFill/>
        </p:spPr>
        <p:txBody>
          <a:bodyPr/>
          <a:lstStyle/>
          <a:p>
            <a:r>
              <a:rPr lang="en-US" altLang="ja-JP" smtClean="0">
                <a:ea typeface="ＭＳ Ｐゴシック" charset="-128"/>
              </a:rPr>
              <a:t>July. 2010</a:t>
            </a:r>
          </a:p>
        </p:txBody>
      </p:sp>
      <p:sp>
        <p:nvSpPr>
          <p:cNvPr id="7173" name="フッター プレースホルダ 4"/>
          <p:cNvSpPr>
            <a:spLocks noGrp="1"/>
          </p:cNvSpPr>
          <p:nvPr>
            <p:ph type="ftr" sz="quarter" idx="11"/>
          </p:nvPr>
        </p:nvSpPr>
        <p:spPr>
          <a:noFill/>
        </p:spPr>
        <p:txBody>
          <a:bodyPr/>
          <a:lstStyle/>
          <a:p>
            <a:r>
              <a:rPr lang="en-US" altLang="ja-JP" smtClean="0">
                <a:ea typeface="ＭＳ Ｐゴシック" charset="-128"/>
              </a:rPr>
              <a:t>Ryo SAWAI, Sony Corporation</a:t>
            </a:r>
          </a:p>
        </p:txBody>
      </p:sp>
      <p:sp>
        <p:nvSpPr>
          <p:cNvPr id="7174" name="スライド番号プレースホルダ 5"/>
          <p:cNvSpPr>
            <a:spLocks noGrp="1"/>
          </p:cNvSpPr>
          <p:nvPr>
            <p:ph type="sldNum" sz="quarter" idx="12"/>
          </p:nvPr>
        </p:nvSpPr>
        <p:spPr>
          <a:noFill/>
        </p:spPr>
        <p:txBody>
          <a:bodyPr/>
          <a:lstStyle/>
          <a:p>
            <a:r>
              <a:rPr lang="en-US" altLang="ja-JP" smtClean="0">
                <a:ea typeface="ＭＳ Ｐゴシック" charset="-128"/>
              </a:rPr>
              <a:t>Slide </a:t>
            </a:r>
            <a:fld id="{756713D1-7A11-46AE-8CD1-59C8740F3BA8}" type="slidenum">
              <a:rPr lang="en-US" altLang="ja-JP" smtClean="0">
                <a:ea typeface="ＭＳ Ｐゴシック" charset="-128"/>
              </a:rPr>
              <a:pPr/>
              <a:t>2</a:t>
            </a:fld>
            <a:endParaRPr lang="en-US" altLang="ja-JP" smtClean="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1143000" y="685800"/>
            <a:ext cx="7620000" cy="1066800"/>
          </a:xfrm>
        </p:spPr>
        <p:txBody>
          <a:bodyPr/>
          <a:lstStyle/>
          <a:p>
            <a:pPr eaLnBrk="1" hangingPunct="1"/>
            <a:r>
              <a:rPr kumimoji="1" lang="en-US" altLang="ja-JP" smtClean="0">
                <a:ea typeface="ＭＳ Ｐゴシック" charset="-128"/>
              </a:rPr>
              <a:t>Background #1</a:t>
            </a:r>
            <a:br>
              <a:rPr kumimoji="1" lang="en-US" altLang="ja-JP" smtClean="0">
                <a:ea typeface="ＭＳ Ｐゴシック" charset="-128"/>
              </a:rPr>
            </a:br>
            <a:r>
              <a:rPr kumimoji="1" lang="en-US" altLang="ja-JP" sz="2800" smtClean="0">
                <a:ea typeface="ＭＳ Ｐゴシック" charset="-128"/>
              </a:rPr>
              <a:t>“Section 15.713 TV bands database” </a:t>
            </a:r>
            <a:br>
              <a:rPr kumimoji="1" lang="en-US" altLang="ja-JP" sz="2800" smtClean="0">
                <a:ea typeface="ＭＳ Ｐゴシック" charset="-128"/>
              </a:rPr>
            </a:br>
            <a:r>
              <a:rPr kumimoji="1" lang="en-US" altLang="ja-JP" sz="2800" smtClean="0">
                <a:ea typeface="ＭＳ Ｐゴシック" charset="-128"/>
              </a:rPr>
              <a:t>in FCC-08-260A1[1]</a:t>
            </a:r>
            <a:endParaRPr kumimoji="1" lang="ja-JP" altLang="en-US" sz="2800" smtClean="0">
              <a:ea typeface="ＭＳ Ｐゴシック" charset="-128"/>
            </a:endParaRPr>
          </a:p>
        </p:txBody>
      </p:sp>
      <p:sp>
        <p:nvSpPr>
          <p:cNvPr id="8195" name="コンテンツ プレースホルダ 2"/>
          <p:cNvSpPr>
            <a:spLocks noGrp="1"/>
          </p:cNvSpPr>
          <p:nvPr>
            <p:ph idx="1"/>
          </p:nvPr>
        </p:nvSpPr>
        <p:spPr>
          <a:xfrm>
            <a:off x="762000" y="1958975"/>
            <a:ext cx="7772400" cy="4114800"/>
          </a:xfrm>
        </p:spPr>
        <p:txBody>
          <a:bodyPr/>
          <a:lstStyle/>
          <a:p>
            <a:pPr eaLnBrk="1" hangingPunct="1"/>
            <a:r>
              <a:rPr lang="en-US" altLang="ja-JP" sz="1200" b="0" smtClean="0">
                <a:ea typeface="ＭＳ Ｐゴシック" charset="-128"/>
              </a:rPr>
              <a:t>(3) The TVBD registration database shall contain the following information for fixed TVBDs:</a:t>
            </a:r>
          </a:p>
          <a:p>
            <a:pPr eaLnBrk="1" hangingPunct="1">
              <a:buFontTx/>
              <a:buNone/>
            </a:pPr>
            <a:r>
              <a:rPr lang="en-US" altLang="ja-JP" sz="1200" b="0" smtClean="0">
                <a:ea typeface="ＭＳ Ｐゴシック" charset="-128"/>
              </a:rPr>
              <a:t>		(A) FCC identifier (FCC ID) of the device</a:t>
            </a:r>
          </a:p>
          <a:p>
            <a:pPr eaLnBrk="1" hangingPunct="1">
              <a:buFontTx/>
              <a:buNone/>
            </a:pPr>
            <a:r>
              <a:rPr lang="en-US" altLang="ja-JP" sz="1200" b="0" smtClean="0">
                <a:ea typeface="ＭＳ Ｐゴシック" charset="-128"/>
              </a:rPr>
              <a:t>		(B) manufacturer’s serial number of the device</a:t>
            </a:r>
          </a:p>
          <a:p>
            <a:pPr eaLnBrk="1" hangingPunct="1">
              <a:buFontTx/>
              <a:buNone/>
            </a:pPr>
            <a:r>
              <a:rPr lang="en-US" altLang="ja-JP" sz="1200" b="0" smtClean="0">
                <a:ea typeface="ＭＳ Ｐゴシック" charset="-128"/>
              </a:rPr>
              <a:t>		(C) device’s geographic coordinates (latitude and longitude (NAD 83) accurate to+/- 50 m)</a:t>
            </a:r>
          </a:p>
          <a:p>
            <a:pPr eaLnBrk="1" hangingPunct="1">
              <a:buFontTx/>
              <a:buNone/>
            </a:pPr>
            <a:r>
              <a:rPr lang="en-US" altLang="ja-JP" sz="1200" b="0" smtClean="0">
                <a:ea typeface="ＭＳ Ｐゴシック" charset="-128"/>
              </a:rPr>
              <a:t>		(D) name of the individual or business that owns for the device</a:t>
            </a:r>
          </a:p>
          <a:p>
            <a:pPr eaLnBrk="1" hangingPunct="1">
              <a:buFontTx/>
              <a:buNone/>
            </a:pPr>
            <a:r>
              <a:rPr lang="en-US" altLang="ja-JP" sz="1200" b="0" smtClean="0">
                <a:ea typeface="ＭＳ Ｐゴシック" charset="-128"/>
              </a:rPr>
              <a:t>		(E) name of a contact person responsible for the device’s operation</a:t>
            </a:r>
          </a:p>
          <a:p>
            <a:pPr eaLnBrk="1" hangingPunct="1">
              <a:buFontTx/>
              <a:buNone/>
            </a:pPr>
            <a:r>
              <a:rPr lang="en-US" altLang="ja-JP" sz="1200" b="0" smtClean="0">
                <a:ea typeface="ＭＳ Ｐゴシック" charset="-128"/>
              </a:rPr>
              <a:t>		(F) address for the contact person</a:t>
            </a:r>
          </a:p>
          <a:p>
            <a:pPr eaLnBrk="1" hangingPunct="1">
              <a:buFontTx/>
              <a:buNone/>
            </a:pPr>
            <a:r>
              <a:rPr lang="en-US" altLang="ja-JP" sz="1200" b="0" smtClean="0">
                <a:ea typeface="ＭＳ Ｐゴシック" charset="-128"/>
              </a:rPr>
              <a:t>		(G) email address for the contact person</a:t>
            </a:r>
          </a:p>
          <a:p>
            <a:pPr eaLnBrk="1" hangingPunct="1">
              <a:buFontTx/>
              <a:buNone/>
            </a:pPr>
            <a:r>
              <a:rPr lang="en-US" altLang="ja-JP" sz="1200" b="0" smtClean="0">
                <a:ea typeface="ＭＳ Ｐゴシック" charset="-128"/>
              </a:rPr>
              <a:t>		(H) phone number for the contact person.</a:t>
            </a:r>
          </a:p>
          <a:p>
            <a:pPr eaLnBrk="1" hangingPunct="1"/>
            <a:r>
              <a:rPr lang="en-US" altLang="ja-JP" sz="1200" b="0" smtClean="0">
                <a:ea typeface="ＭＳ Ｐゴシック" charset="-128"/>
              </a:rPr>
              <a:t>(d) Determination of available channels.</a:t>
            </a:r>
          </a:p>
          <a:p>
            <a:pPr eaLnBrk="1" hangingPunct="1">
              <a:buFontTx/>
              <a:buNone/>
            </a:pPr>
            <a:r>
              <a:rPr lang="en-US" altLang="ja-JP" sz="1200" b="0" smtClean="0">
                <a:ea typeface="ＭＳ Ｐゴシック" charset="-128"/>
              </a:rPr>
              <a:t>		(1) The TV bands database will determine the available channels at a location using the interference 	protection requirements of section 15.712 of this part, the location information supplied by a TVBD, 	…  </a:t>
            </a:r>
          </a:p>
          <a:p>
            <a:pPr eaLnBrk="1" hangingPunct="1">
              <a:buFontTx/>
              <a:buNone/>
            </a:pPr>
            <a:endParaRPr kumimoji="1" lang="ja-JP" altLang="en-US" sz="1200" b="0" smtClean="0">
              <a:ea typeface="ＭＳ Ｐゴシック" charset="-128"/>
            </a:endParaRPr>
          </a:p>
        </p:txBody>
      </p:sp>
      <p:sp>
        <p:nvSpPr>
          <p:cNvPr id="8196" name="日付プレースホルダ 3"/>
          <p:cNvSpPr>
            <a:spLocks noGrp="1"/>
          </p:cNvSpPr>
          <p:nvPr>
            <p:ph type="dt" sz="quarter" idx="10"/>
          </p:nvPr>
        </p:nvSpPr>
        <p:spPr>
          <a:noFill/>
        </p:spPr>
        <p:txBody>
          <a:bodyPr/>
          <a:lstStyle/>
          <a:p>
            <a:r>
              <a:rPr lang="en-US" altLang="ja-JP" smtClean="0">
                <a:ea typeface="ＭＳ Ｐゴシック" charset="-128"/>
              </a:rPr>
              <a:t>July. 2010</a:t>
            </a:r>
          </a:p>
        </p:txBody>
      </p:sp>
      <p:sp>
        <p:nvSpPr>
          <p:cNvPr id="8197" name="フッター プレースホルダ 4"/>
          <p:cNvSpPr>
            <a:spLocks noGrp="1"/>
          </p:cNvSpPr>
          <p:nvPr>
            <p:ph type="ftr" sz="quarter" idx="11"/>
          </p:nvPr>
        </p:nvSpPr>
        <p:spPr>
          <a:noFill/>
        </p:spPr>
        <p:txBody>
          <a:bodyPr/>
          <a:lstStyle/>
          <a:p>
            <a:r>
              <a:rPr lang="en-US" altLang="ja-JP" smtClean="0">
                <a:ea typeface="ＭＳ Ｐゴシック" charset="-128"/>
              </a:rPr>
              <a:t>Ryo SAWAI, Sony Corporation</a:t>
            </a:r>
          </a:p>
        </p:txBody>
      </p:sp>
      <p:sp>
        <p:nvSpPr>
          <p:cNvPr id="8198" name="スライド番号プレースホルダ 5"/>
          <p:cNvSpPr>
            <a:spLocks noGrp="1"/>
          </p:cNvSpPr>
          <p:nvPr>
            <p:ph type="sldNum" sz="quarter" idx="12"/>
          </p:nvPr>
        </p:nvSpPr>
        <p:spPr>
          <a:noFill/>
        </p:spPr>
        <p:txBody>
          <a:bodyPr/>
          <a:lstStyle/>
          <a:p>
            <a:r>
              <a:rPr lang="en-US" altLang="ja-JP" smtClean="0">
                <a:ea typeface="ＭＳ Ｐゴシック" charset="-128"/>
              </a:rPr>
              <a:t>Slide </a:t>
            </a:r>
            <a:fld id="{2FA9D61A-FC02-44BC-94D3-2616544901F9}" type="slidenum">
              <a:rPr lang="en-US" altLang="ja-JP" smtClean="0">
                <a:ea typeface="ＭＳ Ｐゴシック" charset="-128"/>
              </a:rPr>
              <a:pPr/>
              <a:t>3</a:t>
            </a:fld>
            <a:endParaRPr lang="en-US" altLang="ja-JP" smtClean="0">
              <a:ea typeface="ＭＳ Ｐゴシック" charset="-128"/>
            </a:endParaRPr>
          </a:p>
        </p:txBody>
      </p:sp>
      <p:sp>
        <p:nvSpPr>
          <p:cNvPr id="8199" name="下矢印 6"/>
          <p:cNvSpPr>
            <a:spLocks noChangeArrowheads="1"/>
          </p:cNvSpPr>
          <p:nvPr/>
        </p:nvSpPr>
        <p:spPr bwMode="auto">
          <a:xfrm>
            <a:off x="4038600" y="4930775"/>
            <a:ext cx="1066800" cy="762000"/>
          </a:xfrm>
          <a:prstGeom prst="downArrow">
            <a:avLst>
              <a:gd name="adj1" fmla="val 50000"/>
              <a:gd name="adj2" fmla="val 50000"/>
            </a:avLst>
          </a:prstGeom>
          <a:solidFill>
            <a:srgbClr val="FF0000"/>
          </a:solidFill>
          <a:ln w="12700" algn="ctr">
            <a:solidFill>
              <a:schemeClr val="tx1"/>
            </a:solidFill>
            <a:round/>
            <a:headEnd type="none" w="sm" len="sm"/>
            <a:tailEnd type="none" w="sm" len="sm"/>
          </a:ln>
        </p:spPr>
        <p:txBody>
          <a:bodyPr/>
          <a:lstStyle/>
          <a:p>
            <a:pPr eaLnBrk="0" hangingPunct="0"/>
            <a:endParaRPr kumimoji="0" lang="ja-JP" altLang="en-US"/>
          </a:p>
        </p:txBody>
      </p:sp>
      <p:sp>
        <p:nvSpPr>
          <p:cNvPr id="8200" name="正方形/長方形 7"/>
          <p:cNvSpPr>
            <a:spLocks noChangeArrowheads="1"/>
          </p:cNvSpPr>
          <p:nvPr/>
        </p:nvSpPr>
        <p:spPr bwMode="auto">
          <a:xfrm>
            <a:off x="381000" y="5692775"/>
            <a:ext cx="8458200" cy="708025"/>
          </a:xfrm>
          <a:prstGeom prst="rect">
            <a:avLst/>
          </a:prstGeom>
          <a:noFill/>
          <a:ln w="9525">
            <a:noFill/>
            <a:miter lim="800000"/>
            <a:headEnd/>
            <a:tailEnd/>
          </a:ln>
        </p:spPr>
        <p:txBody>
          <a:bodyPr>
            <a:spAutoFit/>
          </a:bodyPr>
          <a:lstStyle/>
          <a:p>
            <a:pPr eaLnBrk="0" hangingPunct="0"/>
            <a:r>
              <a:rPr lang="en-US" altLang="ja-JP" sz="2000">
                <a:solidFill>
                  <a:srgbClr val="FF0000"/>
                </a:solidFill>
              </a:rPr>
              <a:t>Co-channel transmission in neighbor multiple secondary networks will occur,         when no TVWS channel management in multiple secondary networks is </a:t>
            </a:r>
            <a:endParaRPr kumimoji="0" lang="ja-JP" altLang="en-US" sz="2000">
              <a:solidFill>
                <a:srgbClr val="FF0000"/>
              </a:solidFill>
            </a:endParaRPr>
          </a:p>
        </p:txBody>
      </p:sp>
      <p:sp>
        <p:nvSpPr>
          <p:cNvPr id="8201" name="正方形/長方形 8"/>
          <p:cNvSpPr>
            <a:spLocks noChangeArrowheads="1"/>
          </p:cNvSpPr>
          <p:nvPr/>
        </p:nvSpPr>
        <p:spPr bwMode="auto">
          <a:xfrm>
            <a:off x="5105400" y="5006975"/>
            <a:ext cx="3733800" cy="461963"/>
          </a:xfrm>
          <a:prstGeom prst="rect">
            <a:avLst/>
          </a:prstGeom>
          <a:noFill/>
          <a:ln w="9525">
            <a:noFill/>
            <a:miter lim="800000"/>
            <a:headEnd/>
            <a:tailEnd/>
          </a:ln>
        </p:spPr>
        <p:txBody>
          <a:bodyPr>
            <a:spAutoFit/>
          </a:bodyPr>
          <a:lstStyle/>
          <a:p>
            <a:pPr eaLnBrk="0" hangingPunct="0"/>
            <a:r>
              <a:rPr lang="en-US" altLang="ja-JP">
                <a:solidFill>
                  <a:srgbClr val="FF0000"/>
                </a:solidFill>
              </a:rPr>
              <a:t>No registration process on TVWS channel usage information from secondary network seems to be … [2]</a:t>
            </a:r>
            <a:endParaRPr kumimoji="0"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381000" y="685800"/>
            <a:ext cx="8763000" cy="1066800"/>
          </a:xfrm>
        </p:spPr>
        <p:txBody>
          <a:bodyPr/>
          <a:lstStyle/>
          <a:p>
            <a:pPr eaLnBrk="1" hangingPunct="1"/>
            <a:r>
              <a:rPr kumimoji="1" lang="en-US" altLang="ja-JP" smtClean="0">
                <a:ea typeface="ＭＳ Ｐゴシック" charset="-128"/>
              </a:rPr>
              <a:t>Background #2</a:t>
            </a:r>
            <a:br>
              <a:rPr kumimoji="1" lang="en-US" altLang="ja-JP" smtClean="0">
                <a:ea typeface="ＭＳ Ｐゴシック" charset="-128"/>
              </a:rPr>
            </a:br>
            <a:r>
              <a:rPr kumimoji="1" lang="en-US" altLang="ja-JP" sz="2800" smtClean="0">
                <a:ea typeface="ＭＳ Ｐゴシック" charset="-128"/>
              </a:rPr>
              <a:t>“Section 15.712 Interference protection requirements” in FCC-08-260A1</a:t>
            </a:r>
            <a:endParaRPr kumimoji="1" lang="ja-JP" altLang="en-US" sz="2800" smtClean="0">
              <a:ea typeface="ＭＳ Ｐゴシック" charset="-128"/>
            </a:endParaRPr>
          </a:p>
        </p:txBody>
      </p:sp>
      <p:sp>
        <p:nvSpPr>
          <p:cNvPr id="9219" name="コンテンツ プレースホルダ 2"/>
          <p:cNvSpPr>
            <a:spLocks noGrp="1"/>
          </p:cNvSpPr>
          <p:nvPr>
            <p:ph idx="1"/>
          </p:nvPr>
        </p:nvSpPr>
        <p:spPr>
          <a:xfrm>
            <a:off x="685800" y="1854200"/>
            <a:ext cx="7772400" cy="4114800"/>
          </a:xfrm>
        </p:spPr>
        <p:txBody>
          <a:bodyPr/>
          <a:lstStyle/>
          <a:p>
            <a:pPr eaLnBrk="1" hangingPunct="1"/>
            <a:r>
              <a:rPr kumimoji="1" lang="en-US" altLang="ja-JP" sz="1000" smtClean="0">
                <a:ea typeface="ＭＳ Ｐゴシック" charset="-128"/>
              </a:rPr>
              <a:t>(</a:t>
            </a:r>
            <a:r>
              <a:rPr kumimoji="1" lang="en-US" altLang="ja-JP" sz="1000" b="0" smtClean="0">
                <a:ea typeface="ＭＳ Ｐゴシック" charset="-128"/>
              </a:rPr>
              <a:t>a) </a:t>
            </a:r>
            <a:r>
              <a:rPr lang="en-US" altLang="ja-JP" sz="1000" b="0" i="1" smtClean="0">
                <a:ea typeface="ＭＳ Ｐゴシック" charset="-128"/>
              </a:rPr>
              <a:t>Digital television stations, and digital and analog Class A TV, low power TV, TV translator and TV booster stations:</a:t>
            </a:r>
          </a:p>
          <a:p>
            <a:pPr lvl="1" eaLnBrk="1" hangingPunct="1"/>
            <a:r>
              <a:rPr lang="en-US" altLang="ja-JP" sz="1000" smtClean="0">
                <a:ea typeface="ＭＳ Ｐゴシック" charset="-128"/>
              </a:rPr>
              <a:t>  (1) Protected contour. TVBDs must protect digital and analog TV services within the contours shown in the following table. These contours are based on the R-6602 curves contained in Section 73.699 of this chapter.</a:t>
            </a:r>
          </a:p>
          <a:p>
            <a:pPr lvl="1" eaLnBrk="1" hangingPunct="1"/>
            <a:endParaRPr kumimoji="1" lang="en-US" altLang="ja-JP" sz="1000" smtClean="0">
              <a:ea typeface="ＭＳ Ｐゴシック" charset="-128"/>
            </a:endParaRPr>
          </a:p>
          <a:p>
            <a:pPr lvl="1" eaLnBrk="1" hangingPunct="1"/>
            <a:endParaRPr kumimoji="1" lang="en-US" altLang="ja-JP" sz="1000" smtClean="0">
              <a:ea typeface="ＭＳ Ｐゴシック" charset="-128"/>
            </a:endParaRPr>
          </a:p>
          <a:p>
            <a:pPr lvl="1" eaLnBrk="1" hangingPunct="1"/>
            <a:endParaRPr kumimoji="1" lang="en-US" altLang="ja-JP" sz="1000" smtClean="0">
              <a:ea typeface="ＭＳ Ｐゴシック" charset="-128"/>
            </a:endParaRPr>
          </a:p>
          <a:p>
            <a:pPr lvl="1" eaLnBrk="1" hangingPunct="1"/>
            <a:endParaRPr kumimoji="1" lang="en-US" altLang="ja-JP" sz="1000" smtClean="0">
              <a:ea typeface="ＭＳ Ｐゴシック" charset="-128"/>
            </a:endParaRPr>
          </a:p>
          <a:p>
            <a:pPr lvl="1" eaLnBrk="1" hangingPunct="1"/>
            <a:endParaRPr kumimoji="1" lang="en-US" altLang="ja-JP" sz="1000" smtClean="0">
              <a:ea typeface="ＭＳ Ｐゴシック" charset="-128"/>
            </a:endParaRPr>
          </a:p>
          <a:p>
            <a:pPr lvl="1" eaLnBrk="1" hangingPunct="1"/>
            <a:endParaRPr kumimoji="1" lang="en-US" altLang="ja-JP" sz="1000" smtClean="0">
              <a:ea typeface="ＭＳ Ｐゴシック" charset="-128"/>
            </a:endParaRPr>
          </a:p>
          <a:p>
            <a:pPr lvl="1" eaLnBrk="1" hangingPunct="1"/>
            <a:endParaRPr kumimoji="1" lang="en-US" altLang="ja-JP" sz="1000" smtClean="0">
              <a:ea typeface="ＭＳ Ｐゴシック" charset="-128"/>
            </a:endParaRPr>
          </a:p>
          <a:p>
            <a:pPr lvl="1" eaLnBrk="1" hangingPunct="1"/>
            <a:r>
              <a:rPr lang="en-US" altLang="ja-JP" sz="1000" smtClean="0">
                <a:ea typeface="ＭＳ Ｐゴシック" charset="-128"/>
              </a:rPr>
              <a:t>(2) Required separation distance. Fixed TVBDs and personal/portable TVBDs operating in Mode II must be located outside the contours indicated in paragraph (1) of this section of co-channel and adjacent channel stations by at least the minimum distances specified in the following table. Alternatively, Mode II personal/portable TVBDs may operate at closer separation distances, including inside the contour of adjacent channel stations, provided the power level is reduced as specified in Section 15.709(a)(2).</a:t>
            </a:r>
            <a:endParaRPr kumimoji="1" lang="ja-JP" altLang="en-US" sz="1000" smtClean="0">
              <a:ea typeface="ＭＳ Ｐゴシック" charset="-128"/>
            </a:endParaRPr>
          </a:p>
          <a:p>
            <a:pPr lvl="1" eaLnBrk="1" hangingPunct="1"/>
            <a:endParaRPr kumimoji="1" lang="ja-JP" altLang="en-US" sz="1200" smtClean="0">
              <a:ea typeface="ＭＳ Ｐゴシック" charset="-128"/>
            </a:endParaRPr>
          </a:p>
        </p:txBody>
      </p:sp>
      <p:sp>
        <p:nvSpPr>
          <p:cNvPr id="9220" name="日付プレースホルダ 3"/>
          <p:cNvSpPr>
            <a:spLocks noGrp="1"/>
          </p:cNvSpPr>
          <p:nvPr>
            <p:ph type="dt" sz="quarter" idx="10"/>
          </p:nvPr>
        </p:nvSpPr>
        <p:spPr>
          <a:noFill/>
        </p:spPr>
        <p:txBody>
          <a:bodyPr/>
          <a:lstStyle/>
          <a:p>
            <a:r>
              <a:rPr lang="en-US" altLang="ja-JP" smtClean="0">
                <a:ea typeface="ＭＳ Ｐゴシック" charset="-128"/>
              </a:rPr>
              <a:t>July. 2010</a:t>
            </a:r>
          </a:p>
        </p:txBody>
      </p:sp>
      <p:sp>
        <p:nvSpPr>
          <p:cNvPr id="9221" name="フッター プレースホルダ 4"/>
          <p:cNvSpPr>
            <a:spLocks noGrp="1"/>
          </p:cNvSpPr>
          <p:nvPr>
            <p:ph type="ftr" sz="quarter" idx="11"/>
          </p:nvPr>
        </p:nvSpPr>
        <p:spPr>
          <a:noFill/>
        </p:spPr>
        <p:txBody>
          <a:bodyPr/>
          <a:lstStyle/>
          <a:p>
            <a:r>
              <a:rPr lang="en-US" altLang="ja-JP" smtClean="0">
                <a:ea typeface="ＭＳ Ｐゴシック" charset="-128"/>
              </a:rPr>
              <a:t>Ryo SAWAI, Sony Corporation</a:t>
            </a:r>
          </a:p>
        </p:txBody>
      </p:sp>
      <p:sp>
        <p:nvSpPr>
          <p:cNvPr id="9222" name="スライド番号プレースホルダ 5"/>
          <p:cNvSpPr>
            <a:spLocks noGrp="1"/>
          </p:cNvSpPr>
          <p:nvPr>
            <p:ph type="sldNum" sz="quarter" idx="12"/>
          </p:nvPr>
        </p:nvSpPr>
        <p:spPr>
          <a:noFill/>
        </p:spPr>
        <p:txBody>
          <a:bodyPr/>
          <a:lstStyle/>
          <a:p>
            <a:r>
              <a:rPr lang="en-US" altLang="ja-JP" smtClean="0">
                <a:ea typeface="ＭＳ Ｐゴシック" charset="-128"/>
              </a:rPr>
              <a:t>Slide </a:t>
            </a:r>
            <a:fld id="{1FE308A3-8082-46CD-89FE-6E2B0DD4F182}" type="slidenum">
              <a:rPr lang="en-US" altLang="ja-JP" smtClean="0">
                <a:ea typeface="ＭＳ Ｐゴシック" charset="-128"/>
              </a:rPr>
              <a:pPr/>
              <a:t>4</a:t>
            </a:fld>
            <a:endParaRPr lang="en-US" altLang="ja-JP" smtClean="0">
              <a:ea typeface="ＭＳ Ｐゴシック" charset="-128"/>
            </a:endParaRPr>
          </a:p>
        </p:txBody>
      </p:sp>
      <p:pic>
        <p:nvPicPr>
          <p:cNvPr id="9223" name="Picture 2"/>
          <p:cNvPicPr>
            <a:picLocks noChangeAspect="1" noChangeArrowheads="1"/>
          </p:cNvPicPr>
          <p:nvPr/>
        </p:nvPicPr>
        <p:blipFill>
          <a:blip r:embed="rId3"/>
          <a:srcRect/>
          <a:stretch>
            <a:fillRect/>
          </a:stretch>
        </p:blipFill>
        <p:spPr bwMode="auto">
          <a:xfrm>
            <a:off x="2895600" y="2378075"/>
            <a:ext cx="3571875" cy="1150938"/>
          </a:xfrm>
          <a:prstGeom prst="rect">
            <a:avLst/>
          </a:prstGeom>
          <a:noFill/>
          <a:ln w="9525">
            <a:noFill/>
            <a:miter lim="800000"/>
            <a:headEnd/>
            <a:tailEnd/>
          </a:ln>
        </p:spPr>
      </p:pic>
      <p:pic>
        <p:nvPicPr>
          <p:cNvPr id="9224" name="Picture 2"/>
          <p:cNvPicPr>
            <a:picLocks noChangeAspect="1" noChangeArrowheads="1"/>
          </p:cNvPicPr>
          <p:nvPr/>
        </p:nvPicPr>
        <p:blipFill>
          <a:blip r:embed="rId4"/>
          <a:srcRect/>
          <a:stretch>
            <a:fillRect/>
          </a:stretch>
        </p:blipFill>
        <p:spPr bwMode="auto">
          <a:xfrm>
            <a:off x="2819400" y="4283075"/>
            <a:ext cx="4067175" cy="1000125"/>
          </a:xfrm>
          <a:prstGeom prst="rect">
            <a:avLst/>
          </a:prstGeom>
          <a:noFill/>
          <a:ln w="9525">
            <a:noFill/>
            <a:miter lim="800000"/>
            <a:headEnd/>
            <a:tailEnd/>
          </a:ln>
        </p:spPr>
      </p:pic>
      <p:sp>
        <p:nvSpPr>
          <p:cNvPr id="9225" name="下矢印 8"/>
          <p:cNvSpPr>
            <a:spLocks noChangeArrowheads="1"/>
          </p:cNvSpPr>
          <p:nvPr/>
        </p:nvSpPr>
        <p:spPr bwMode="auto">
          <a:xfrm>
            <a:off x="4191000" y="5283200"/>
            <a:ext cx="762000" cy="609600"/>
          </a:xfrm>
          <a:prstGeom prst="downArrow">
            <a:avLst>
              <a:gd name="adj1" fmla="val 50000"/>
              <a:gd name="adj2" fmla="val 50000"/>
            </a:avLst>
          </a:prstGeom>
          <a:solidFill>
            <a:srgbClr val="FF0000"/>
          </a:solidFill>
          <a:ln w="12700" algn="ctr">
            <a:solidFill>
              <a:schemeClr val="tx1"/>
            </a:solidFill>
            <a:round/>
            <a:headEnd type="none" w="sm" len="sm"/>
            <a:tailEnd type="none" w="sm" len="sm"/>
          </a:ln>
        </p:spPr>
        <p:txBody>
          <a:bodyPr/>
          <a:lstStyle/>
          <a:p>
            <a:pPr eaLnBrk="0" hangingPunct="0"/>
            <a:endParaRPr kumimoji="0" lang="ja-JP" altLang="en-US"/>
          </a:p>
        </p:txBody>
      </p:sp>
      <p:sp>
        <p:nvSpPr>
          <p:cNvPr id="9226" name="正方形/長方形 9"/>
          <p:cNvSpPr>
            <a:spLocks noChangeArrowheads="1"/>
          </p:cNvSpPr>
          <p:nvPr/>
        </p:nvSpPr>
        <p:spPr bwMode="auto">
          <a:xfrm>
            <a:off x="457200" y="5892800"/>
            <a:ext cx="9144000" cy="584200"/>
          </a:xfrm>
          <a:prstGeom prst="rect">
            <a:avLst/>
          </a:prstGeom>
          <a:noFill/>
          <a:ln w="9525">
            <a:noFill/>
            <a:miter lim="800000"/>
            <a:headEnd/>
            <a:tailEnd/>
          </a:ln>
        </p:spPr>
        <p:txBody>
          <a:bodyPr>
            <a:spAutoFit/>
          </a:bodyPr>
          <a:lstStyle/>
          <a:p>
            <a:pPr eaLnBrk="0" hangingPunct="0"/>
            <a:r>
              <a:rPr lang="en-US" altLang="ja-JP" sz="1600">
                <a:solidFill>
                  <a:srgbClr val="FF0000"/>
                </a:solidFill>
              </a:rPr>
              <a:t> Interference level to primary service might practically increase more than the protected contour level,</a:t>
            </a:r>
          </a:p>
          <a:p>
            <a:pPr eaLnBrk="0" hangingPunct="0"/>
            <a:r>
              <a:rPr lang="en-US" altLang="ja-JP" sz="1600">
                <a:solidFill>
                  <a:srgbClr val="FF0000"/>
                </a:solidFill>
              </a:rPr>
              <a:t>when no interference coordination in multiple secondary networks is</a:t>
            </a:r>
            <a:endParaRPr kumimoji="0" lang="ja-JP" altLang="en-US" sz="1600">
              <a:solidFill>
                <a:srgbClr val="FF0000"/>
              </a:solidFill>
            </a:endParaRPr>
          </a:p>
        </p:txBody>
      </p:sp>
      <p:sp>
        <p:nvSpPr>
          <p:cNvPr id="9227" name="正方形/長方形 10"/>
          <p:cNvSpPr>
            <a:spLocks noChangeArrowheads="1"/>
          </p:cNvSpPr>
          <p:nvPr/>
        </p:nvSpPr>
        <p:spPr bwMode="auto">
          <a:xfrm>
            <a:off x="4953000" y="5207000"/>
            <a:ext cx="3962400" cy="646113"/>
          </a:xfrm>
          <a:prstGeom prst="rect">
            <a:avLst/>
          </a:prstGeom>
          <a:noFill/>
          <a:ln w="9525">
            <a:noFill/>
            <a:miter lim="800000"/>
            <a:headEnd/>
            <a:tailEnd/>
          </a:ln>
        </p:spPr>
        <p:txBody>
          <a:bodyPr>
            <a:spAutoFit/>
          </a:bodyPr>
          <a:lstStyle/>
          <a:p>
            <a:pPr eaLnBrk="0" hangingPunct="0"/>
            <a:r>
              <a:rPr lang="en-US" altLang="ja-JP">
                <a:solidFill>
                  <a:srgbClr val="FF0000"/>
                </a:solidFill>
              </a:rPr>
              <a:t>This design of separation distance seems to be based on a case where only single secondary transmission in a channel will occur</a:t>
            </a:r>
            <a:endParaRPr kumimoji="0" lang="ja-JP" altLang="en-US"/>
          </a:p>
        </p:txBody>
      </p:sp>
      <p:pic>
        <p:nvPicPr>
          <p:cNvPr id="9228" name="Picture 3"/>
          <p:cNvPicPr>
            <a:picLocks noChangeAspect="1" noChangeArrowheads="1"/>
          </p:cNvPicPr>
          <p:nvPr/>
        </p:nvPicPr>
        <p:blipFill>
          <a:blip r:embed="rId5"/>
          <a:srcRect/>
          <a:stretch>
            <a:fillRect/>
          </a:stretch>
        </p:blipFill>
        <p:spPr bwMode="auto">
          <a:xfrm>
            <a:off x="7162800" y="2301875"/>
            <a:ext cx="947738" cy="1312863"/>
          </a:xfrm>
          <a:prstGeom prst="rect">
            <a:avLst/>
          </a:prstGeom>
          <a:noFill/>
          <a:ln w="9525">
            <a:noFill/>
            <a:miter lim="800000"/>
            <a:headEnd/>
            <a:tailEnd/>
          </a:ln>
        </p:spPr>
      </p:pic>
      <p:sp>
        <p:nvSpPr>
          <p:cNvPr id="9229" name="テキスト ボックス 12"/>
          <p:cNvSpPr txBox="1">
            <a:spLocks noChangeArrowheads="1"/>
          </p:cNvSpPr>
          <p:nvPr/>
        </p:nvSpPr>
        <p:spPr bwMode="auto">
          <a:xfrm>
            <a:off x="8153400" y="3368675"/>
            <a:ext cx="838200" cy="276225"/>
          </a:xfrm>
          <a:prstGeom prst="rect">
            <a:avLst/>
          </a:prstGeom>
          <a:noFill/>
          <a:ln w="9525">
            <a:noFill/>
            <a:miter lim="800000"/>
            <a:headEnd/>
            <a:tailEnd/>
          </a:ln>
        </p:spPr>
        <p:txBody>
          <a:bodyPr>
            <a:spAutoFit/>
          </a:bodyPr>
          <a:lstStyle/>
          <a:p>
            <a:pPr eaLnBrk="0" hangingPunct="0"/>
            <a:r>
              <a:rPr lang="en-US" altLang="ja-JP"/>
              <a:t>[3][4]</a:t>
            </a:r>
            <a:endParaRPr lang="ja-JP" altLang="en-US"/>
          </a:p>
        </p:txBody>
      </p:sp>
      <p:sp>
        <p:nvSpPr>
          <p:cNvPr id="9230" name="正方形/長方形 13"/>
          <p:cNvSpPr>
            <a:spLocks noChangeArrowheads="1"/>
          </p:cNvSpPr>
          <p:nvPr/>
        </p:nvSpPr>
        <p:spPr bwMode="auto">
          <a:xfrm>
            <a:off x="7086600" y="2301875"/>
            <a:ext cx="1066800" cy="1371600"/>
          </a:xfrm>
          <a:prstGeom prst="rect">
            <a:avLst/>
          </a:prstGeom>
          <a:noFill/>
          <a:ln w="12700" algn="ctr">
            <a:solidFill>
              <a:schemeClr val="tx1"/>
            </a:solidFill>
            <a:round/>
            <a:headEnd type="none" w="sm" len="sm"/>
            <a:tailEnd type="none" w="sm" len="sm"/>
          </a:ln>
        </p:spPr>
        <p:txBody>
          <a:bodyPr/>
          <a:lstStyle/>
          <a:p>
            <a:pPr eaLnBrk="0" hangingPunct="0"/>
            <a:endParaRPr kumimoji="0"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タイトル 1"/>
          <p:cNvSpPr>
            <a:spLocks noGrp="1"/>
          </p:cNvSpPr>
          <p:nvPr>
            <p:ph type="title"/>
          </p:nvPr>
        </p:nvSpPr>
        <p:spPr>
          <a:xfrm>
            <a:off x="76200" y="609600"/>
            <a:ext cx="9144000" cy="838200"/>
          </a:xfrm>
        </p:spPr>
        <p:txBody>
          <a:bodyPr/>
          <a:lstStyle/>
          <a:p>
            <a:pPr eaLnBrk="1" hangingPunct="1"/>
            <a:r>
              <a:rPr kumimoji="1" lang="en-US" altLang="ja-JP" smtClean="0">
                <a:ea typeface="ＭＳ Ｐゴシック" charset="-128"/>
              </a:rPr>
              <a:t>Background #3</a:t>
            </a:r>
            <a:r>
              <a:rPr kumimoji="1" lang="en-US" altLang="ja-JP" sz="2800" smtClean="0">
                <a:ea typeface="ＭＳ Ｐゴシック" charset="-128"/>
              </a:rPr>
              <a:t/>
            </a:r>
            <a:br>
              <a:rPr kumimoji="1" lang="en-US" altLang="ja-JP" sz="2800" smtClean="0">
                <a:ea typeface="ＭＳ Ｐゴシック" charset="-128"/>
              </a:rPr>
            </a:br>
            <a:r>
              <a:rPr kumimoji="1" lang="en-US" altLang="ja-JP" sz="2800" smtClean="0">
                <a:ea typeface="ＭＳ Ｐゴシック" charset="-128"/>
              </a:rPr>
              <a:t>Example figure of TV white space deployment</a:t>
            </a:r>
            <a:endParaRPr kumimoji="1" lang="ja-JP" altLang="en-US" sz="2800" smtClean="0">
              <a:ea typeface="ＭＳ Ｐゴシック" charset="-128"/>
            </a:endParaRPr>
          </a:p>
        </p:txBody>
      </p:sp>
      <p:sp>
        <p:nvSpPr>
          <p:cNvPr id="1029" name="日付プレースホルダ 3"/>
          <p:cNvSpPr>
            <a:spLocks noGrp="1"/>
          </p:cNvSpPr>
          <p:nvPr>
            <p:ph type="dt" sz="quarter" idx="10"/>
          </p:nvPr>
        </p:nvSpPr>
        <p:spPr>
          <a:noFill/>
        </p:spPr>
        <p:txBody>
          <a:bodyPr/>
          <a:lstStyle/>
          <a:p>
            <a:r>
              <a:rPr lang="en-US" altLang="ja-JP" smtClean="0">
                <a:ea typeface="ＭＳ Ｐゴシック" charset="-128"/>
              </a:rPr>
              <a:t>July. 2010</a:t>
            </a:r>
          </a:p>
        </p:txBody>
      </p:sp>
      <p:sp>
        <p:nvSpPr>
          <p:cNvPr id="1030" name="フッター プレースホルダ 4"/>
          <p:cNvSpPr>
            <a:spLocks noGrp="1"/>
          </p:cNvSpPr>
          <p:nvPr>
            <p:ph type="ftr" sz="quarter" idx="11"/>
          </p:nvPr>
        </p:nvSpPr>
        <p:spPr>
          <a:noFill/>
        </p:spPr>
        <p:txBody>
          <a:bodyPr/>
          <a:lstStyle/>
          <a:p>
            <a:r>
              <a:rPr lang="en-US" altLang="ja-JP" smtClean="0">
                <a:ea typeface="ＭＳ Ｐゴシック" charset="-128"/>
              </a:rPr>
              <a:t>Ryo SAWAI, Sony Corporation</a:t>
            </a:r>
          </a:p>
        </p:txBody>
      </p:sp>
      <p:sp>
        <p:nvSpPr>
          <p:cNvPr id="1031" name="スライド番号プレースホルダ 5"/>
          <p:cNvSpPr>
            <a:spLocks noGrp="1"/>
          </p:cNvSpPr>
          <p:nvPr>
            <p:ph type="sldNum" sz="quarter" idx="12"/>
          </p:nvPr>
        </p:nvSpPr>
        <p:spPr>
          <a:noFill/>
        </p:spPr>
        <p:txBody>
          <a:bodyPr/>
          <a:lstStyle/>
          <a:p>
            <a:r>
              <a:rPr lang="en-US" altLang="ja-JP" smtClean="0">
                <a:ea typeface="ＭＳ Ｐゴシック" charset="-128"/>
              </a:rPr>
              <a:t>Slide </a:t>
            </a:r>
            <a:fld id="{875CC17C-F7A1-48E2-9C00-9CE6BECA0920}" type="slidenum">
              <a:rPr lang="en-US" altLang="ja-JP" smtClean="0">
                <a:ea typeface="ＭＳ Ｐゴシック" charset="-128"/>
              </a:rPr>
              <a:pPr/>
              <a:t>5</a:t>
            </a:fld>
            <a:endParaRPr lang="en-US" altLang="ja-JP" smtClean="0">
              <a:ea typeface="ＭＳ Ｐゴシック" charset="-128"/>
            </a:endParaRPr>
          </a:p>
        </p:txBody>
      </p:sp>
      <p:pic>
        <p:nvPicPr>
          <p:cNvPr id="1032" name="Picture 3"/>
          <p:cNvPicPr>
            <a:picLocks noChangeAspect="1" noChangeArrowheads="1"/>
          </p:cNvPicPr>
          <p:nvPr/>
        </p:nvPicPr>
        <p:blipFill>
          <a:blip r:embed="rId4"/>
          <a:srcRect/>
          <a:stretch>
            <a:fillRect/>
          </a:stretch>
        </p:blipFill>
        <p:spPr bwMode="auto">
          <a:xfrm>
            <a:off x="5805488" y="3200400"/>
            <a:ext cx="3186112" cy="1066800"/>
          </a:xfrm>
          <a:prstGeom prst="rect">
            <a:avLst/>
          </a:prstGeom>
          <a:noFill/>
          <a:ln w="9525">
            <a:noFill/>
            <a:miter lim="800000"/>
            <a:headEnd/>
            <a:tailEnd/>
          </a:ln>
        </p:spPr>
      </p:pic>
      <p:pic>
        <p:nvPicPr>
          <p:cNvPr id="1033" name="Picture 4" descr="C:\Documents and Settings\Administrator\Local Settings\Temporary Internet Files\Content.IE5\H33SXO5B\MC900196046[1].wmf"/>
          <p:cNvPicPr>
            <a:picLocks noChangeAspect="1" noChangeArrowheads="1"/>
          </p:cNvPicPr>
          <p:nvPr/>
        </p:nvPicPr>
        <p:blipFill>
          <a:blip r:embed="rId5"/>
          <a:srcRect/>
          <a:stretch>
            <a:fillRect/>
          </a:stretch>
        </p:blipFill>
        <p:spPr bwMode="auto">
          <a:xfrm>
            <a:off x="1828800" y="1511300"/>
            <a:ext cx="1427163" cy="1219200"/>
          </a:xfrm>
          <a:prstGeom prst="rect">
            <a:avLst/>
          </a:prstGeom>
          <a:noFill/>
          <a:ln w="9525">
            <a:noFill/>
            <a:miter lim="800000"/>
            <a:headEnd/>
            <a:tailEnd/>
          </a:ln>
        </p:spPr>
      </p:pic>
      <p:cxnSp>
        <p:nvCxnSpPr>
          <p:cNvPr id="1034" name="直線矢印コネクタ 12"/>
          <p:cNvCxnSpPr>
            <a:cxnSpLocks noChangeShapeType="1"/>
          </p:cNvCxnSpPr>
          <p:nvPr/>
        </p:nvCxnSpPr>
        <p:spPr bwMode="auto">
          <a:xfrm rot="16200000" flipH="1">
            <a:off x="3467100" y="3530600"/>
            <a:ext cx="762000" cy="685800"/>
          </a:xfrm>
          <a:prstGeom prst="straightConnector1">
            <a:avLst/>
          </a:prstGeom>
          <a:noFill/>
          <a:ln w="12700" algn="ctr">
            <a:solidFill>
              <a:schemeClr val="tx1"/>
            </a:solidFill>
            <a:round/>
            <a:headEnd type="none" w="sm" len="sm"/>
            <a:tailEnd type="arrow" w="med" len="med"/>
          </a:ln>
        </p:spPr>
      </p:cxnSp>
      <p:sp>
        <p:nvSpPr>
          <p:cNvPr id="1035" name="フリーフォーム 15"/>
          <p:cNvSpPr>
            <a:spLocks noChangeArrowheads="1"/>
          </p:cNvSpPr>
          <p:nvPr/>
        </p:nvSpPr>
        <p:spPr bwMode="auto">
          <a:xfrm rot="1400994">
            <a:off x="3433763" y="2584450"/>
            <a:ext cx="1014412" cy="2925763"/>
          </a:xfrm>
          <a:custGeom>
            <a:avLst/>
            <a:gdLst>
              <a:gd name="T0" fmla="*/ 921582 w 1014805"/>
              <a:gd name="T1" fmla="*/ 0 h 2926080"/>
              <a:gd name="T2" fmla="*/ 857286 w 1014805"/>
              <a:gd name="T3" fmla="*/ 1407722 h 2926080"/>
              <a:gd name="T4" fmla="*/ 0 w 1014805"/>
              <a:gd name="T5" fmla="*/ 2922901 h 2926080"/>
              <a:gd name="T6" fmla="*/ 0 60000 65536"/>
              <a:gd name="T7" fmla="*/ 0 60000 65536"/>
              <a:gd name="T8" fmla="*/ 0 60000 65536"/>
              <a:gd name="T9" fmla="*/ 0 w 1014805"/>
              <a:gd name="T10" fmla="*/ 0 h 2926080"/>
              <a:gd name="T11" fmla="*/ 1014805 w 1014805"/>
              <a:gd name="T12" fmla="*/ 2926080 h 2926080"/>
            </a:gdLst>
            <a:ahLst/>
            <a:cxnLst>
              <a:cxn ang="T6">
                <a:pos x="T0" y="T1"/>
              </a:cxn>
              <a:cxn ang="T7">
                <a:pos x="T2" y="T3"/>
              </a:cxn>
              <a:cxn ang="T8">
                <a:pos x="T4" y="T5"/>
              </a:cxn>
            </a:cxnLst>
            <a:rect l="T9" t="T10" r="T11" b="T12"/>
            <a:pathLst>
              <a:path w="1014805" h="2926080">
                <a:moveTo>
                  <a:pt x="925158" y="0"/>
                </a:moveTo>
                <a:cubicBezTo>
                  <a:pt x="969981" y="460786"/>
                  <a:pt x="1014805" y="921572"/>
                  <a:pt x="860612" y="1409252"/>
                </a:cubicBezTo>
                <a:cubicBezTo>
                  <a:pt x="706419" y="1896932"/>
                  <a:pt x="353209" y="2411506"/>
                  <a:pt x="0" y="2926080"/>
                </a:cubicBezTo>
              </a:path>
            </a:pathLst>
          </a:custGeom>
          <a:noFill/>
          <a:ln w="12700" algn="ctr">
            <a:solidFill>
              <a:srgbClr val="FF0000"/>
            </a:solidFill>
            <a:round/>
            <a:headEnd type="none" w="sm" len="sm"/>
            <a:tailEnd type="none" w="sm" len="sm"/>
          </a:ln>
        </p:spPr>
        <p:txBody>
          <a:bodyPr/>
          <a:lstStyle/>
          <a:p>
            <a:pPr eaLnBrk="0" hangingPunct="0"/>
            <a:endParaRPr kumimoji="0" lang="ja-JP" altLang="en-US"/>
          </a:p>
        </p:txBody>
      </p:sp>
      <p:cxnSp>
        <p:nvCxnSpPr>
          <p:cNvPr id="1036" name="直線矢印コネクタ 16"/>
          <p:cNvCxnSpPr>
            <a:cxnSpLocks noChangeShapeType="1"/>
          </p:cNvCxnSpPr>
          <p:nvPr/>
        </p:nvCxnSpPr>
        <p:spPr bwMode="auto">
          <a:xfrm rot="16200000" flipH="1">
            <a:off x="4152900" y="4292600"/>
            <a:ext cx="762000" cy="685800"/>
          </a:xfrm>
          <a:prstGeom prst="straightConnector1">
            <a:avLst/>
          </a:prstGeom>
          <a:noFill/>
          <a:ln w="12700" algn="ctr">
            <a:solidFill>
              <a:srgbClr val="FF0000"/>
            </a:solidFill>
            <a:round/>
            <a:headEnd type="none" w="sm" len="sm"/>
            <a:tailEnd type="arrow" w="med" len="med"/>
          </a:ln>
        </p:spPr>
      </p:cxnSp>
      <p:grpSp>
        <p:nvGrpSpPr>
          <p:cNvPr id="1037" name="グループ化 22"/>
          <p:cNvGrpSpPr>
            <a:grpSpLocks/>
          </p:cNvGrpSpPr>
          <p:nvPr/>
        </p:nvGrpSpPr>
        <p:grpSpPr bwMode="auto">
          <a:xfrm rot="5400000">
            <a:off x="3009900" y="3149600"/>
            <a:ext cx="533400" cy="457200"/>
            <a:chOff x="4495800" y="2209800"/>
            <a:chExt cx="838200" cy="685800"/>
          </a:xfrm>
        </p:grpSpPr>
        <p:cxnSp>
          <p:nvCxnSpPr>
            <p:cNvPr id="1070" name="曲線コネクタ 20"/>
            <p:cNvCxnSpPr>
              <a:cxnSpLocks noChangeShapeType="1"/>
            </p:cNvCxnSpPr>
            <p:nvPr/>
          </p:nvCxnSpPr>
          <p:spPr bwMode="auto">
            <a:xfrm rot="16200000" flipH="1">
              <a:off x="4495800" y="2286000"/>
              <a:ext cx="609600" cy="609600"/>
            </a:xfrm>
            <a:prstGeom prst="curvedConnector3">
              <a:avLst>
                <a:gd name="adj1" fmla="val 50000"/>
              </a:avLst>
            </a:prstGeom>
            <a:noFill/>
            <a:ln w="12700" algn="ctr">
              <a:solidFill>
                <a:schemeClr val="tx1"/>
              </a:solidFill>
              <a:round/>
              <a:headEnd type="none" w="sm" len="sm"/>
              <a:tailEnd type="none" w="sm" len="sm"/>
            </a:ln>
          </p:spPr>
        </p:cxnSp>
        <p:cxnSp>
          <p:nvCxnSpPr>
            <p:cNvPr id="1071" name="曲線コネクタ 21"/>
            <p:cNvCxnSpPr>
              <a:cxnSpLocks noChangeShapeType="1"/>
            </p:cNvCxnSpPr>
            <p:nvPr/>
          </p:nvCxnSpPr>
          <p:spPr bwMode="auto">
            <a:xfrm rot="16200000" flipH="1">
              <a:off x="4724400" y="2209800"/>
              <a:ext cx="609600" cy="609600"/>
            </a:xfrm>
            <a:prstGeom prst="curvedConnector3">
              <a:avLst>
                <a:gd name="adj1" fmla="val 50000"/>
              </a:avLst>
            </a:prstGeom>
            <a:noFill/>
            <a:ln w="12700" algn="ctr">
              <a:solidFill>
                <a:schemeClr val="tx1"/>
              </a:solidFill>
              <a:round/>
              <a:headEnd type="none" w="sm" len="sm"/>
              <a:tailEnd type="none" w="sm" len="sm"/>
            </a:ln>
          </p:spPr>
        </p:cxnSp>
      </p:grpSp>
      <p:cxnSp>
        <p:nvCxnSpPr>
          <p:cNvPr id="1038" name="直線コネクタ 24"/>
          <p:cNvCxnSpPr>
            <a:cxnSpLocks noChangeShapeType="1"/>
          </p:cNvCxnSpPr>
          <p:nvPr/>
        </p:nvCxnSpPr>
        <p:spPr bwMode="auto">
          <a:xfrm rot="16200000" flipV="1">
            <a:off x="2552700" y="2463800"/>
            <a:ext cx="685800" cy="609600"/>
          </a:xfrm>
          <a:prstGeom prst="line">
            <a:avLst/>
          </a:prstGeom>
          <a:noFill/>
          <a:ln w="12700" algn="ctr">
            <a:solidFill>
              <a:schemeClr val="tx1"/>
            </a:solidFill>
            <a:round/>
            <a:headEnd type="none" w="sm" len="sm"/>
            <a:tailEnd type="none" w="sm" len="sm"/>
          </a:ln>
        </p:spPr>
      </p:cxnSp>
      <p:sp>
        <p:nvSpPr>
          <p:cNvPr id="1039" name="フリーフォーム 25"/>
          <p:cNvSpPr>
            <a:spLocks noChangeArrowheads="1"/>
          </p:cNvSpPr>
          <p:nvPr/>
        </p:nvSpPr>
        <p:spPr bwMode="auto">
          <a:xfrm rot="1400994">
            <a:off x="4043363" y="3470275"/>
            <a:ext cx="1014412" cy="2925763"/>
          </a:xfrm>
          <a:custGeom>
            <a:avLst/>
            <a:gdLst>
              <a:gd name="T0" fmla="*/ 921582 w 1014805"/>
              <a:gd name="T1" fmla="*/ 0 h 2926080"/>
              <a:gd name="T2" fmla="*/ 857286 w 1014805"/>
              <a:gd name="T3" fmla="*/ 1407722 h 2926080"/>
              <a:gd name="T4" fmla="*/ 0 w 1014805"/>
              <a:gd name="T5" fmla="*/ 2922901 h 2926080"/>
              <a:gd name="T6" fmla="*/ 0 60000 65536"/>
              <a:gd name="T7" fmla="*/ 0 60000 65536"/>
              <a:gd name="T8" fmla="*/ 0 60000 65536"/>
              <a:gd name="T9" fmla="*/ 0 w 1014805"/>
              <a:gd name="T10" fmla="*/ 0 h 2926080"/>
              <a:gd name="T11" fmla="*/ 1014805 w 1014805"/>
              <a:gd name="T12" fmla="*/ 2926080 h 2926080"/>
            </a:gdLst>
            <a:ahLst/>
            <a:cxnLst>
              <a:cxn ang="T6">
                <a:pos x="T0" y="T1"/>
              </a:cxn>
              <a:cxn ang="T7">
                <a:pos x="T2" y="T3"/>
              </a:cxn>
              <a:cxn ang="T8">
                <a:pos x="T4" y="T5"/>
              </a:cxn>
            </a:cxnLst>
            <a:rect l="T9" t="T10" r="T11" b="T12"/>
            <a:pathLst>
              <a:path w="1014805" h="2926080">
                <a:moveTo>
                  <a:pt x="925158" y="0"/>
                </a:moveTo>
                <a:cubicBezTo>
                  <a:pt x="969981" y="460786"/>
                  <a:pt x="1014805" y="921572"/>
                  <a:pt x="860612" y="1409252"/>
                </a:cubicBezTo>
                <a:cubicBezTo>
                  <a:pt x="706419" y="1896932"/>
                  <a:pt x="353209" y="2411506"/>
                  <a:pt x="0" y="2926080"/>
                </a:cubicBezTo>
              </a:path>
            </a:pathLst>
          </a:custGeom>
          <a:noFill/>
          <a:ln w="12700" algn="ctr">
            <a:solidFill>
              <a:srgbClr val="0000FF"/>
            </a:solidFill>
            <a:round/>
            <a:headEnd type="none" w="sm" len="sm"/>
            <a:tailEnd type="none" w="sm" len="sm"/>
          </a:ln>
        </p:spPr>
        <p:txBody>
          <a:bodyPr/>
          <a:lstStyle/>
          <a:p>
            <a:pPr eaLnBrk="0" hangingPunct="0"/>
            <a:endParaRPr kumimoji="0" lang="ja-JP" altLang="en-US"/>
          </a:p>
        </p:txBody>
      </p:sp>
      <p:pic>
        <p:nvPicPr>
          <p:cNvPr id="1040" name="Picture 134" descr="TV"/>
          <p:cNvPicPr>
            <a:picLocks noChangeAspect="1" noChangeArrowheads="1"/>
          </p:cNvPicPr>
          <p:nvPr/>
        </p:nvPicPr>
        <p:blipFill>
          <a:blip r:embed="rId6"/>
          <a:srcRect/>
          <a:stretch>
            <a:fillRect/>
          </a:stretch>
        </p:blipFill>
        <p:spPr bwMode="auto">
          <a:xfrm>
            <a:off x="2514600" y="4330700"/>
            <a:ext cx="533400" cy="461963"/>
          </a:xfrm>
          <a:prstGeom prst="rect">
            <a:avLst/>
          </a:prstGeom>
          <a:noFill/>
          <a:ln w="9525">
            <a:noFill/>
            <a:miter lim="800000"/>
            <a:headEnd/>
            <a:tailEnd/>
          </a:ln>
        </p:spPr>
      </p:pic>
      <p:pic>
        <p:nvPicPr>
          <p:cNvPr id="1041" name="Picture 134" descr="TV"/>
          <p:cNvPicPr>
            <a:picLocks noChangeAspect="1" noChangeArrowheads="1"/>
          </p:cNvPicPr>
          <p:nvPr/>
        </p:nvPicPr>
        <p:blipFill>
          <a:blip r:embed="rId6"/>
          <a:srcRect/>
          <a:stretch>
            <a:fillRect/>
          </a:stretch>
        </p:blipFill>
        <p:spPr bwMode="auto">
          <a:xfrm>
            <a:off x="4038600" y="2730500"/>
            <a:ext cx="533400" cy="461963"/>
          </a:xfrm>
          <a:prstGeom prst="rect">
            <a:avLst/>
          </a:prstGeom>
          <a:noFill/>
          <a:ln w="9525">
            <a:noFill/>
            <a:miter lim="800000"/>
            <a:headEnd/>
            <a:tailEnd/>
          </a:ln>
        </p:spPr>
      </p:pic>
      <p:pic>
        <p:nvPicPr>
          <p:cNvPr id="1042" name="Picture 134" descr="TV"/>
          <p:cNvPicPr>
            <a:picLocks noChangeAspect="1" noChangeArrowheads="1"/>
          </p:cNvPicPr>
          <p:nvPr/>
        </p:nvPicPr>
        <p:blipFill>
          <a:blip r:embed="rId6"/>
          <a:srcRect/>
          <a:stretch>
            <a:fillRect/>
          </a:stretch>
        </p:blipFill>
        <p:spPr bwMode="auto">
          <a:xfrm>
            <a:off x="2590800" y="3492500"/>
            <a:ext cx="533400" cy="461963"/>
          </a:xfrm>
          <a:prstGeom prst="rect">
            <a:avLst/>
          </a:prstGeom>
          <a:noFill/>
          <a:ln w="9525">
            <a:noFill/>
            <a:miter lim="800000"/>
            <a:headEnd/>
            <a:tailEnd/>
          </a:ln>
        </p:spPr>
      </p:pic>
      <p:pic>
        <p:nvPicPr>
          <p:cNvPr id="1043" name="Picture 134" descr="TV"/>
          <p:cNvPicPr>
            <a:picLocks noChangeAspect="1" noChangeArrowheads="1"/>
          </p:cNvPicPr>
          <p:nvPr/>
        </p:nvPicPr>
        <p:blipFill>
          <a:blip r:embed="rId6"/>
          <a:srcRect/>
          <a:stretch>
            <a:fillRect/>
          </a:stretch>
        </p:blipFill>
        <p:spPr bwMode="auto">
          <a:xfrm>
            <a:off x="3276600" y="4102100"/>
            <a:ext cx="533400" cy="461963"/>
          </a:xfrm>
          <a:prstGeom prst="rect">
            <a:avLst/>
          </a:prstGeom>
          <a:noFill/>
          <a:ln w="9525">
            <a:noFill/>
            <a:miter lim="800000"/>
            <a:headEnd/>
            <a:tailEnd/>
          </a:ln>
        </p:spPr>
      </p:pic>
      <p:cxnSp>
        <p:nvCxnSpPr>
          <p:cNvPr id="1044" name="直線矢印コネクタ 48"/>
          <p:cNvCxnSpPr>
            <a:cxnSpLocks noChangeShapeType="1"/>
          </p:cNvCxnSpPr>
          <p:nvPr/>
        </p:nvCxnSpPr>
        <p:spPr bwMode="auto">
          <a:xfrm rot="16200000" flipH="1">
            <a:off x="4838700" y="5054600"/>
            <a:ext cx="609600" cy="533400"/>
          </a:xfrm>
          <a:prstGeom prst="straightConnector1">
            <a:avLst/>
          </a:prstGeom>
          <a:noFill/>
          <a:ln w="12700" algn="ctr">
            <a:solidFill>
              <a:srgbClr val="0000FF"/>
            </a:solidFill>
            <a:round/>
            <a:headEnd type="none" w="sm" len="sm"/>
            <a:tailEnd type="arrow" w="med" len="med"/>
          </a:ln>
        </p:spPr>
      </p:cxnSp>
      <p:sp>
        <p:nvSpPr>
          <p:cNvPr id="1045" name="テキスト ボックス 63"/>
          <p:cNvSpPr txBox="1">
            <a:spLocks noChangeArrowheads="1"/>
          </p:cNvSpPr>
          <p:nvPr/>
        </p:nvSpPr>
        <p:spPr bwMode="auto">
          <a:xfrm rot="2866291">
            <a:off x="4090194" y="4382294"/>
            <a:ext cx="1309688" cy="400050"/>
          </a:xfrm>
          <a:prstGeom prst="rect">
            <a:avLst/>
          </a:prstGeom>
          <a:noFill/>
          <a:ln w="9525">
            <a:noFill/>
            <a:miter lim="800000"/>
            <a:headEnd/>
            <a:tailEnd/>
          </a:ln>
        </p:spPr>
        <p:txBody>
          <a:bodyPr>
            <a:spAutoFit/>
          </a:bodyPr>
          <a:lstStyle/>
          <a:p>
            <a:pPr eaLnBrk="0" hangingPunct="0"/>
            <a:r>
              <a:rPr lang="en-US" altLang="ja-JP" sz="1000">
                <a:solidFill>
                  <a:srgbClr val="FF0000"/>
                </a:solidFill>
              </a:rPr>
              <a:t>Minimum required </a:t>
            </a:r>
          </a:p>
          <a:p>
            <a:pPr eaLnBrk="0" hangingPunct="0"/>
            <a:r>
              <a:rPr lang="en-US" altLang="ja-JP" sz="1000">
                <a:solidFill>
                  <a:srgbClr val="FF0000"/>
                </a:solidFill>
              </a:rPr>
              <a:t>separation area</a:t>
            </a:r>
            <a:r>
              <a:rPr lang="en-US" altLang="ja-JP" sz="1000" baseline="30000">
                <a:solidFill>
                  <a:srgbClr val="FF0000"/>
                </a:solidFill>
              </a:rPr>
              <a:t> (*2) </a:t>
            </a:r>
            <a:endParaRPr lang="ja-JP" altLang="en-US" sz="1000">
              <a:solidFill>
                <a:srgbClr val="FF0000"/>
              </a:solidFill>
            </a:endParaRPr>
          </a:p>
        </p:txBody>
      </p:sp>
      <p:sp>
        <p:nvSpPr>
          <p:cNvPr id="1046" name="テキスト ボックス 64"/>
          <p:cNvSpPr txBox="1">
            <a:spLocks noChangeArrowheads="1"/>
          </p:cNvSpPr>
          <p:nvPr/>
        </p:nvSpPr>
        <p:spPr bwMode="auto">
          <a:xfrm rot="2821939">
            <a:off x="4772026" y="5348287"/>
            <a:ext cx="1427162" cy="246063"/>
          </a:xfrm>
          <a:prstGeom prst="rect">
            <a:avLst/>
          </a:prstGeom>
          <a:noFill/>
          <a:ln w="9525">
            <a:noFill/>
            <a:miter lim="800000"/>
            <a:headEnd/>
            <a:tailEnd/>
          </a:ln>
        </p:spPr>
        <p:txBody>
          <a:bodyPr>
            <a:spAutoFit/>
          </a:bodyPr>
          <a:lstStyle/>
          <a:p>
            <a:pPr eaLnBrk="0" hangingPunct="0"/>
            <a:r>
              <a:rPr lang="en-US" altLang="ja-JP" sz="1000">
                <a:solidFill>
                  <a:srgbClr val="0000FF"/>
                </a:solidFill>
              </a:rPr>
              <a:t>White space area(*3)</a:t>
            </a:r>
            <a:endParaRPr lang="ja-JP" altLang="en-US" sz="1000">
              <a:solidFill>
                <a:srgbClr val="0000FF"/>
              </a:solidFill>
            </a:endParaRPr>
          </a:p>
        </p:txBody>
      </p:sp>
      <p:sp>
        <p:nvSpPr>
          <p:cNvPr id="1047" name="テキスト ボックス 65"/>
          <p:cNvSpPr txBox="1">
            <a:spLocks noChangeArrowheads="1"/>
          </p:cNvSpPr>
          <p:nvPr/>
        </p:nvSpPr>
        <p:spPr bwMode="auto">
          <a:xfrm rot="2780843">
            <a:off x="3417888" y="3662362"/>
            <a:ext cx="1169988" cy="246063"/>
          </a:xfrm>
          <a:prstGeom prst="rect">
            <a:avLst/>
          </a:prstGeom>
          <a:noFill/>
          <a:ln w="9525">
            <a:noFill/>
            <a:miter lim="800000"/>
            <a:headEnd/>
            <a:tailEnd/>
          </a:ln>
        </p:spPr>
        <p:txBody>
          <a:bodyPr>
            <a:spAutoFit/>
          </a:bodyPr>
          <a:lstStyle/>
          <a:p>
            <a:pPr eaLnBrk="0" hangingPunct="0"/>
            <a:r>
              <a:rPr lang="en-US" altLang="ja-JP" sz="1000"/>
              <a:t>Protected area</a:t>
            </a:r>
            <a:r>
              <a:rPr lang="ja-JP" altLang="en-US" sz="1000" baseline="30000"/>
              <a:t> </a:t>
            </a:r>
            <a:r>
              <a:rPr lang="en-US" altLang="ja-JP" sz="1000" baseline="30000"/>
              <a:t>(*1)</a:t>
            </a:r>
            <a:endParaRPr lang="ja-JP" altLang="en-US" sz="1000" baseline="30000"/>
          </a:p>
        </p:txBody>
      </p:sp>
      <p:sp>
        <p:nvSpPr>
          <p:cNvPr id="1048" name="テキスト ボックス 67"/>
          <p:cNvSpPr txBox="1">
            <a:spLocks noChangeArrowheads="1"/>
          </p:cNvSpPr>
          <p:nvPr/>
        </p:nvSpPr>
        <p:spPr bwMode="auto">
          <a:xfrm>
            <a:off x="381000" y="2057400"/>
            <a:ext cx="1676400" cy="646113"/>
          </a:xfrm>
          <a:prstGeom prst="rect">
            <a:avLst/>
          </a:prstGeom>
          <a:noFill/>
          <a:ln w="9525">
            <a:noFill/>
            <a:miter lim="800000"/>
            <a:headEnd/>
            <a:tailEnd/>
          </a:ln>
        </p:spPr>
        <p:txBody>
          <a:bodyPr>
            <a:spAutoFit/>
          </a:bodyPr>
          <a:lstStyle/>
          <a:p>
            <a:pPr eaLnBrk="0" hangingPunct="0"/>
            <a:r>
              <a:rPr lang="en-US" altLang="ja-JP"/>
              <a:t>TV broadcaster</a:t>
            </a:r>
          </a:p>
          <a:p>
            <a:pPr eaLnBrk="0" hangingPunct="0"/>
            <a:r>
              <a:rPr lang="en-US" altLang="ja-JP"/>
              <a:t>Frequency channel: (F1)</a:t>
            </a:r>
            <a:endParaRPr lang="ja-JP" altLang="en-US"/>
          </a:p>
        </p:txBody>
      </p:sp>
      <p:sp>
        <p:nvSpPr>
          <p:cNvPr id="1049" name="テキスト ボックス 68"/>
          <p:cNvSpPr txBox="1">
            <a:spLocks noChangeArrowheads="1"/>
          </p:cNvSpPr>
          <p:nvPr/>
        </p:nvSpPr>
        <p:spPr bwMode="auto">
          <a:xfrm>
            <a:off x="1905000" y="4711700"/>
            <a:ext cx="1371600" cy="277813"/>
          </a:xfrm>
          <a:prstGeom prst="rect">
            <a:avLst/>
          </a:prstGeom>
          <a:noFill/>
          <a:ln w="9525">
            <a:noFill/>
            <a:miter lim="800000"/>
            <a:headEnd/>
            <a:tailEnd/>
          </a:ln>
        </p:spPr>
        <p:txBody>
          <a:bodyPr>
            <a:spAutoFit/>
          </a:bodyPr>
          <a:lstStyle/>
          <a:p>
            <a:pPr eaLnBrk="0" hangingPunct="0"/>
            <a:r>
              <a:rPr lang="en-US" altLang="ja-JP"/>
              <a:t>TV receiver</a:t>
            </a:r>
            <a:endParaRPr lang="ja-JP" altLang="en-US"/>
          </a:p>
        </p:txBody>
      </p:sp>
      <p:grpSp>
        <p:nvGrpSpPr>
          <p:cNvPr id="1050" name="グループ化 120"/>
          <p:cNvGrpSpPr>
            <a:grpSpLocks/>
          </p:cNvGrpSpPr>
          <p:nvPr/>
        </p:nvGrpSpPr>
        <p:grpSpPr bwMode="auto">
          <a:xfrm>
            <a:off x="6596063" y="5100638"/>
            <a:ext cx="373062" cy="477837"/>
            <a:chOff x="5293894" y="7492600"/>
            <a:chExt cx="373063" cy="477235"/>
          </a:xfrm>
        </p:grpSpPr>
        <p:pic>
          <p:nvPicPr>
            <p:cNvPr id="1068" name="Picture 4"/>
            <p:cNvPicPr>
              <a:picLocks noChangeAspect="1" noChangeArrowheads="1"/>
            </p:cNvPicPr>
            <p:nvPr/>
          </p:nvPicPr>
          <p:blipFill>
            <a:blip r:embed="rId7"/>
            <a:srcRect/>
            <a:stretch>
              <a:fillRect/>
            </a:stretch>
          </p:blipFill>
          <p:spPr bwMode="auto">
            <a:xfrm>
              <a:off x="5293894" y="7669279"/>
              <a:ext cx="373063" cy="300556"/>
            </a:xfrm>
            <a:prstGeom prst="rect">
              <a:avLst/>
            </a:prstGeom>
            <a:noFill/>
            <a:ln w="9525">
              <a:noFill/>
              <a:miter lim="800000"/>
              <a:headEnd/>
              <a:tailEnd/>
            </a:ln>
          </p:spPr>
        </p:pic>
        <p:pic>
          <p:nvPicPr>
            <p:cNvPr id="1069" name="Picture 5"/>
            <p:cNvPicPr>
              <a:picLocks noChangeAspect="1" noChangeArrowheads="1"/>
            </p:cNvPicPr>
            <p:nvPr/>
          </p:nvPicPr>
          <p:blipFill>
            <a:blip r:embed="rId8"/>
            <a:srcRect/>
            <a:stretch>
              <a:fillRect/>
            </a:stretch>
          </p:blipFill>
          <p:spPr bwMode="auto">
            <a:xfrm>
              <a:off x="5510462" y="7492600"/>
              <a:ext cx="149811" cy="347979"/>
            </a:xfrm>
            <a:prstGeom prst="rect">
              <a:avLst/>
            </a:prstGeom>
            <a:noFill/>
            <a:ln w="9525">
              <a:noFill/>
              <a:miter lim="800000"/>
              <a:headEnd/>
              <a:tailEnd/>
            </a:ln>
          </p:spPr>
        </p:pic>
      </p:grpSp>
      <p:grpSp>
        <p:nvGrpSpPr>
          <p:cNvPr id="1051" name="グループ化 61"/>
          <p:cNvGrpSpPr>
            <a:grpSpLocks/>
          </p:cNvGrpSpPr>
          <p:nvPr/>
        </p:nvGrpSpPr>
        <p:grpSpPr bwMode="auto">
          <a:xfrm rot="-2831842">
            <a:off x="6361907" y="5596731"/>
            <a:ext cx="292100" cy="274637"/>
            <a:chOff x="2143108" y="5072074"/>
            <a:chExt cx="642942" cy="500066"/>
          </a:xfrm>
        </p:grpSpPr>
        <p:sp>
          <p:nvSpPr>
            <p:cNvPr id="1064"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065"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066"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067"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pSp>
        <p:nvGrpSpPr>
          <p:cNvPr id="1052" name="グループ化 61"/>
          <p:cNvGrpSpPr>
            <a:grpSpLocks/>
          </p:cNvGrpSpPr>
          <p:nvPr/>
        </p:nvGrpSpPr>
        <p:grpSpPr bwMode="auto">
          <a:xfrm rot="-8214730">
            <a:off x="6938963" y="5595938"/>
            <a:ext cx="292100" cy="274637"/>
            <a:chOff x="2143108" y="5072074"/>
            <a:chExt cx="642942" cy="500066"/>
          </a:xfrm>
        </p:grpSpPr>
        <p:sp>
          <p:nvSpPr>
            <p:cNvPr id="1060"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061"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062"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1063"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aphicFrame>
        <p:nvGraphicFramePr>
          <p:cNvPr id="1026" name="Object 5"/>
          <p:cNvGraphicFramePr>
            <a:graphicFrameLocks noChangeAspect="1"/>
          </p:cNvGraphicFramePr>
          <p:nvPr/>
        </p:nvGraphicFramePr>
        <p:xfrm>
          <a:off x="6019800" y="5821363"/>
          <a:ext cx="449263" cy="417512"/>
        </p:xfrm>
        <a:graphic>
          <a:graphicData uri="http://schemas.openxmlformats.org/presentationml/2006/ole">
            <p:oleObj spid="_x0000_s1026" name="Visio" r:id="rId9" imgW="987871" imgH="916721" progId="Visio.Drawing.11">
              <p:embed/>
            </p:oleObj>
          </a:graphicData>
        </a:graphic>
      </p:graphicFrame>
      <p:graphicFrame>
        <p:nvGraphicFramePr>
          <p:cNvPr id="1027" name="Object 34"/>
          <p:cNvGraphicFramePr>
            <a:graphicFrameLocks noChangeAspect="1"/>
          </p:cNvGraphicFramePr>
          <p:nvPr/>
        </p:nvGraphicFramePr>
        <p:xfrm>
          <a:off x="7175500" y="5840413"/>
          <a:ext cx="296863" cy="484187"/>
        </p:xfrm>
        <a:graphic>
          <a:graphicData uri="http://schemas.openxmlformats.org/presentationml/2006/ole">
            <p:oleObj spid="_x0000_s1027" name="Visio" r:id="rId10" imgW="513217" imgH="834761" progId="Visio.Drawing.11">
              <p:embed/>
            </p:oleObj>
          </a:graphicData>
        </a:graphic>
      </p:graphicFrame>
      <p:sp>
        <p:nvSpPr>
          <p:cNvPr id="86" name="テキスト ボックス 85"/>
          <p:cNvSpPr txBox="1"/>
          <p:nvPr/>
        </p:nvSpPr>
        <p:spPr>
          <a:xfrm>
            <a:off x="7172325" y="5173663"/>
            <a:ext cx="1438275" cy="430212"/>
          </a:xfrm>
          <a:prstGeom prst="rect">
            <a:avLst/>
          </a:prstGeom>
          <a:noFill/>
          <a:effectLst>
            <a:outerShdw blurRad="38100" dist="25400" dir="2700000" algn="tl" rotWithShape="0">
              <a:srgbClr val="FFFFFF">
                <a:alpha val="70000"/>
              </a:srgbClr>
            </a:outerShdw>
          </a:effectLst>
        </p:spPr>
        <p:txBody>
          <a:bodyPr lIns="0" tIns="0" rIns="0" bIns="0">
            <a:spAutoFit/>
          </a:bodyPr>
          <a:lstStyle/>
          <a:p>
            <a:pPr>
              <a:defRPr/>
            </a:pPr>
            <a:r>
              <a:rPr kumimoji="0" lang="en-US" altLang="ja-JP" sz="1400" b="1">
                <a:solidFill>
                  <a:srgbClr val="00664D"/>
                </a:solidFill>
                <a:latin typeface="Trebuchet MS" pitchFamily="34" charset="0"/>
                <a:ea typeface="ＭＳ Ｐゴシック" pitchFamily="50" charset="-128"/>
                <a:cs typeface="Tahoma" pitchFamily="34" charset="0"/>
              </a:rPr>
              <a:t>Secondary usage (F1)</a:t>
            </a:r>
            <a:endParaRPr kumimoji="0" lang="ja-JP" altLang="en-US" sz="1400" b="1">
              <a:solidFill>
                <a:srgbClr val="00664D"/>
              </a:solidFill>
              <a:latin typeface="Trebuchet MS" pitchFamily="34" charset="0"/>
              <a:ea typeface="ＭＳ Ｐゴシック" pitchFamily="50" charset="-128"/>
              <a:cs typeface="Tahoma" pitchFamily="34" charset="0"/>
            </a:endParaRPr>
          </a:p>
        </p:txBody>
      </p:sp>
      <p:sp>
        <p:nvSpPr>
          <p:cNvPr id="1054" name="テキスト ボックス 97"/>
          <p:cNvSpPr txBox="1">
            <a:spLocks noChangeArrowheads="1"/>
          </p:cNvSpPr>
          <p:nvPr/>
        </p:nvSpPr>
        <p:spPr bwMode="auto">
          <a:xfrm>
            <a:off x="5883275" y="2971800"/>
            <a:ext cx="3048000" cy="276225"/>
          </a:xfrm>
          <a:prstGeom prst="rect">
            <a:avLst/>
          </a:prstGeom>
          <a:noFill/>
          <a:ln w="9525">
            <a:noFill/>
            <a:miter lim="800000"/>
            <a:headEnd/>
            <a:tailEnd/>
          </a:ln>
        </p:spPr>
        <p:txBody>
          <a:bodyPr>
            <a:spAutoFit/>
          </a:bodyPr>
          <a:lstStyle/>
          <a:p>
            <a:pPr eaLnBrk="0" hangingPunct="0"/>
            <a:r>
              <a:rPr lang="en-US" altLang="ja-JP" baseline="30000">
                <a:solidFill>
                  <a:srgbClr val="FF0000"/>
                </a:solidFill>
              </a:rPr>
              <a:t>(*2) </a:t>
            </a:r>
            <a:r>
              <a:rPr lang="en-US" altLang="ja-JP">
                <a:solidFill>
                  <a:srgbClr val="FF0000"/>
                </a:solidFill>
              </a:rPr>
              <a:t>Minimum required separation area</a:t>
            </a:r>
            <a:endParaRPr lang="ja-JP" altLang="en-US">
              <a:solidFill>
                <a:srgbClr val="FF0000"/>
              </a:solidFill>
            </a:endParaRPr>
          </a:p>
        </p:txBody>
      </p:sp>
      <p:sp>
        <p:nvSpPr>
          <p:cNvPr id="1055" name="角丸四角形 98"/>
          <p:cNvSpPr>
            <a:spLocks noChangeArrowheads="1"/>
          </p:cNvSpPr>
          <p:nvPr/>
        </p:nvSpPr>
        <p:spPr bwMode="auto">
          <a:xfrm>
            <a:off x="5883275" y="3200400"/>
            <a:ext cx="3048000" cy="1066800"/>
          </a:xfrm>
          <a:prstGeom prst="roundRect">
            <a:avLst>
              <a:gd name="adj" fmla="val 16667"/>
            </a:avLst>
          </a:prstGeom>
          <a:noFill/>
          <a:ln w="12700" algn="ctr">
            <a:solidFill>
              <a:srgbClr val="FF0000"/>
            </a:solidFill>
            <a:round/>
            <a:headEnd type="none" w="sm" len="sm"/>
            <a:tailEnd type="none" w="sm" len="sm"/>
          </a:ln>
        </p:spPr>
        <p:txBody>
          <a:bodyPr/>
          <a:lstStyle/>
          <a:p>
            <a:pPr eaLnBrk="0" hangingPunct="0"/>
            <a:endParaRPr kumimoji="0" lang="ja-JP" altLang="en-US"/>
          </a:p>
        </p:txBody>
      </p:sp>
      <p:pic>
        <p:nvPicPr>
          <p:cNvPr id="1056" name="Picture 2"/>
          <p:cNvPicPr>
            <a:picLocks noChangeAspect="1" noChangeArrowheads="1"/>
          </p:cNvPicPr>
          <p:nvPr/>
        </p:nvPicPr>
        <p:blipFill>
          <a:blip r:embed="rId11"/>
          <a:srcRect/>
          <a:stretch>
            <a:fillRect/>
          </a:stretch>
        </p:blipFill>
        <p:spPr bwMode="auto">
          <a:xfrm>
            <a:off x="5724525" y="1752600"/>
            <a:ext cx="3419475" cy="1101725"/>
          </a:xfrm>
          <a:prstGeom prst="rect">
            <a:avLst/>
          </a:prstGeom>
          <a:noFill/>
          <a:ln w="9525">
            <a:noFill/>
            <a:miter lim="800000"/>
            <a:headEnd/>
            <a:tailEnd/>
          </a:ln>
        </p:spPr>
      </p:pic>
      <p:sp>
        <p:nvSpPr>
          <p:cNvPr id="1057" name="角丸四角形 100"/>
          <p:cNvSpPr>
            <a:spLocks noChangeArrowheads="1"/>
          </p:cNvSpPr>
          <p:nvPr/>
        </p:nvSpPr>
        <p:spPr bwMode="auto">
          <a:xfrm>
            <a:off x="5695950" y="1752600"/>
            <a:ext cx="3429000" cy="1143000"/>
          </a:xfrm>
          <a:prstGeom prst="roundRect">
            <a:avLst>
              <a:gd name="adj" fmla="val 16667"/>
            </a:avLst>
          </a:prstGeom>
          <a:noFill/>
          <a:ln w="12700" algn="ctr">
            <a:solidFill>
              <a:schemeClr val="tx1"/>
            </a:solidFill>
            <a:round/>
            <a:headEnd type="none" w="sm" len="sm"/>
            <a:tailEnd type="none" w="sm" len="sm"/>
          </a:ln>
        </p:spPr>
        <p:txBody>
          <a:bodyPr/>
          <a:lstStyle/>
          <a:p>
            <a:pPr eaLnBrk="0" hangingPunct="0"/>
            <a:endParaRPr kumimoji="0" lang="ja-JP" altLang="en-US"/>
          </a:p>
        </p:txBody>
      </p:sp>
      <p:sp>
        <p:nvSpPr>
          <p:cNvPr id="1058" name="テキスト ボックス 101"/>
          <p:cNvSpPr txBox="1">
            <a:spLocks noChangeArrowheads="1"/>
          </p:cNvSpPr>
          <p:nvPr/>
        </p:nvSpPr>
        <p:spPr bwMode="auto">
          <a:xfrm>
            <a:off x="5772150" y="1552575"/>
            <a:ext cx="3048000" cy="276225"/>
          </a:xfrm>
          <a:prstGeom prst="rect">
            <a:avLst/>
          </a:prstGeom>
          <a:noFill/>
          <a:ln w="9525">
            <a:noFill/>
            <a:miter lim="800000"/>
            <a:headEnd/>
            <a:tailEnd/>
          </a:ln>
        </p:spPr>
        <p:txBody>
          <a:bodyPr>
            <a:spAutoFit/>
          </a:bodyPr>
          <a:lstStyle/>
          <a:p>
            <a:pPr eaLnBrk="0" hangingPunct="0"/>
            <a:r>
              <a:rPr lang="en-US" altLang="ja-JP" baseline="30000"/>
              <a:t>(*1) </a:t>
            </a:r>
            <a:r>
              <a:rPr lang="en-US" altLang="ja-JP"/>
              <a:t>Protected area</a:t>
            </a:r>
            <a:endParaRPr lang="ja-JP" altLang="en-US"/>
          </a:p>
        </p:txBody>
      </p:sp>
      <p:sp>
        <p:nvSpPr>
          <p:cNvPr id="1059" name="テキスト ボックス 102"/>
          <p:cNvSpPr txBox="1">
            <a:spLocks noChangeArrowheads="1"/>
          </p:cNvSpPr>
          <p:nvPr/>
        </p:nvSpPr>
        <p:spPr bwMode="auto">
          <a:xfrm>
            <a:off x="5867400" y="4343400"/>
            <a:ext cx="3048000" cy="646113"/>
          </a:xfrm>
          <a:prstGeom prst="rect">
            <a:avLst/>
          </a:prstGeom>
          <a:noFill/>
          <a:ln w="9525">
            <a:noFill/>
            <a:miter lim="800000"/>
            <a:headEnd/>
            <a:tailEnd/>
          </a:ln>
        </p:spPr>
        <p:txBody>
          <a:bodyPr>
            <a:spAutoFit/>
          </a:bodyPr>
          <a:lstStyle/>
          <a:p>
            <a:pPr eaLnBrk="0" hangingPunct="0"/>
            <a:r>
              <a:rPr lang="en-US" altLang="ja-JP" baseline="30000">
                <a:solidFill>
                  <a:srgbClr val="0000FF"/>
                </a:solidFill>
              </a:rPr>
              <a:t>(*3) </a:t>
            </a:r>
            <a:r>
              <a:rPr lang="en-US" altLang="ja-JP">
                <a:solidFill>
                  <a:srgbClr val="0000FF"/>
                </a:solidFill>
              </a:rPr>
              <a:t>Additional requirements(Sensing, translator receive sited and so on) should be also considered   </a:t>
            </a:r>
            <a:endParaRPr lang="ja-JP" altLang="en-US">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0" y="838200"/>
            <a:ext cx="9144000" cy="685800"/>
          </a:xfrm>
        </p:spPr>
        <p:txBody>
          <a:bodyPr/>
          <a:lstStyle/>
          <a:p>
            <a:pPr eaLnBrk="1" hangingPunct="1"/>
            <a:r>
              <a:rPr kumimoji="1" lang="en-US" altLang="ja-JP" smtClean="0">
                <a:ea typeface="ＭＳ Ｐゴシック" charset="-128"/>
              </a:rPr>
              <a:t>Problem from a primary protection viewpoint</a:t>
            </a:r>
            <a:br>
              <a:rPr kumimoji="1" lang="en-US" altLang="ja-JP" smtClean="0">
                <a:ea typeface="ＭＳ Ｐゴシック" charset="-128"/>
              </a:rPr>
            </a:br>
            <a:endParaRPr kumimoji="1" lang="ja-JP" altLang="en-US" sz="2400" smtClean="0">
              <a:ea typeface="ＭＳ Ｐゴシック" charset="-128"/>
            </a:endParaRPr>
          </a:p>
        </p:txBody>
      </p:sp>
      <p:sp>
        <p:nvSpPr>
          <p:cNvPr id="10243" name="日付プレースホルダ 3"/>
          <p:cNvSpPr>
            <a:spLocks noGrp="1"/>
          </p:cNvSpPr>
          <p:nvPr>
            <p:ph type="dt" sz="quarter" idx="10"/>
          </p:nvPr>
        </p:nvSpPr>
        <p:spPr>
          <a:noFill/>
        </p:spPr>
        <p:txBody>
          <a:bodyPr/>
          <a:lstStyle/>
          <a:p>
            <a:r>
              <a:rPr lang="en-US" altLang="ja-JP" smtClean="0">
                <a:ea typeface="ＭＳ Ｐゴシック" charset="-128"/>
              </a:rPr>
              <a:t>July. 2010</a:t>
            </a:r>
          </a:p>
        </p:txBody>
      </p:sp>
      <p:sp>
        <p:nvSpPr>
          <p:cNvPr id="10244" name="フッター プレースホルダ 4"/>
          <p:cNvSpPr>
            <a:spLocks noGrp="1"/>
          </p:cNvSpPr>
          <p:nvPr>
            <p:ph type="ftr" sz="quarter" idx="11"/>
          </p:nvPr>
        </p:nvSpPr>
        <p:spPr>
          <a:noFill/>
        </p:spPr>
        <p:txBody>
          <a:bodyPr/>
          <a:lstStyle/>
          <a:p>
            <a:r>
              <a:rPr lang="en-US" altLang="ja-JP" smtClean="0">
                <a:ea typeface="ＭＳ Ｐゴシック" charset="-128"/>
              </a:rPr>
              <a:t>Ryo SAWAI, Sony Corporation</a:t>
            </a:r>
          </a:p>
        </p:txBody>
      </p:sp>
      <p:sp>
        <p:nvSpPr>
          <p:cNvPr id="10245" name="スライド番号プレースホルダ 5"/>
          <p:cNvSpPr>
            <a:spLocks noGrp="1"/>
          </p:cNvSpPr>
          <p:nvPr>
            <p:ph type="sldNum" sz="quarter" idx="12"/>
          </p:nvPr>
        </p:nvSpPr>
        <p:spPr>
          <a:noFill/>
        </p:spPr>
        <p:txBody>
          <a:bodyPr/>
          <a:lstStyle/>
          <a:p>
            <a:r>
              <a:rPr lang="en-US" altLang="ja-JP" smtClean="0">
                <a:ea typeface="ＭＳ Ｐゴシック" charset="-128"/>
              </a:rPr>
              <a:t>Slide </a:t>
            </a:r>
            <a:fld id="{1A000736-0A8B-4D96-BDD4-5B1FB025D0CE}" type="slidenum">
              <a:rPr lang="en-US" altLang="ja-JP" smtClean="0">
                <a:ea typeface="ＭＳ Ｐゴシック" charset="-128"/>
              </a:rPr>
              <a:pPr/>
              <a:t>6</a:t>
            </a:fld>
            <a:endParaRPr lang="en-US" altLang="ja-JP" smtClean="0">
              <a:ea typeface="ＭＳ Ｐゴシック" charset="-128"/>
            </a:endParaRPr>
          </a:p>
        </p:txBody>
      </p:sp>
      <p:sp>
        <p:nvSpPr>
          <p:cNvPr id="10246" name="テキスト ボックス 81"/>
          <p:cNvSpPr txBox="1">
            <a:spLocks noChangeArrowheads="1"/>
          </p:cNvSpPr>
          <p:nvPr/>
        </p:nvSpPr>
        <p:spPr bwMode="auto">
          <a:xfrm>
            <a:off x="6934200" y="4876800"/>
            <a:ext cx="2133600" cy="277813"/>
          </a:xfrm>
          <a:prstGeom prst="rect">
            <a:avLst/>
          </a:prstGeom>
          <a:noFill/>
          <a:ln w="9525">
            <a:noFill/>
            <a:miter lim="800000"/>
            <a:headEnd/>
            <a:tailEnd/>
          </a:ln>
        </p:spPr>
        <p:txBody>
          <a:bodyPr>
            <a:spAutoFit/>
          </a:bodyPr>
          <a:lstStyle/>
          <a:p>
            <a:pPr eaLnBrk="0" hangingPunct="0"/>
            <a:r>
              <a:rPr lang="en-US" altLang="ja-JP"/>
              <a:t>Secondary node using F2 /F3</a:t>
            </a:r>
            <a:endParaRPr lang="ja-JP" altLang="en-US"/>
          </a:p>
        </p:txBody>
      </p:sp>
      <p:sp>
        <p:nvSpPr>
          <p:cNvPr id="10247" name="テキスト ボックス 86"/>
          <p:cNvSpPr txBox="1">
            <a:spLocks noChangeArrowheads="1"/>
          </p:cNvSpPr>
          <p:nvPr/>
        </p:nvSpPr>
        <p:spPr bwMode="auto">
          <a:xfrm>
            <a:off x="6934200" y="4419600"/>
            <a:ext cx="2362200" cy="277813"/>
          </a:xfrm>
          <a:prstGeom prst="rect">
            <a:avLst/>
          </a:prstGeom>
          <a:noFill/>
          <a:ln w="9525">
            <a:noFill/>
            <a:miter lim="800000"/>
            <a:headEnd/>
            <a:tailEnd/>
          </a:ln>
        </p:spPr>
        <p:txBody>
          <a:bodyPr>
            <a:spAutoFit/>
          </a:bodyPr>
          <a:lstStyle/>
          <a:p>
            <a:pPr eaLnBrk="0" hangingPunct="0"/>
            <a:r>
              <a:rPr lang="en-US" altLang="ja-JP"/>
              <a:t>Secondary node using F1/F2/F3 </a:t>
            </a:r>
            <a:endParaRPr lang="ja-JP" altLang="en-US"/>
          </a:p>
        </p:txBody>
      </p:sp>
      <p:grpSp>
        <p:nvGrpSpPr>
          <p:cNvPr id="2" name="グループ化 120"/>
          <p:cNvGrpSpPr>
            <a:grpSpLocks/>
          </p:cNvGrpSpPr>
          <p:nvPr/>
        </p:nvGrpSpPr>
        <p:grpSpPr bwMode="auto">
          <a:xfrm>
            <a:off x="6553200" y="4315638"/>
            <a:ext cx="381000" cy="381000"/>
            <a:chOff x="5293894" y="7492600"/>
            <a:chExt cx="373063" cy="477235"/>
          </a:xfrm>
          <a:solidFill>
            <a:srgbClr val="0000FF"/>
          </a:solidFill>
        </p:grpSpPr>
        <p:pic>
          <p:nvPicPr>
            <p:cNvPr id="114" name="Picture 4"/>
            <p:cNvPicPr>
              <a:picLocks noChangeAspect="1" noChangeArrowheads="1"/>
            </p:cNvPicPr>
            <p:nvPr/>
          </p:nvPicPr>
          <p:blipFill>
            <a:blip r:embed="rId3" cstate="print"/>
            <a:srcRect/>
            <a:stretch>
              <a:fillRect/>
            </a:stretch>
          </p:blipFill>
          <p:spPr bwMode="auto">
            <a:xfrm>
              <a:off x="5293894" y="7669279"/>
              <a:ext cx="373063" cy="300556"/>
            </a:xfrm>
            <a:prstGeom prst="rect">
              <a:avLst/>
            </a:prstGeom>
            <a:grpFill/>
            <a:ln w="9525">
              <a:noFill/>
              <a:miter lim="800000"/>
              <a:headEnd/>
              <a:tailEnd/>
            </a:ln>
          </p:spPr>
        </p:pic>
        <p:pic>
          <p:nvPicPr>
            <p:cNvPr id="115" name="Picture 5"/>
            <p:cNvPicPr>
              <a:picLocks noChangeAspect="1" noChangeArrowheads="1"/>
            </p:cNvPicPr>
            <p:nvPr/>
          </p:nvPicPr>
          <p:blipFill>
            <a:blip r:embed="rId4" cstate="print"/>
            <a:srcRect/>
            <a:stretch>
              <a:fillRect/>
            </a:stretch>
          </p:blipFill>
          <p:spPr bwMode="auto">
            <a:xfrm>
              <a:off x="5510462" y="7492600"/>
              <a:ext cx="149811" cy="347979"/>
            </a:xfrm>
            <a:prstGeom prst="rect">
              <a:avLst/>
            </a:prstGeom>
            <a:noFill/>
            <a:ln w="9525">
              <a:noFill/>
              <a:miter lim="800000"/>
              <a:headEnd/>
              <a:tailEnd/>
            </a:ln>
          </p:spPr>
        </p:pic>
      </p:grpSp>
      <p:grpSp>
        <p:nvGrpSpPr>
          <p:cNvPr id="3" name="グループ化 120"/>
          <p:cNvGrpSpPr>
            <a:grpSpLocks/>
          </p:cNvGrpSpPr>
          <p:nvPr/>
        </p:nvGrpSpPr>
        <p:grpSpPr bwMode="auto">
          <a:xfrm>
            <a:off x="6553200" y="4772838"/>
            <a:ext cx="381000" cy="381000"/>
            <a:chOff x="5293894" y="7492600"/>
            <a:chExt cx="373063" cy="477235"/>
          </a:xfrm>
          <a:noFill/>
        </p:grpSpPr>
        <p:pic>
          <p:nvPicPr>
            <p:cNvPr id="117" name="Picture 4"/>
            <p:cNvPicPr>
              <a:picLocks noChangeAspect="1" noChangeArrowheads="1"/>
            </p:cNvPicPr>
            <p:nvPr/>
          </p:nvPicPr>
          <p:blipFill>
            <a:blip r:embed="rId3" cstate="print"/>
            <a:srcRect/>
            <a:stretch>
              <a:fillRect/>
            </a:stretch>
          </p:blipFill>
          <p:spPr bwMode="auto">
            <a:xfrm>
              <a:off x="5293894" y="7669279"/>
              <a:ext cx="373063" cy="300556"/>
            </a:xfrm>
            <a:prstGeom prst="rect">
              <a:avLst/>
            </a:prstGeom>
            <a:grpFill/>
            <a:ln w="9525">
              <a:noFill/>
              <a:miter lim="800000"/>
              <a:headEnd/>
              <a:tailEnd/>
            </a:ln>
          </p:spPr>
        </p:pic>
        <p:pic>
          <p:nvPicPr>
            <p:cNvPr id="118" name="Picture 5"/>
            <p:cNvPicPr>
              <a:picLocks noChangeAspect="1" noChangeArrowheads="1"/>
            </p:cNvPicPr>
            <p:nvPr/>
          </p:nvPicPr>
          <p:blipFill>
            <a:blip r:embed="rId4" cstate="print"/>
            <a:srcRect/>
            <a:stretch>
              <a:fillRect/>
            </a:stretch>
          </p:blipFill>
          <p:spPr bwMode="auto">
            <a:xfrm>
              <a:off x="5510462" y="7492600"/>
              <a:ext cx="149811" cy="347979"/>
            </a:xfrm>
            <a:prstGeom prst="rect">
              <a:avLst/>
            </a:prstGeom>
            <a:grpFill/>
            <a:ln w="9525">
              <a:noFill/>
              <a:miter lim="800000"/>
              <a:headEnd/>
              <a:tailEnd/>
            </a:ln>
          </p:spPr>
        </p:pic>
      </p:grpSp>
      <p:sp>
        <p:nvSpPr>
          <p:cNvPr id="10250" name="テキスト ボックス 120"/>
          <p:cNvSpPr txBox="1">
            <a:spLocks noChangeArrowheads="1"/>
          </p:cNvSpPr>
          <p:nvPr/>
        </p:nvSpPr>
        <p:spPr bwMode="auto">
          <a:xfrm>
            <a:off x="6553200" y="5307013"/>
            <a:ext cx="381000" cy="276225"/>
          </a:xfrm>
          <a:prstGeom prst="rect">
            <a:avLst/>
          </a:prstGeom>
          <a:noFill/>
          <a:ln w="9525">
            <a:noFill/>
            <a:miter lim="800000"/>
            <a:headEnd/>
            <a:tailEnd/>
          </a:ln>
        </p:spPr>
        <p:txBody>
          <a:bodyPr>
            <a:spAutoFit/>
          </a:bodyPr>
          <a:lstStyle/>
          <a:p>
            <a:pPr eaLnBrk="0" hangingPunct="0"/>
            <a:r>
              <a:rPr lang="ja-JP" altLang="en-US">
                <a:solidFill>
                  <a:srgbClr val="FF0000"/>
                </a:solidFill>
              </a:rPr>
              <a:t>①</a:t>
            </a:r>
          </a:p>
        </p:txBody>
      </p:sp>
      <p:sp>
        <p:nvSpPr>
          <p:cNvPr id="10251" name="テキスト ボックス 121"/>
          <p:cNvSpPr txBox="1">
            <a:spLocks noChangeArrowheads="1"/>
          </p:cNvSpPr>
          <p:nvPr/>
        </p:nvSpPr>
        <p:spPr bwMode="auto">
          <a:xfrm>
            <a:off x="6553200" y="5688013"/>
            <a:ext cx="381000" cy="276225"/>
          </a:xfrm>
          <a:prstGeom prst="rect">
            <a:avLst/>
          </a:prstGeom>
          <a:noFill/>
          <a:ln w="9525">
            <a:noFill/>
            <a:miter lim="800000"/>
            <a:headEnd/>
            <a:tailEnd/>
          </a:ln>
        </p:spPr>
        <p:txBody>
          <a:bodyPr>
            <a:spAutoFit/>
          </a:bodyPr>
          <a:lstStyle/>
          <a:p>
            <a:pPr eaLnBrk="0" hangingPunct="0"/>
            <a:r>
              <a:rPr lang="ja-JP" altLang="en-US">
                <a:solidFill>
                  <a:srgbClr val="FF0000"/>
                </a:solidFill>
              </a:rPr>
              <a:t>②</a:t>
            </a:r>
          </a:p>
        </p:txBody>
      </p:sp>
      <p:sp>
        <p:nvSpPr>
          <p:cNvPr id="10252" name="テキスト ボックス 122"/>
          <p:cNvSpPr txBox="1">
            <a:spLocks noChangeArrowheads="1"/>
          </p:cNvSpPr>
          <p:nvPr/>
        </p:nvSpPr>
        <p:spPr bwMode="auto">
          <a:xfrm>
            <a:off x="6934200" y="5307013"/>
            <a:ext cx="2362200" cy="276225"/>
          </a:xfrm>
          <a:prstGeom prst="rect">
            <a:avLst/>
          </a:prstGeom>
          <a:noFill/>
          <a:ln w="9525">
            <a:noFill/>
            <a:miter lim="800000"/>
            <a:headEnd/>
            <a:tailEnd/>
          </a:ln>
        </p:spPr>
        <p:txBody>
          <a:bodyPr>
            <a:spAutoFit/>
          </a:bodyPr>
          <a:lstStyle/>
          <a:p>
            <a:pPr eaLnBrk="0" hangingPunct="0"/>
            <a:r>
              <a:rPr lang="en-US" altLang="ja-JP"/>
              <a:t>Separation  distance for F2</a:t>
            </a:r>
            <a:endParaRPr lang="ja-JP" altLang="en-US"/>
          </a:p>
        </p:txBody>
      </p:sp>
      <p:sp>
        <p:nvSpPr>
          <p:cNvPr id="10253" name="テキスト ボックス 123"/>
          <p:cNvSpPr txBox="1">
            <a:spLocks noChangeArrowheads="1"/>
          </p:cNvSpPr>
          <p:nvPr/>
        </p:nvSpPr>
        <p:spPr bwMode="auto">
          <a:xfrm>
            <a:off x="6934200" y="5688013"/>
            <a:ext cx="1981200" cy="276225"/>
          </a:xfrm>
          <a:prstGeom prst="rect">
            <a:avLst/>
          </a:prstGeom>
          <a:noFill/>
          <a:ln w="9525">
            <a:noFill/>
            <a:miter lim="800000"/>
            <a:headEnd/>
            <a:tailEnd/>
          </a:ln>
        </p:spPr>
        <p:txBody>
          <a:bodyPr>
            <a:spAutoFit/>
          </a:bodyPr>
          <a:lstStyle/>
          <a:p>
            <a:pPr eaLnBrk="0" hangingPunct="0"/>
            <a:r>
              <a:rPr lang="en-US" altLang="ja-JP"/>
              <a:t>Separation  distance for F1</a:t>
            </a:r>
            <a:endParaRPr lang="ja-JP" altLang="en-US"/>
          </a:p>
        </p:txBody>
      </p:sp>
      <p:sp>
        <p:nvSpPr>
          <p:cNvPr id="10254" name="角丸四角形 127"/>
          <p:cNvSpPr>
            <a:spLocks noChangeArrowheads="1"/>
          </p:cNvSpPr>
          <p:nvPr/>
        </p:nvSpPr>
        <p:spPr bwMode="auto">
          <a:xfrm>
            <a:off x="609600" y="4135438"/>
            <a:ext cx="5334000" cy="2133600"/>
          </a:xfrm>
          <a:prstGeom prst="roundRect">
            <a:avLst>
              <a:gd name="adj" fmla="val 16667"/>
            </a:avLst>
          </a:prstGeom>
          <a:noFill/>
          <a:ln w="12700" algn="ctr">
            <a:solidFill>
              <a:srgbClr val="00B050"/>
            </a:solidFill>
            <a:prstDash val="dash"/>
            <a:round/>
            <a:headEnd type="none" w="sm" len="sm"/>
            <a:tailEnd type="none" w="sm" len="sm"/>
          </a:ln>
        </p:spPr>
        <p:txBody>
          <a:bodyPr/>
          <a:lstStyle/>
          <a:p>
            <a:pPr eaLnBrk="0" hangingPunct="0"/>
            <a:endParaRPr kumimoji="0" lang="ja-JP" altLang="en-US"/>
          </a:p>
        </p:txBody>
      </p:sp>
      <p:cxnSp>
        <p:nvCxnSpPr>
          <p:cNvPr id="10255" name="直線矢印コネクタ 129"/>
          <p:cNvCxnSpPr>
            <a:cxnSpLocks noChangeShapeType="1"/>
          </p:cNvCxnSpPr>
          <p:nvPr/>
        </p:nvCxnSpPr>
        <p:spPr bwMode="auto">
          <a:xfrm rot="10800000" flipV="1">
            <a:off x="3333750" y="3678238"/>
            <a:ext cx="704850" cy="457200"/>
          </a:xfrm>
          <a:prstGeom prst="straightConnector1">
            <a:avLst/>
          </a:prstGeom>
          <a:noFill/>
          <a:ln w="12700" algn="ctr">
            <a:solidFill>
              <a:srgbClr val="00B050"/>
            </a:solidFill>
            <a:round/>
            <a:headEnd type="none" w="sm" len="sm"/>
            <a:tailEnd type="arrow" w="med" len="med"/>
          </a:ln>
        </p:spPr>
      </p:cxnSp>
      <p:grpSp>
        <p:nvGrpSpPr>
          <p:cNvPr id="10256" name="グループ化 136"/>
          <p:cNvGrpSpPr>
            <a:grpSpLocks/>
          </p:cNvGrpSpPr>
          <p:nvPr/>
        </p:nvGrpSpPr>
        <p:grpSpPr bwMode="auto">
          <a:xfrm>
            <a:off x="1600200" y="1371600"/>
            <a:ext cx="6934200" cy="2743200"/>
            <a:chOff x="1905000" y="1447800"/>
            <a:chExt cx="5943600" cy="2286000"/>
          </a:xfrm>
        </p:grpSpPr>
        <p:pic>
          <p:nvPicPr>
            <p:cNvPr id="10261" name="Picture 4" descr="C:\Documents and Settings\Administrator\Local Settings\Temporary Internet Files\Content.IE5\H33SXO5B\MC900196046[1].wmf"/>
            <p:cNvPicPr>
              <a:picLocks noChangeAspect="1" noChangeArrowheads="1"/>
            </p:cNvPicPr>
            <p:nvPr/>
          </p:nvPicPr>
          <p:blipFill>
            <a:blip r:embed="rId5"/>
            <a:srcRect/>
            <a:stretch>
              <a:fillRect/>
            </a:stretch>
          </p:blipFill>
          <p:spPr bwMode="auto">
            <a:xfrm>
              <a:off x="2133600" y="1676400"/>
              <a:ext cx="664668" cy="568011"/>
            </a:xfrm>
            <a:prstGeom prst="rect">
              <a:avLst/>
            </a:prstGeom>
            <a:noFill/>
            <a:ln w="9525">
              <a:noFill/>
              <a:miter lim="800000"/>
              <a:headEnd/>
              <a:tailEnd/>
            </a:ln>
          </p:spPr>
        </p:pic>
        <p:cxnSp>
          <p:nvCxnSpPr>
            <p:cNvPr id="10262" name="直線矢印コネクタ 13"/>
            <p:cNvCxnSpPr>
              <a:cxnSpLocks noChangeShapeType="1"/>
            </p:cNvCxnSpPr>
            <p:nvPr/>
          </p:nvCxnSpPr>
          <p:spPr bwMode="auto">
            <a:xfrm flipV="1">
              <a:off x="4114800" y="1981200"/>
              <a:ext cx="990600" cy="1"/>
            </a:xfrm>
            <a:prstGeom prst="straightConnector1">
              <a:avLst/>
            </a:prstGeom>
            <a:noFill/>
            <a:ln w="12700" algn="ctr">
              <a:solidFill>
                <a:schemeClr val="tx1"/>
              </a:solidFill>
              <a:round/>
              <a:headEnd type="none" w="sm" len="sm"/>
              <a:tailEnd type="arrow" w="med" len="med"/>
            </a:ln>
          </p:spPr>
        </p:cxnSp>
        <p:cxnSp>
          <p:nvCxnSpPr>
            <p:cNvPr id="10263" name="直線矢印コネクタ 14"/>
            <p:cNvCxnSpPr>
              <a:cxnSpLocks noChangeShapeType="1"/>
            </p:cNvCxnSpPr>
            <p:nvPr/>
          </p:nvCxnSpPr>
          <p:spPr bwMode="auto">
            <a:xfrm>
              <a:off x="5105400" y="1979610"/>
              <a:ext cx="979714" cy="1323"/>
            </a:xfrm>
            <a:prstGeom prst="straightConnector1">
              <a:avLst/>
            </a:prstGeom>
            <a:noFill/>
            <a:ln w="12700" algn="ctr">
              <a:solidFill>
                <a:srgbClr val="FF0000"/>
              </a:solidFill>
              <a:round/>
              <a:headEnd type="none" w="sm" len="sm"/>
              <a:tailEnd type="arrow" w="med" len="med"/>
            </a:ln>
          </p:spPr>
        </p:cxnSp>
        <p:pic>
          <p:nvPicPr>
            <p:cNvPr id="10264" name="Picture 134" descr="TV"/>
            <p:cNvPicPr>
              <a:picLocks noChangeAspect="1" noChangeArrowheads="1"/>
            </p:cNvPicPr>
            <p:nvPr/>
          </p:nvPicPr>
          <p:blipFill>
            <a:blip r:embed="rId6"/>
            <a:srcRect/>
            <a:stretch>
              <a:fillRect/>
            </a:stretch>
          </p:blipFill>
          <p:spPr bwMode="auto">
            <a:xfrm rot="275907">
              <a:off x="4513990" y="2535910"/>
              <a:ext cx="550684" cy="475870"/>
            </a:xfrm>
            <a:prstGeom prst="rect">
              <a:avLst/>
            </a:prstGeom>
            <a:noFill/>
            <a:ln w="9525">
              <a:noFill/>
              <a:miter lim="800000"/>
              <a:headEnd/>
              <a:tailEnd/>
            </a:ln>
          </p:spPr>
        </p:pic>
        <p:cxnSp>
          <p:nvCxnSpPr>
            <p:cNvPr id="10265" name="直線矢印コネクタ 16"/>
            <p:cNvCxnSpPr>
              <a:cxnSpLocks noChangeShapeType="1"/>
            </p:cNvCxnSpPr>
            <p:nvPr/>
          </p:nvCxnSpPr>
          <p:spPr bwMode="auto">
            <a:xfrm>
              <a:off x="7086600" y="1981200"/>
              <a:ext cx="762000" cy="1"/>
            </a:xfrm>
            <a:prstGeom prst="straightConnector1">
              <a:avLst/>
            </a:prstGeom>
            <a:noFill/>
            <a:ln w="12700" algn="ctr">
              <a:solidFill>
                <a:srgbClr val="0000FF"/>
              </a:solidFill>
              <a:round/>
              <a:headEnd type="none" w="sm" len="sm"/>
              <a:tailEnd type="arrow" w="med" len="med"/>
            </a:ln>
          </p:spPr>
        </p:cxnSp>
        <p:sp>
          <p:nvSpPr>
            <p:cNvPr id="10266" name="テキスト ボックス 18"/>
            <p:cNvSpPr txBox="1">
              <a:spLocks noChangeArrowheads="1"/>
            </p:cNvSpPr>
            <p:nvPr/>
          </p:nvSpPr>
          <p:spPr bwMode="auto">
            <a:xfrm>
              <a:off x="6172200" y="1689556"/>
              <a:ext cx="1141039" cy="230833"/>
            </a:xfrm>
            <a:prstGeom prst="rect">
              <a:avLst/>
            </a:prstGeom>
            <a:noFill/>
            <a:ln w="9525">
              <a:noFill/>
              <a:miter lim="800000"/>
              <a:headEnd/>
              <a:tailEnd/>
            </a:ln>
          </p:spPr>
          <p:txBody>
            <a:bodyPr>
              <a:spAutoFit/>
            </a:bodyPr>
            <a:lstStyle/>
            <a:p>
              <a:pPr eaLnBrk="0" hangingPunct="0"/>
              <a:r>
                <a:rPr lang="en-US" altLang="ja-JP">
                  <a:solidFill>
                    <a:srgbClr val="0000FF"/>
                  </a:solidFill>
                </a:rPr>
                <a:t>White space area</a:t>
              </a:r>
              <a:endParaRPr lang="ja-JP" altLang="en-US">
                <a:solidFill>
                  <a:srgbClr val="0000FF"/>
                </a:solidFill>
              </a:endParaRPr>
            </a:p>
          </p:txBody>
        </p:sp>
        <p:sp>
          <p:nvSpPr>
            <p:cNvPr id="10267" name="テキスト ボックス 19"/>
            <p:cNvSpPr txBox="1">
              <a:spLocks noChangeArrowheads="1"/>
            </p:cNvSpPr>
            <p:nvPr/>
          </p:nvSpPr>
          <p:spPr bwMode="auto">
            <a:xfrm>
              <a:off x="4038600" y="1676400"/>
              <a:ext cx="1101853" cy="230833"/>
            </a:xfrm>
            <a:prstGeom prst="rect">
              <a:avLst/>
            </a:prstGeom>
            <a:noFill/>
            <a:ln w="9525">
              <a:noFill/>
              <a:miter lim="800000"/>
              <a:headEnd/>
              <a:tailEnd/>
            </a:ln>
          </p:spPr>
          <p:txBody>
            <a:bodyPr>
              <a:spAutoFit/>
            </a:bodyPr>
            <a:lstStyle/>
            <a:p>
              <a:pPr eaLnBrk="0" hangingPunct="0"/>
              <a:r>
                <a:rPr lang="en-US" altLang="ja-JP"/>
                <a:t>Protected area</a:t>
              </a:r>
              <a:endParaRPr lang="ja-JP" altLang="en-US"/>
            </a:p>
          </p:txBody>
        </p:sp>
        <p:grpSp>
          <p:nvGrpSpPr>
            <p:cNvPr id="10268" name="グループ化 23"/>
            <p:cNvGrpSpPr>
              <a:grpSpLocks/>
            </p:cNvGrpSpPr>
            <p:nvPr/>
          </p:nvGrpSpPr>
          <p:grpSpPr bwMode="auto">
            <a:xfrm rot="2970839">
              <a:off x="3708029" y="1901812"/>
              <a:ext cx="353633" cy="302811"/>
              <a:chOff x="4495800" y="2209800"/>
              <a:chExt cx="838200" cy="685800"/>
            </a:xfrm>
          </p:grpSpPr>
          <p:cxnSp>
            <p:nvCxnSpPr>
              <p:cNvPr id="10297" name="曲線コネクタ 24"/>
              <p:cNvCxnSpPr>
                <a:cxnSpLocks noChangeShapeType="1"/>
              </p:cNvCxnSpPr>
              <p:nvPr/>
            </p:nvCxnSpPr>
            <p:spPr bwMode="auto">
              <a:xfrm rot="16200000" flipH="1">
                <a:off x="4495800" y="2286000"/>
                <a:ext cx="609600" cy="609600"/>
              </a:xfrm>
              <a:prstGeom prst="curvedConnector3">
                <a:avLst>
                  <a:gd name="adj1" fmla="val 50000"/>
                </a:avLst>
              </a:prstGeom>
              <a:noFill/>
              <a:ln w="12700" algn="ctr">
                <a:solidFill>
                  <a:schemeClr val="tx1"/>
                </a:solidFill>
                <a:round/>
                <a:headEnd type="none" w="sm" len="sm"/>
                <a:tailEnd type="none" w="sm" len="sm"/>
              </a:ln>
            </p:spPr>
          </p:cxnSp>
          <p:cxnSp>
            <p:nvCxnSpPr>
              <p:cNvPr id="10298" name="曲線コネクタ 25"/>
              <p:cNvCxnSpPr>
                <a:cxnSpLocks noChangeShapeType="1"/>
              </p:cNvCxnSpPr>
              <p:nvPr/>
            </p:nvCxnSpPr>
            <p:spPr bwMode="auto">
              <a:xfrm rot="16200000" flipH="1">
                <a:off x="4724400" y="2209800"/>
                <a:ext cx="609600" cy="609600"/>
              </a:xfrm>
              <a:prstGeom prst="curvedConnector3">
                <a:avLst>
                  <a:gd name="adj1" fmla="val 50000"/>
                </a:avLst>
              </a:prstGeom>
              <a:noFill/>
              <a:ln w="12700" algn="ctr">
                <a:solidFill>
                  <a:schemeClr val="tx1"/>
                </a:solidFill>
                <a:round/>
                <a:headEnd type="none" w="sm" len="sm"/>
                <a:tailEnd type="none" w="sm" len="sm"/>
              </a:ln>
            </p:spPr>
          </p:cxnSp>
        </p:grpSp>
        <p:cxnSp>
          <p:nvCxnSpPr>
            <p:cNvPr id="10269" name="直線コネクタ 27"/>
            <p:cNvCxnSpPr>
              <a:cxnSpLocks noChangeShapeType="1"/>
            </p:cNvCxnSpPr>
            <p:nvPr/>
          </p:nvCxnSpPr>
          <p:spPr bwMode="auto">
            <a:xfrm>
              <a:off x="2895600" y="1981200"/>
              <a:ext cx="762000" cy="1588"/>
            </a:xfrm>
            <a:prstGeom prst="line">
              <a:avLst/>
            </a:prstGeom>
            <a:noFill/>
            <a:ln w="12700" algn="ctr">
              <a:solidFill>
                <a:schemeClr val="tx1"/>
              </a:solidFill>
              <a:round/>
              <a:headEnd type="none" w="sm" len="sm"/>
              <a:tailEnd type="none" w="sm" len="sm"/>
            </a:ln>
          </p:spPr>
        </p:cxnSp>
        <p:grpSp>
          <p:nvGrpSpPr>
            <p:cNvPr id="10270" name="グループ化 38"/>
            <p:cNvGrpSpPr>
              <a:grpSpLocks/>
            </p:cNvGrpSpPr>
            <p:nvPr/>
          </p:nvGrpSpPr>
          <p:grpSpPr bwMode="auto">
            <a:xfrm rot="2970839">
              <a:off x="6832229" y="1901812"/>
              <a:ext cx="353633" cy="302811"/>
              <a:chOff x="4495800" y="2209800"/>
              <a:chExt cx="838200" cy="685800"/>
            </a:xfrm>
          </p:grpSpPr>
          <p:cxnSp>
            <p:nvCxnSpPr>
              <p:cNvPr id="10295" name="曲線コネクタ 39"/>
              <p:cNvCxnSpPr>
                <a:cxnSpLocks noChangeShapeType="1"/>
              </p:cNvCxnSpPr>
              <p:nvPr/>
            </p:nvCxnSpPr>
            <p:spPr bwMode="auto">
              <a:xfrm rot="16200000" flipH="1">
                <a:off x="4495800" y="2286000"/>
                <a:ext cx="609600" cy="609600"/>
              </a:xfrm>
              <a:prstGeom prst="curvedConnector3">
                <a:avLst>
                  <a:gd name="adj1" fmla="val 50000"/>
                </a:avLst>
              </a:prstGeom>
              <a:noFill/>
              <a:ln w="12700" algn="ctr">
                <a:solidFill>
                  <a:srgbClr val="0000FF"/>
                </a:solidFill>
                <a:round/>
                <a:headEnd type="none" w="sm" len="sm"/>
                <a:tailEnd type="none" w="sm" len="sm"/>
              </a:ln>
            </p:spPr>
          </p:cxnSp>
          <p:cxnSp>
            <p:nvCxnSpPr>
              <p:cNvPr id="10296" name="曲線コネクタ 40"/>
              <p:cNvCxnSpPr>
                <a:cxnSpLocks noChangeShapeType="1"/>
              </p:cNvCxnSpPr>
              <p:nvPr/>
            </p:nvCxnSpPr>
            <p:spPr bwMode="auto">
              <a:xfrm rot="16200000" flipH="1">
                <a:off x="4724400" y="2209800"/>
                <a:ext cx="609600" cy="609600"/>
              </a:xfrm>
              <a:prstGeom prst="curvedConnector3">
                <a:avLst>
                  <a:gd name="adj1" fmla="val 50000"/>
                </a:avLst>
              </a:prstGeom>
              <a:noFill/>
              <a:ln w="12700" algn="ctr">
                <a:solidFill>
                  <a:srgbClr val="0000FF"/>
                </a:solidFill>
                <a:round/>
                <a:headEnd type="none" w="sm" len="sm"/>
                <a:tailEnd type="none" w="sm" len="sm"/>
              </a:ln>
            </p:spPr>
          </p:cxnSp>
        </p:grpSp>
        <p:cxnSp>
          <p:nvCxnSpPr>
            <p:cNvPr id="10271" name="直線コネクタ 42"/>
            <p:cNvCxnSpPr>
              <a:cxnSpLocks noChangeShapeType="1"/>
            </p:cNvCxnSpPr>
            <p:nvPr/>
          </p:nvCxnSpPr>
          <p:spPr bwMode="auto">
            <a:xfrm>
              <a:off x="6096000" y="1981200"/>
              <a:ext cx="762000" cy="1588"/>
            </a:xfrm>
            <a:prstGeom prst="line">
              <a:avLst/>
            </a:prstGeom>
            <a:noFill/>
            <a:ln w="12700" algn="ctr">
              <a:solidFill>
                <a:srgbClr val="0000FF"/>
              </a:solidFill>
              <a:round/>
              <a:headEnd type="none" w="sm" len="sm"/>
              <a:tailEnd type="none" w="sm" len="sm"/>
            </a:ln>
          </p:spPr>
        </p:cxnSp>
        <p:cxnSp>
          <p:nvCxnSpPr>
            <p:cNvPr id="10272" name="直線コネクタ 44"/>
            <p:cNvCxnSpPr>
              <a:cxnSpLocks noChangeShapeType="1"/>
            </p:cNvCxnSpPr>
            <p:nvPr/>
          </p:nvCxnSpPr>
          <p:spPr bwMode="auto">
            <a:xfrm rot="5400000">
              <a:off x="4106695" y="2734301"/>
              <a:ext cx="1998204" cy="794"/>
            </a:xfrm>
            <a:prstGeom prst="line">
              <a:avLst/>
            </a:prstGeom>
            <a:noFill/>
            <a:ln w="12700" algn="ctr">
              <a:solidFill>
                <a:schemeClr val="tx1"/>
              </a:solidFill>
              <a:prstDash val="sysDash"/>
              <a:round/>
              <a:headEnd type="none" w="sm" len="sm"/>
              <a:tailEnd type="none" w="sm" len="sm"/>
            </a:ln>
          </p:spPr>
        </p:cxnSp>
        <p:cxnSp>
          <p:nvCxnSpPr>
            <p:cNvPr id="10273" name="直線コネクタ 45"/>
            <p:cNvCxnSpPr>
              <a:cxnSpLocks noChangeShapeType="1"/>
            </p:cNvCxnSpPr>
            <p:nvPr/>
          </p:nvCxnSpPr>
          <p:spPr bwMode="auto">
            <a:xfrm rot="5400000">
              <a:off x="5107001" y="2741599"/>
              <a:ext cx="1981200" cy="3202"/>
            </a:xfrm>
            <a:prstGeom prst="line">
              <a:avLst/>
            </a:prstGeom>
            <a:noFill/>
            <a:ln w="12700" algn="ctr">
              <a:solidFill>
                <a:schemeClr val="tx1"/>
              </a:solidFill>
              <a:prstDash val="sysDash"/>
              <a:round/>
              <a:headEnd type="none" w="sm" len="sm"/>
              <a:tailEnd type="none" w="sm" len="sm"/>
            </a:ln>
          </p:spPr>
        </p:cxnSp>
        <p:sp>
          <p:nvSpPr>
            <p:cNvPr id="10274" name="テキスト ボックス 51"/>
            <p:cNvSpPr txBox="1">
              <a:spLocks noChangeArrowheads="1"/>
            </p:cNvSpPr>
            <p:nvPr/>
          </p:nvSpPr>
          <p:spPr bwMode="auto">
            <a:xfrm>
              <a:off x="2133600" y="2209800"/>
              <a:ext cx="1066800" cy="230833"/>
            </a:xfrm>
            <a:prstGeom prst="rect">
              <a:avLst/>
            </a:prstGeom>
            <a:noFill/>
            <a:ln w="9525">
              <a:noFill/>
              <a:miter lim="800000"/>
              <a:headEnd/>
              <a:tailEnd/>
            </a:ln>
          </p:spPr>
          <p:txBody>
            <a:bodyPr>
              <a:spAutoFit/>
            </a:bodyPr>
            <a:lstStyle/>
            <a:p>
              <a:pPr eaLnBrk="0" hangingPunct="0"/>
              <a:r>
                <a:rPr lang="en-US" altLang="ja-JP"/>
                <a:t>Used= (F1)</a:t>
              </a:r>
              <a:endParaRPr lang="ja-JP" altLang="en-US"/>
            </a:p>
          </p:txBody>
        </p:sp>
        <p:sp>
          <p:nvSpPr>
            <p:cNvPr id="10275" name="テキスト ボックス 52"/>
            <p:cNvSpPr txBox="1">
              <a:spLocks noChangeArrowheads="1"/>
            </p:cNvSpPr>
            <p:nvPr/>
          </p:nvSpPr>
          <p:spPr bwMode="auto">
            <a:xfrm>
              <a:off x="4038600" y="2344579"/>
              <a:ext cx="1066800" cy="230833"/>
            </a:xfrm>
            <a:prstGeom prst="rect">
              <a:avLst/>
            </a:prstGeom>
            <a:noFill/>
            <a:ln w="9525">
              <a:noFill/>
              <a:miter lim="800000"/>
              <a:headEnd/>
              <a:tailEnd/>
            </a:ln>
          </p:spPr>
          <p:txBody>
            <a:bodyPr>
              <a:spAutoFit/>
            </a:bodyPr>
            <a:lstStyle/>
            <a:p>
              <a:pPr eaLnBrk="0" hangingPunct="0"/>
              <a:r>
                <a:rPr lang="en-US" altLang="ja-JP" u="sng"/>
                <a:t>Primary receiver</a:t>
              </a:r>
              <a:endParaRPr lang="ja-JP" altLang="en-US" u="sng"/>
            </a:p>
          </p:txBody>
        </p:sp>
        <p:grpSp>
          <p:nvGrpSpPr>
            <p:cNvPr id="7" name="グループ化 120"/>
            <p:cNvGrpSpPr>
              <a:grpSpLocks/>
            </p:cNvGrpSpPr>
            <p:nvPr/>
          </p:nvGrpSpPr>
          <p:grpSpPr bwMode="auto">
            <a:xfrm>
              <a:off x="5410200" y="2590800"/>
              <a:ext cx="381000" cy="381000"/>
              <a:chOff x="5293894" y="7492600"/>
              <a:chExt cx="373063" cy="477235"/>
            </a:xfrm>
            <a:solidFill>
              <a:srgbClr val="FF0000"/>
            </a:solidFill>
          </p:grpSpPr>
          <p:pic>
            <p:nvPicPr>
              <p:cNvPr id="55" name="Picture 4"/>
              <p:cNvPicPr>
                <a:picLocks noChangeAspect="1" noChangeArrowheads="1"/>
              </p:cNvPicPr>
              <p:nvPr/>
            </p:nvPicPr>
            <p:blipFill>
              <a:blip r:embed="rId3" cstate="print"/>
              <a:srcRect/>
              <a:stretch>
                <a:fillRect/>
              </a:stretch>
            </p:blipFill>
            <p:spPr bwMode="auto">
              <a:xfrm>
                <a:off x="5293894" y="7669279"/>
                <a:ext cx="373063" cy="300556"/>
              </a:xfrm>
              <a:prstGeom prst="rect">
                <a:avLst/>
              </a:prstGeom>
              <a:noFill/>
              <a:ln w="9525">
                <a:noFill/>
                <a:miter lim="800000"/>
                <a:headEnd/>
                <a:tailEnd/>
              </a:ln>
            </p:spPr>
          </p:pic>
          <p:pic>
            <p:nvPicPr>
              <p:cNvPr id="56" name="Picture 5"/>
              <p:cNvPicPr>
                <a:picLocks noChangeAspect="1" noChangeArrowheads="1"/>
              </p:cNvPicPr>
              <p:nvPr/>
            </p:nvPicPr>
            <p:blipFill>
              <a:blip r:embed="rId4" cstate="print"/>
              <a:srcRect/>
              <a:stretch>
                <a:fillRect/>
              </a:stretch>
            </p:blipFill>
            <p:spPr bwMode="auto">
              <a:xfrm>
                <a:off x="5510462" y="7492600"/>
                <a:ext cx="149811" cy="347979"/>
              </a:xfrm>
              <a:prstGeom prst="rect">
                <a:avLst/>
              </a:prstGeom>
              <a:noFill/>
              <a:ln w="9525">
                <a:noFill/>
                <a:miter lim="800000"/>
                <a:headEnd/>
                <a:tailEnd/>
              </a:ln>
            </p:spPr>
          </p:pic>
        </p:grpSp>
        <p:grpSp>
          <p:nvGrpSpPr>
            <p:cNvPr id="8" name="グループ化 120"/>
            <p:cNvGrpSpPr>
              <a:grpSpLocks/>
            </p:cNvGrpSpPr>
            <p:nvPr/>
          </p:nvGrpSpPr>
          <p:grpSpPr bwMode="auto">
            <a:xfrm>
              <a:off x="6172200" y="2057400"/>
              <a:ext cx="381000" cy="381000"/>
              <a:chOff x="5293894" y="7492600"/>
              <a:chExt cx="373063" cy="477235"/>
            </a:xfrm>
            <a:solidFill>
              <a:srgbClr val="0000FF"/>
            </a:solidFill>
          </p:grpSpPr>
          <p:pic>
            <p:nvPicPr>
              <p:cNvPr id="61" name="Picture 4"/>
              <p:cNvPicPr>
                <a:picLocks noChangeAspect="1" noChangeArrowheads="1"/>
              </p:cNvPicPr>
              <p:nvPr/>
            </p:nvPicPr>
            <p:blipFill>
              <a:blip r:embed="rId3" cstate="print"/>
              <a:srcRect/>
              <a:stretch>
                <a:fillRect/>
              </a:stretch>
            </p:blipFill>
            <p:spPr bwMode="auto">
              <a:xfrm>
                <a:off x="5293894" y="7669279"/>
                <a:ext cx="373063" cy="300556"/>
              </a:xfrm>
              <a:prstGeom prst="rect">
                <a:avLst/>
              </a:prstGeom>
              <a:grpFill/>
              <a:ln w="9525">
                <a:noFill/>
                <a:miter lim="800000"/>
                <a:headEnd/>
                <a:tailEnd/>
              </a:ln>
            </p:spPr>
          </p:pic>
          <p:pic>
            <p:nvPicPr>
              <p:cNvPr id="62" name="Picture 5"/>
              <p:cNvPicPr>
                <a:picLocks noChangeAspect="1" noChangeArrowheads="1"/>
              </p:cNvPicPr>
              <p:nvPr/>
            </p:nvPicPr>
            <p:blipFill>
              <a:blip r:embed="rId4" cstate="print"/>
              <a:srcRect/>
              <a:stretch>
                <a:fillRect/>
              </a:stretch>
            </p:blipFill>
            <p:spPr bwMode="auto">
              <a:xfrm>
                <a:off x="5510462" y="7492600"/>
                <a:ext cx="149811" cy="347979"/>
              </a:xfrm>
              <a:prstGeom prst="rect">
                <a:avLst/>
              </a:prstGeom>
              <a:noFill/>
              <a:ln w="9525">
                <a:noFill/>
                <a:miter lim="800000"/>
                <a:headEnd/>
                <a:tailEnd/>
              </a:ln>
            </p:spPr>
          </p:pic>
        </p:grpSp>
        <p:grpSp>
          <p:nvGrpSpPr>
            <p:cNvPr id="9" name="グループ化 120"/>
            <p:cNvGrpSpPr>
              <a:grpSpLocks/>
            </p:cNvGrpSpPr>
            <p:nvPr/>
          </p:nvGrpSpPr>
          <p:grpSpPr bwMode="auto">
            <a:xfrm>
              <a:off x="6172200" y="2590800"/>
              <a:ext cx="381000" cy="381000"/>
              <a:chOff x="5293894" y="7492600"/>
              <a:chExt cx="373063" cy="477235"/>
            </a:xfrm>
            <a:solidFill>
              <a:srgbClr val="0000FF"/>
            </a:solidFill>
          </p:grpSpPr>
          <p:pic>
            <p:nvPicPr>
              <p:cNvPr id="70" name="Picture 4"/>
              <p:cNvPicPr>
                <a:picLocks noChangeAspect="1" noChangeArrowheads="1"/>
              </p:cNvPicPr>
              <p:nvPr/>
            </p:nvPicPr>
            <p:blipFill>
              <a:blip r:embed="rId3" cstate="print"/>
              <a:srcRect/>
              <a:stretch>
                <a:fillRect/>
              </a:stretch>
            </p:blipFill>
            <p:spPr bwMode="auto">
              <a:xfrm>
                <a:off x="5293894" y="7669279"/>
                <a:ext cx="373063" cy="300556"/>
              </a:xfrm>
              <a:prstGeom prst="rect">
                <a:avLst/>
              </a:prstGeom>
              <a:grpFill/>
              <a:ln w="9525">
                <a:noFill/>
                <a:miter lim="800000"/>
                <a:headEnd/>
                <a:tailEnd/>
              </a:ln>
            </p:spPr>
          </p:pic>
          <p:pic>
            <p:nvPicPr>
              <p:cNvPr id="71" name="Picture 5"/>
              <p:cNvPicPr>
                <a:picLocks noChangeAspect="1" noChangeArrowheads="1"/>
              </p:cNvPicPr>
              <p:nvPr/>
            </p:nvPicPr>
            <p:blipFill>
              <a:blip r:embed="rId4" cstate="print"/>
              <a:srcRect/>
              <a:stretch>
                <a:fillRect/>
              </a:stretch>
            </p:blipFill>
            <p:spPr bwMode="auto">
              <a:xfrm>
                <a:off x="5510462" y="7492600"/>
                <a:ext cx="149811" cy="347979"/>
              </a:xfrm>
              <a:prstGeom prst="rect">
                <a:avLst/>
              </a:prstGeom>
              <a:noFill/>
              <a:ln w="9525">
                <a:noFill/>
                <a:miter lim="800000"/>
                <a:headEnd/>
                <a:tailEnd/>
              </a:ln>
            </p:spPr>
          </p:pic>
        </p:grpSp>
        <p:grpSp>
          <p:nvGrpSpPr>
            <p:cNvPr id="10" name="グループ化 120"/>
            <p:cNvGrpSpPr>
              <a:grpSpLocks/>
            </p:cNvGrpSpPr>
            <p:nvPr/>
          </p:nvGrpSpPr>
          <p:grpSpPr bwMode="auto">
            <a:xfrm>
              <a:off x="6172200" y="3124200"/>
              <a:ext cx="381000" cy="381000"/>
              <a:chOff x="5293894" y="7492600"/>
              <a:chExt cx="373063" cy="477235"/>
            </a:xfrm>
            <a:solidFill>
              <a:srgbClr val="0000FF"/>
            </a:solidFill>
          </p:grpSpPr>
          <p:pic>
            <p:nvPicPr>
              <p:cNvPr id="73" name="Picture 4"/>
              <p:cNvPicPr>
                <a:picLocks noChangeAspect="1" noChangeArrowheads="1"/>
              </p:cNvPicPr>
              <p:nvPr/>
            </p:nvPicPr>
            <p:blipFill>
              <a:blip r:embed="rId3" cstate="print"/>
              <a:srcRect/>
              <a:stretch>
                <a:fillRect/>
              </a:stretch>
            </p:blipFill>
            <p:spPr bwMode="auto">
              <a:xfrm>
                <a:off x="5293894" y="7669279"/>
                <a:ext cx="373063" cy="300556"/>
              </a:xfrm>
              <a:prstGeom prst="rect">
                <a:avLst/>
              </a:prstGeom>
              <a:grpFill/>
              <a:ln w="9525">
                <a:noFill/>
                <a:miter lim="800000"/>
                <a:headEnd/>
                <a:tailEnd/>
              </a:ln>
            </p:spPr>
          </p:pic>
          <p:pic>
            <p:nvPicPr>
              <p:cNvPr id="74" name="Picture 5"/>
              <p:cNvPicPr>
                <a:picLocks noChangeAspect="1" noChangeArrowheads="1"/>
              </p:cNvPicPr>
              <p:nvPr/>
            </p:nvPicPr>
            <p:blipFill>
              <a:blip r:embed="rId4" cstate="print"/>
              <a:srcRect/>
              <a:stretch>
                <a:fillRect/>
              </a:stretch>
            </p:blipFill>
            <p:spPr bwMode="auto">
              <a:xfrm>
                <a:off x="5510462" y="7492600"/>
                <a:ext cx="149811" cy="347979"/>
              </a:xfrm>
              <a:prstGeom prst="rect">
                <a:avLst/>
              </a:prstGeom>
              <a:noFill/>
              <a:ln w="9525">
                <a:noFill/>
                <a:miter lim="800000"/>
                <a:headEnd/>
                <a:tailEnd/>
              </a:ln>
            </p:spPr>
          </p:pic>
        </p:grpSp>
        <p:grpSp>
          <p:nvGrpSpPr>
            <p:cNvPr id="11" name="グループ化 120"/>
            <p:cNvGrpSpPr>
              <a:grpSpLocks/>
            </p:cNvGrpSpPr>
            <p:nvPr/>
          </p:nvGrpSpPr>
          <p:grpSpPr bwMode="auto">
            <a:xfrm>
              <a:off x="5410200" y="2057400"/>
              <a:ext cx="381000" cy="381000"/>
              <a:chOff x="5293894" y="7492600"/>
              <a:chExt cx="373063" cy="477235"/>
            </a:xfrm>
            <a:solidFill>
              <a:srgbClr val="FF0000"/>
            </a:solidFill>
          </p:grpSpPr>
          <p:pic>
            <p:nvPicPr>
              <p:cNvPr id="76" name="Picture 4"/>
              <p:cNvPicPr>
                <a:picLocks noChangeAspect="1" noChangeArrowheads="1"/>
              </p:cNvPicPr>
              <p:nvPr/>
            </p:nvPicPr>
            <p:blipFill>
              <a:blip r:embed="rId3" cstate="print"/>
              <a:srcRect/>
              <a:stretch>
                <a:fillRect/>
              </a:stretch>
            </p:blipFill>
            <p:spPr bwMode="auto">
              <a:xfrm>
                <a:off x="5293894" y="7669279"/>
                <a:ext cx="373063" cy="300556"/>
              </a:xfrm>
              <a:prstGeom prst="rect">
                <a:avLst/>
              </a:prstGeom>
              <a:noFill/>
              <a:ln w="9525">
                <a:noFill/>
                <a:miter lim="800000"/>
                <a:headEnd/>
                <a:tailEnd/>
              </a:ln>
            </p:spPr>
          </p:pic>
          <p:pic>
            <p:nvPicPr>
              <p:cNvPr id="77" name="Picture 5"/>
              <p:cNvPicPr>
                <a:picLocks noChangeAspect="1" noChangeArrowheads="1"/>
              </p:cNvPicPr>
              <p:nvPr/>
            </p:nvPicPr>
            <p:blipFill>
              <a:blip r:embed="rId4" cstate="print"/>
              <a:srcRect/>
              <a:stretch>
                <a:fillRect/>
              </a:stretch>
            </p:blipFill>
            <p:spPr bwMode="auto">
              <a:xfrm>
                <a:off x="5510462" y="7492600"/>
                <a:ext cx="149811" cy="347979"/>
              </a:xfrm>
              <a:prstGeom prst="rect">
                <a:avLst/>
              </a:prstGeom>
              <a:noFill/>
              <a:ln w="9525">
                <a:noFill/>
                <a:miter lim="800000"/>
                <a:headEnd/>
                <a:tailEnd/>
              </a:ln>
            </p:spPr>
          </p:pic>
        </p:grpSp>
        <p:grpSp>
          <p:nvGrpSpPr>
            <p:cNvPr id="12" name="グループ化 120"/>
            <p:cNvGrpSpPr>
              <a:grpSpLocks/>
            </p:cNvGrpSpPr>
            <p:nvPr/>
          </p:nvGrpSpPr>
          <p:grpSpPr bwMode="auto">
            <a:xfrm>
              <a:off x="5410200" y="3152001"/>
              <a:ext cx="381000" cy="381000"/>
              <a:chOff x="5293894" y="7492600"/>
              <a:chExt cx="373063" cy="477235"/>
            </a:xfrm>
            <a:solidFill>
              <a:srgbClr val="FF0000"/>
            </a:solidFill>
          </p:grpSpPr>
          <p:pic>
            <p:nvPicPr>
              <p:cNvPr id="79" name="Picture 4"/>
              <p:cNvPicPr>
                <a:picLocks noChangeAspect="1" noChangeArrowheads="1"/>
              </p:cNvPicPr>
              <p:nvPr/>
            </p:nvPicPr>
            <p:blipFill>
              <a:blip r:embed="rId3" cstate="print"/>
              <a:srcRect/>
              <a:stretch>
                <a:fillRect/>
              </a:stretch>
            </p:blipFill>
            <p:spPr bwMode="auto">
              <a:xfrm>
                <a:off x="5293894" y="7669279"/>
                <a:ext cx="373063" cy="300556"/>
              </a:xfrm>
              <a:prstGeom prst="rect">
                <a:avLst/>
              </a:prstGeom>
              <a:noFill/>
              <a:ln w="9525">
                <a:noFill/>
                <a:miter lim="800000"/>
                <a:headEnd/>
                <a:tailEnd/>
              </a:ln>
            </p:spPr>
          </p:pic>
          <p:pic>
            <p:nvPicPr>
              <p:cNvPr id="80" name="Picture 5"/>
              <p:cNvPicPr>
                <a:picLocks noChangeAspect="1" noChangeArrowheads="1"/>
              </p:cNvPicPr>
              <p:nvPr/>
            </p:nvPicPr>
            <p:blipFill>
              <a:blip r:embed="rId4" cstate="print"/>
              <a:srcRect/>
              <a:stretch>
                <a:fillRect/>
              </a:stretch>
            </p:blipFill>
            <p:spPr bwMode="auto">
              <a:xfrm>
                <a:off x="5510462" y="7492600"/>
                <a:ext cx="149811" cy="347979"/>
              </a:xfrm>
              <a:prstGeom prst="rect">
                <a:avLst/>
              </a:prstGeom>
              <a:noFill/>
              <a:ln w="9525">
                <a:noFill/>
                <a:miter lim="800000"/>
                <a:headEnd/>
                <a:tailEnd/>
              </a:ln>
            </p:spPr>
          </p:pic>
        </p:grpSp>
        <p:sp>
          <p:nvSpPr>
            <p:cNvPr id="10282" name="テキスト ボックス 80"/>
            <p:cNvSpPr txBox="1">
              <a:spLocks noChangeArrowheads="1"/>
            </p:cNvSpPr>
            <p:nvPr/>
          </p:nvSpPr>
          <p:spPr bwMode="auto">
            <a:xfrm>
              <a:off x="1981200" y="2438400"/>
              <a:ext cx="1524000" cy="230833"/>
            </a:xfrm>
            <a:prstGeom prst="rect">
              <a:avLst/>
            </a:prstGeom>
            <a:noFill/>
            <a:ln w="9525">
              <a:noFill/>
              <a:miter lim="800000"/>
              <a:headEnd/>
              <a:tailEnd/>
            </a:ln>
          </p:spPr>
          <p:txBody>
            <a:bodyPr>
              <a:spAutoFit/>
            </a:bodyPr>
            <a:lstStyle/>
            <a:p>
              <a:pPr eaLnBrk="0" hangingPunct="0"/>
              <a:r>
                <a:rPr lang="en-US" altLang="ja-JP"/>
                <a:t>Unused= (F2,F3)</a:t>
              </a:r>
              <a:endParaRPr lang="ja-JP" altLang="en-US"/>
            </a:p>
          </p:txBody>
        </p:sp>
        <p:cxnSp>
          <p:nvCxnSpPr>
            <p:cNvPr id="10283" name="直線矢印コネクタ 88"/>
            <p:cNvCxnSpPr>
              <a:cxnSpLocks noChangeShapeType="1"/>
            </p:cNvCxnSpPr>
            <p:nvPr/>
          </p:nvCxnSpPr>
          <p:spPr bwMode="auto">
            <a:xfrm rot="10800000" flipV="1">
              <a:off x="5029200" y="2318426"/>
              <a:ext cx="381000" cy="348574"/>
            </a:xfrm>
            <a:prstGeom prst="straightConnector1">
              <a:avLst/>
            </a:prstGeom>
            <a:noFill/>
            <a:ln w="12700" algn="ctr">
              <a:solidFill>
                <a:srgbClr val="FF0000"/>
              </a:solidFill>
              <a:prstDash val="dash"/>
              <a:round/>
              <a:headEnd type="none" w="sm" len="sm"/>
              <a:tailEnd type="arrow" w="med" len="med"/>
            </a:ln>
          </p:spPr>
        </p:cxnSp>
        <p:cxnSp>
          <p:nvCxnSpPr>
            <p:cNvPr id="10284" name="直線矢印コネクタ 89"/>
            <p:cNvCxnSpPr>
              <a:cxnSpLocks noChangeShapeType="1"/>
            </p:cNvCxnSpPr>
            <p:nvPr/>
          </p:nvCxnSpPr>
          <p:spPr bwMode="auto">
            <a:xfrm rot="10800000">
              <a:off x="5063788" y="2795920"/>
              <a:ext cx="346412" cy="55906"/>
            </a:xfrm>
            <a:prstGeom prst="straightConnector1">
              <a:avLst/>
            </a:prstGeom>
            <a:noFill/>
            <a:ln w="12700" algn="ctr">
              <a:solidFill>
                <a:srgbClr val="FF0000"/>
              </a:solidFill>
              <a:prstDash val="dash"/>
              <a:round/>
              <a:headEnd type="none" w="sm" len="sm"/>
              <a:tailEnd type="arrow" w="med" len="med"/>
            </a:ln>
          </p:spPr>
        </p:cxnSp>
        <p:cxnSp>
          <p:nvCxnSpPr>
            <p:cNvPr id="10285" name="直線矢印コネクタ 92"/>
            <p:cNvCxnSpPr>
              <a:cxnSpLocks noChangeShapeType="1"/>
            </p:cNvCxnSpPr>
            <p:nvPr/>
          </p:nvCxnSpPr>
          <p:spPr bwMode="auto">
            <a:xfrm rot="10800000">
              <a:off x="5029200" y="2895601"/>
              <a:ext cx="381000" cy="517427"/>
            </a:xfrm>
            <a:prstGeom prst="straightConnector1">
              <a:avLst/>
            </a:prstGeom>
            <a:noFill/>
            <a:ln w="12700" algn="ctr">
              <a:solidFill>
                <a:srgbClr val="FF0000"/>
              </a:solidFill>
              <a:prstDash val="dash"/>
              <a:round/>
              <a:headEnd type="none" w="sm" len="sm"/>
              <a:tailEnd type="arrow" w="med" len="med"/>
            </a:ln>
          </p:spPr>
        </p:cxnSp>
        <p:cxnSp>
          <p:nvCxnSpPr>
            <p:cNvPr id="10286" name="直線矢印コネクタ 95"/>
            <p:cNvCxnSpPr>
              <a:cxnSpLocks noChangeShapeType="1"/>
            </p:cNvCxnSpPr>
            <p:nvPr/>
          </p:nvCxnSpPr>
          <p:spPr bwMode="auto">
            <a:xfrm rot="10800000" flipV="1">
              <a:off x="5105400" y="2341906"/>
              <a:ext cx="1032212" cy="325094"/>
            </a:xfrm>
            <a:prstGeom prst="straightConnector1">
              <a:avLst/>
            </a:prstGeom>
            <a:noFill/>
            <a:ln w="12700" algn="ctr">
              <a:solidFill>
                <a:srgbClr val="0000FF"/>
              </a:solidFill>
              <a:prstDash val="dash"/>
              <a:round/>
              <a:headEnd type="none" w="sm" len="sm"/>
              <a:tailEnd type="arrow" w="med" len="med"/>
            </a:ln>
          </p:spPr>
        </p:cxnSp>
        <p:cxnSp>
          <p:nvCxnSpPr>
            <p:cNvPr id="10287" name="直線矢印コネクタ 97"/>
            <p:cNvCxnSpPr>
              <a:cxnSpLocks noChangeShapeType="1"/>
            </p:cNvCxnSpPr>
            <p:nvPr/>
          </p:nvCxnSpPr>
          <p:spPr bwMode="auto">
            <a:xfrm rot="10800000" flipV="1">
              <a:off x="5105400" y="2819400"/>
              <a:ext cx="1108412" cy="76200"/>
            </a:xfrm>
            <a:prstGeom prst="straightConnector1">
              <a:avLst/>
            </a:prstGeom>
            <a:noFill/>
            <a:ln w="12700" algn="ctr">
              <a:solidFill>
                <a:srgbClr val="0000FF"/>
              </a:solidFill>
              <a:prstDash val="dash"/>
              <a:round/>
              <a:headEnd type="none" w="sm" len="sm"/>
              <a:tailEnd type="arrow" w="med" len="med"/>
            </a:ln>
          </p:spPr>
        </p:cxnSp>
        <p:cxnSp>
          <p:nvCxnSpPr>
            <p:cNvPr id="10288" name="直線矢印コネクタ 99"/>
            <p:cNvCxnSpPr>
              <a:cxnSpLocks noChangeShapeType="1"/>
            </p:cNvCxnSpPr>
            <p:nvPr/>
          </p:nvCxnSpPr>
          <p:spPr bwMode="auto">
            <a:xfrm rot="10800000">
              <a:off x="5029200" y="3048000"/>
              <a:ext cx="1143000" cy="381000"/>
            </a:xfrm>
            <a:prstGeom prst="straightConnector1">
              <a:avLst/>
            </a:prstGeom>
            <a:noFill/>
            <a:ln w="12700" algn="ctr">
              <a:solidFill>
                <a:srgbClr val="0000FF"/>
              </a:solidFill>
              <a:prstDash val="dash"/>
              <a:round/>
              <a:headEnd type="none" w="sm" len="sm"/>
              <a:tailEnd type="arrow" w="med" len="med"/>
            </a:ln>
          </p:spPr>
        </p:cxnSp>
        <p:cxnSp>
          <p:nvCxnSpPr>
            <p:cNvPr id="10289" name="直線コネクタ 105"/>
            <p:cNvCxnSpPr>
              <a:cxnSpLocks noChangeShapeType="1"/>
            </p:cNvCxnSpPr>
            <p:nvPr/>
          </p:nvCxnSpPr>
          <p:spPr bwMode="auto">
            <a:xfrm rot="5400000">
              <a:off x="4332273" y="2732074"/>
              <a:ext cx="2000250" cy="3202"/>
            </a:xfrm>
            <a:prstGeom prst="line">
              <a:avLst/>
            </a:prstGeom>
            <a:noFill/>
            <a:ln w="12700" algn="ctr">
              <a:solidFill>
                <a:srgbClr val="FF0000"/>
              </a:solidFill>
              <a:prstDash val="sysDash"/>
              <a:round/>
              <a:headEnd type="none" w="sm" len="sm"/>
              <a:tailEnd type="none" w="sm" len="sm"/>
            </a:ln>
          </p:spPr>
        </p:cxnSp>
        <p:sp>
          <p:nvSpPr>
            <p:cNvPr id="10290" name="円/楕円 110"/>
            <p:cNvSpPr>
              <a:spLocks noChangeArrowheads="1"/>
            </p:cNvSpPr>
            <p:nvPr/>
          </p:nvSpPr>
          <p:spPr bwMode="auto">
            <a:xfrm>
              <a:off x="5029200" y="2362200"/>
              <a:ext cx="228600" cy="838200"/>
            </a:xfrm>
            <a:prstGeom prst="ellipse">
              <a:avLst/>
            </a:prstGeom>
            <a:noFill/>
            <a:ln w="38100" algn="ctr">
              <a:solidFill>
                <a:srgbClr val="00B050"/>
              </a:solidFill>
              <a:prstDash val="sysDot"/>
              <a:round/>
              <a:headEnd type="none" w="sm" len="sm"/>
              <a:tailEnd type="none" w="sm" len="sm"/>
            </a:ln>
          </p:spPr>
          <p:txBody>
            <a:bodyPr/>
            <a:lstStyle/>
            <a:p>
              <a:pPr eaLnBrk="0" hangingPunct="0"/>
              <a:endParaRPr kumimoji="0" lang="ja-JP" altLang="en-US"/>
            </a:p>
          </p:txBody>
        </p:sp>
        <p:sp>
          <p:nvSpPr>
            <p:cNvPr id="10291" name="テキスト ボックス 111"/>
            <p:cNvSpPr txBox="1">
              <a:spLocks noChangeArrowheads="1"/>
            </p:cNvSpPr>
            <p:nvPr/>
          </p:nvSpPr>
          <p:spPr bwMode="auto">
            <a:xfrm>
              <a:off x="3995058" y="2985244"/>
              <a:ext cx="914399" cy="384721"/>
            </a:xfrm>
            <a:prstGeom prst="rect">
              <a:avLst/>
            </a:prstGeom>
            <a:solidFill>
              <a:srgbClr val="00B050"/>
            </a:solidFill>
            <a:ln w="9525">
              <a:noFill/>
              <a:miter lim="800000"/>
              <a:headEnd/>
              <a:tailEnd/>
            </a:ln>
          </p:spPr>
          <p:txBody>
            <a:bodyPr>
              <a:spAutoFit/>
            </a:bodyPr>
            <a:lstStyle/>
            <a:p>
              <a:pPr eaLnBrk="0" hangingPunct="0"/>
              <a:r>
                <a:rPr lang="en-US" altLang="ja-JP">
                  <a:solidFill>
                    <a:schemeClr val="bg1"/>
                  </a:solidFill>
                </a:rPr>
                <a:t>Unpredictable interference !</a:t>
              </a:r>
              <a:endParaRPr lang="ja-JP" altLang="en-US">
                <a:solidFill>
                  <a:schemeClr val="bg1"/>
                </a:solidFill>
              </a:endParaRPr>
            </a:p>
          </p:txBody>
        </p:sp>
        <p:sp>
          <p:nvSpPr>
            <p:cNvPr id="10292" name="テキスト ボックス 118"/>
            <p:cNvSpPr txBox="1">
              <a:spLocks noChangeArrowheads="1"/>
            </p:cNvSpPr>
            <p:nvPr/>
          </p:nvSpPr>
          <p:spPr bwMode="auto">
            <a:xfrm>
              <a:off x="5050971" y="1638300"/>
              <a:ext cx="381000" cy="230833"/>
            </a:xfrm>
            <a:prstGeom prst="rect">
              <a:avLst/>
            </a:prstGeom>
            <a:noFill/>
            <a:ln w="9525">
              <a:noFill/>
              <a:miter lim="800000"/>
              <a:headEnd/>
              <a:tailEnd/>
            </a:ln>
          </p:spPr>
          <p:txBody>
            <a:bodyPr>
              <a:spAutoFit/>
            </a:bodyPr>
            <a:lstStyle/>
            <a:p>
              <a:pPr eaLnBrk="0" hangingPunct="0"/>
              <a:r>
                <a:rPr lang="ja-JP" altLang="en-US">
                  <a:solidFill>
                    <a:srgbClr val="FF0000"/>
                  </a:solidFill>
                </a:rPr>
                <a:t>①</a:t>
              </a:r>
            </a:p>
          </p:txBody>
        </p:sp>
        <p:sp>
          <p:nvSpPr>
            <p:cNvPr id="10293" name="テキスト ボックス 119"/>
            <p:cNvSpPr txBox="1">
              <a:spLocks noChangeArrowheads="1"/>
            </p:cNvSpPr>
            <p:nvPr/>
          </p:nvSpPr>
          <p:spPr bwMode="auto">
            <a:xfrm>
              <a:off x="5524500" y="1788467"/>
              <a:ext cx="381000" cy="230833"/>
            </a:xfrm>
            <a:prstGeom prst="rect">
              <a:avLst/>
            </a:prstGeom>
            <a:noFill/>
            <a:ln w="9525">
              <a:noFill/>
              <a:miter lim="800000"/>
              <a:headEnd/>
              <a:tailEnd/>
            </a:ln>
          </p:spPr>
          <p:txBody>
            <a:bodyPr>
              <a:spAutoFit/>
            </a:bodyPr>
            <a:lstStyle/>
            <a:p>
              <a:pPr eaLnBrk="0" hangingPunct="0"/>
              <a:r>
                <a:rPr lang="ja-JP" altLang="en-US">
                  <a:solidFill>
                    <a:srgbClr val="FF0000"/>
                  </a:solidFill>
                </a:rPr>
                <a:t>②</a:t>
              </a:r>
            </a:p>
          </p:txBody>
        </p:sp>
        <p:sp>
          <p:nvSpPr>
            <p:cNvPr id="10294" name="正方形/長方形 134"/>
            <p:cNvSpPr>
              <a:spLocks noChangeArrowheads="1"/>
            </p:cNvSpPr>
            <p:nvPr/>
          </p:nvSpPr>
          <p:spPr bwMode="auto">
            <a:xfrm>
              <a:off x="1905000" y="1447800"/>
              <a:ext cx="1007804" cy="230833"/>
            </a:xfrm>
            <a:prstGeom prst="rect">
              <a:avLst/>
            </a:prstGeom>
            <a:noFill/>
            <a:ln w="9525">
              <a:noFill/>
              <a:miter lim="800000"/>
              <a:headEnd/>
              <a:tailEnd/>
            </a:ln>
          </p:spPr>
          <p:txBody>
            <a:bodyPr wrap="none">
              <a:spAutoFit/>
            </a:bodyPr>
            <a:lstStyle/>
            <a:p>
              <a:pPr eaLnBrk="0" hangingPunct="0"/>
              <a:r>
                <a:rPr lang="en-US" altLang="ja-JP" u="sng"/>
                <a:t>TV broadcaster </a:t>
              </a:r>
              <a:endParaRPr kumimoji="0" lang="ja-JP" altLang="en-US" u="sng"/>
            </a:p>
          </p:txBody>
        </p:sp>
      </p:grpSp>
      <p:cxnSp>
        <p:nvCxnSpPr>
          <p:cNvPr id="10257" name="直線矢印コネクタ 144"/>
          <p:cNvCxnSpPr>
            <a:cxnSpLocks noChangeShapeType="1"/>
          </p:cNvCxnSpPr>
          <p:nvPr/>
        </p:nvCxnSpPr>
        <p:spPr bwMode="auto">
          <a:xfrm>
            <a:off x="5334000" y="1905000"/>
            <a:ext cx="228600" cy="1588"/>
          </a:xfrm>
          <a:prstGeom prst="straightConnector1">
            <a:avLst/>
          </a:prstGeom>
          <a:noFill/>
          <a:ln w="12700" algn="ctr">
            <a:solidFill>
              <a:srgbClr val="FF0000"/>
            </a:solidFill>
            <a:round/>
            <a:headEnd type="none" w="sm" len="sm"/>
            <a:tailEnd type="arrow" w="med" len="med"/>
          </a:ln>
        </p:spPr>
      </p:cxnSp>
      <p:sp>
        <p:nvSpPr>
          <p:cNvPr id="10258" name="テキスト ボックス 82"/>
          <p:cNvSpPr txBox="1">
            <a:spLocks noChangeArrowheads="1"/>
          </p:cNvSpPr>
          <p:nvPr/>
        </p:nvSpPr>
        <p:spPr bwMode="auto">
          <a:xfrm>
            <a:off x="4267200" y="4211638"/>
            <a:ext cx="1600200" cy="461962"/>
          </a:xfrm>
          <a:prstGeom prst="rect">
            <a:avLst/>
          </a:prstGeom>
          <a:noFill/>
          <a:ln w="9525">
            <a:noFill/>
            <a:miter lim="800000"/>
            <a:headEnd/>
            <a:tailEnd/>
          </a:ln>
        </p:spPr>
        <p:txBody>
          <a:bodyPr>
            <a:spAutoFit/>
          </a:bodyPr>
          <a:lstStyle/>
          <a:p>
            <a:pPr eaLnBrk="0" hangingPunct="0"/>
            <a:r>
              <a:rPr lang="en-US" altLang="ja-JP" u="sng"/>
              <a:t>Example of single TVWS channel usage</a:t>
            </a:r>
            <a:endParaRPr lang="ja-JP" altLang="en-US" u="sng"/>
          </a:p>
        </p:txBody>
      </p:sp>
      <p:pic>
        <p:nvPicPr>
          <p:cNvPr id="10259" name="Picture 5"/>
          <p:cNvPicPr>
            <a:picLocks noChangeAspect="1" noChangeArrowheads="1"/>
          </p:cNvPicPr>
          <p:nvPr/>
        </p:nvPicPr>
        <p:blipFill>
          <a:blip r:embed="rId7"/>
          <a:srcRect/>
          <a:stretch>
            <a:fillRect/>
          </a:stretch>
        </p:blipFill>
        <p:spPr bwMode="auto">
          <a:xfrm>
            <a:off x="831850" y="4113213"/>
            <a:ext cx="4837113" cy="2181225"/>
          </a:xfrm>
          <a:prstGeom prst="rect">
            <a:avLst/>
          </a:prstGeom>
          <a:noFill/>
          <a:ln w="9525">
            <a:noFill/>
            <a:miter lim="800000"/>
            <a:headEnd/>
            <a:tailEnd/>
          </a:ln>
        </p:spPr>
      </p:pic>
      <p:sp>
        <p:nvSpPr>
          <p:cNvPr id="10260" name="正方形/長方形 74"/>
          <p:cNvSpPr>
            <a:spLocks noChangeArrowheads="1"/>
          </p:cNvSpPr>
          <p:nvPr/>
        </p:nvSpPr>
        <p:spPr bwMode="auto">
          <a:xfrm>
            <a:off x="0" y="2903538"/>
            <a:ext cx="4191000" cy="830262"/>
          </a:xfrm>
          <a:prstGeom prst="rect">
            <a:avLst/>
          </a:prstGeom>
          <a:noFill/>
          <a:ln w="9525">
            <a:noFill/>
            <a:miter lim="800000"/>
            <a:headEnd/>
            <a:tailEnd/>
          </a:ln>
        </p:spPr>
        <p:txBody>
          <a:bodyPr>
            <a:spAutoFit/>
          </a:bodyPr>
          <a:lstStyle/>
          <a:p>
            <a:r>
              <a:rPr lang="en-US" altLang="ja-JP" sz="1600">
                <a:solidFill>
                  <a:srgbClr val="FF0000"/>
                </a:solidFill>
              </a:rPr>
              <a:t>Simultaneous multiple secondary transmission </a:t>
            </a:r>
            <a:br>
              <a:rPr lang="en-US" altLang="ja-JP" sz="1600">
                <a:solidFill>
                  <a:srgbClr val="FF0000"/>
                </a:solidFill>
              </a:rPr>
            </a:br>
            <a:r>
              <a:rPr lang="en-US" altLang="ja-JP" sz="1600">
                <a:solidFill>
                  <a:srgbClr val="FF0000"/>
                </a:solidFill>
              </a:rPr>
              <a:t>near the protected contour might cause harmful interference to TV receiver</a:t>
            </a:r>
            <a:endParaRPr lang="ja-JP" altLang="en-US" sz="160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タイトル 1"/>
          <p:cNvSpPr>
            <a:spLocks noGrp="1"/>
          </p:cNvSpPr>
          <p:nvPr>
            <p:ph type="title"/>
          </p:nvPr>
        </p:nvSpPr>
        <p:spPr>
          <a:xfrm>
            <a:off x="609600" y="533400"/>
            <a:ext cx="8305800" cy="1066800"/>
          </a:xfrm>
        </p:spPr>
        <p:txBody>
          <a:bodyPr/>
          <a:lstStyle/>
          <a:p>
            <a:pPr eaLnBrk="1" hangingPunct="1"/>
            <a:r>
              <a:rPr lang="en-US" altLang="ja-JP" smtClean="0">
                <a:ea typeface="ＭＳ Ｐゴシック" charset="-128"/>
              </a:rPr>
              <a:t>Possible solutions of IEEE P802.19.1 system </a:t>
            </a:r>
            <a:br>
              <a:rPr lang="en-US" altLang="ja-JP" smtClean="0">
                <a:ea typeface="ＭＳ Ｐゴシック" charset="-128"/>
              </a:rPr>
            </a:br>
            <a:r>
              <a:rPr lang="en-US" altLang="ja-JP" smtClean="0">
                <a:ea typeface="ＭＳ Ｐゴシック" charset="-128"/>
              </a:rPr>
              <a:t>from a primary protection viewpoint</a:t>
            </a:r>
            <a:endParaRPr kumimoji="1" lang="ja-JP" altLang="en-US" smtClean="0">
              <a:ea typeface="ＭＳ Ｐゴシック" charset="-128"/>
            </a:endParaRPr>
          </a:p>
        </p:txBody>
      </p:sp>
      <p:sp>
        <p:nvSpPr>
          <p:cNvPr id="2057" name="コンテンツ プレースホルダ 2"/>
          <p:cNvSpPr>
            <a:spLocks noGrp="1"/>
          </p:cNvSpPr>
          <p:nvPr>
            <p:ph idx="1"/>
          </p:nvPr>
        </p:nvSpPr>
        <p:spPr>
          <a:xfrm>
            <a:off x="457200" y="1600200"/>
            <a:ext cx="8305800" cy="4114800"/>
          </a:xfrm>
        </p:spPr>
        <p:txBody>
          <a:bodyPr/>
          <a:lstStyle/>
          <a:p>
            <a:pPr eaLnBrk="1" hangingPunct="1"/>
            <a:r>
              <a:rPr lang="en-US" altLang="ja-JP" sz="2000" smtClean="0">
                <a:ea typeface="ＭＳ Ｐゴシック" charset="-128"/>
              </a:rPr>
              <a:t>IEEE P802.19.1 system shall include the primary protection mechanisms such as:</a:t>
            </a:r>
          </a:p>
          <a:p>
            <a:pPr lvl="2" eaLnBrk="1" hangingPunct="1"/>
            <a:r>
              <a:rPr lang="en-US" altLang="ja-JP" smtClean="0">
                <a:ea typeface="ＭＳ Ｐゴシック" charset="-128"/>
              </a:rPr>
              <a:t>coordination of TVWS channel allocation/sharing for neighbor secondary networks, so as not to cause co-channel transmission between neighbor secondary networks and to realize an efficient channel management as much as possible, and </a:t>
            </a:r>
          </a:p>
          <a:p>
            <a:pPr lvl="2" eaLnBrk="1" hangingPunct="1"/>
            <a:r>
              <a:rPr lang="en-US" altLang="ja-JP" smtClean="0">
                <a:ea typeface="ＭＳ Ｐゴシック" charset="-128"/>
              </a:rPr>
              <a:t>coordination of (maximum) transmission power distribution  management for neighbor secondary networks</a:t>
            </a:r>
            <a:r>
              <a:rPr lang="ja-JP" altLang="en-US" smtClean="0">
                <a:ea typeface="ＭＳ Ｐゴシック" charset="-128"/>
              </a:rPr>
              <a:t> </a:t>
            </a:r>
            <a:r>
              <a:rPr lang="en-US" altLang="ja-JP" smtClean="0">
                <a:ea typeface="ＭＳ Ｐゴシック" charset="-128"/>
              </a:rPr>
              <a:t>when co-channel transmission between neighbor secondary networks is unavoidable to keep fair channel access opportunity for multiple TVWS network, so as not to exceed the allowable interference level of TV receiver in protected contour.</a:t>
            </a:r>
          </a:p>
          <a:p>
            <a:pPr lvl="1" eaLnBrk="1" hangingPunct="1"/>
            <a:endParaRPr lang="en-US" altLang="ja-JP" smtClean="0">
              <a:ea typeface="ＭＳ Ｐゴシック" charset="-128"/>
            </a:endParaRPr>
          </a:p>
        </p:txBody>
      </p:sp>
      <p:sp>
        <p:nvSpPr>
          <p:cNvPr id="2058" name="日付プレースホルダ 3"/>
          <p:cNvSpPr>
            <a:spLocks noGrp="1"/>
          </p:cNvSpPr>
          <p:nvPr>
            <p:ph type="dt" sz="quarter" idx="10"/>
          </p:nvPr>
        </p:nvSpPr>
        <p:spPr>
          <a:noFill/>
        </p:spPr>
        <p:txBody>
          <a:bodyPr/>
          <a:lstStyle/>
          <a:p>
            <a:r>
              <a:rPr lang="en-US" altLang="ja-JP" smtClean="0">
                <a:ea typeface="ＭＳ Ｐゴシック" charset="-128"/>
              </a:rPr>
              <a:t>July. 2010</a:t>
            </a:r>
          </a:p>
        </p:txBody>
      </p:sp>
      <p:sp>
        <p:nvSpPr>
          <p:cNvPr id="2059" name="フッター プレースホルダ 4"/>
          <p:cNvSpPr>
            <a:spLocks noGrp="1"/>
          </p:cNvSpPr>
          <p:nvPr>
            <p:ph type="ftr" sz="quarter" idx="11"/>
          </p:nvPr>
        </p:nvSpPr>
        <p:spPr>
          <a:noFill/>
        </p:spPr>
        <p:txBody>
          <a:bodyPr/>
          <a:lstStyle/>
          <a:p>
            <a:r>
              <a:rPr lang="en-US" altLang="ja-JP" smtClean="0">
                <a:ea typeface="ＭＳ Ｐゴシック" charset="-128"/>
              </a:rPr>
              <a:t>Ryo SAWAI, Sony Corporation</a:t>
            </a:r>
          </a:p>
        </p:txBody>
      </p:sp>
      <p:sp>
        <p:nvSpPr>
          <p:cNvPr id="2060" name="スライド番号プレースホルダ 5"/>
          <p:cNvSpPr>
            <a:spLocks noGrp="1"/>
          </p:cNvSpPr>
          <p:nvPr>
            <p:ph type="sldNum" sz="quarter" idx="12"/>
          </p:nvPr>
        </p:nvSpPr>
        <p:spPr>
          <a:xfrm>
            <a:off x="4352925" y="6523038"/>
            <a:ext cx="530225" cy="182562"/>
          </a:xfrm>
          <a:noFill/>
        </p:spPr>
        <p:txBody>
          <a:bodyPr/>
          <a:lstStyle/>
          <a:p>
            <a:r>
              <a:rPr lang="en-US" altLang="ja-JP" smtClean="0">
                <a:ea typeface="ＭＳ Ｐゴシック" charset="-128"/>
              </a:rPr>
              <a:t>Slide </a:t>
            </a:r>
            <a:fld id="{4DEAEF75-934D-4E88-A576-3E94FF4DCF3E}" type="slidenum">
              <a:rPr lang="en-US" altLang="ja-JP" smtClean="0">
                <a:ea typeface="ＭＳ Ｐゴシック" charset="-128"/>
              </a:rPr>
              <a:pPr/>
              <a:t>7</a:t>
            </a:fld>
            <a:endParaRPr lang="en-US" altLang="ja-JP" smtClean="0">
              <a:ea typeface="ＭＳ Ｐゴシック" charset="-128"/>
            </a:endParaRPr>
          </a:p>
        </p:txBody>
      </p:sp>
      <p:grpSp>
        <p:nvGrpSpPr>
          <p:cNvPr id="2061" name="グループ化 120"/>
          <p:cNvGrpSpPr>
            <a:grpSpLocks/>
          </p:cNvGrpSpPr>
          <p:nvPr/>
        </p:nvGrpSpPr>
        <p:grpSpPr bwMode="auto">
          <a:xfrm>
            <a:off x="6637338" y="5618163"/>
            <a:ext cx="373062" cy="477837"/>
            <a:chOff x="5293894" y="7492600"/>
            <a:chExt cx="373063" cy="477235"/>
          </a:xfrm>
        </p:grpSpPr>
        <p:pic>
          <p:nvPicPr>
            <p:cNvPr id="2106"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2107"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2062" name="グループ化 61"/>
          <p:cNvGrpSpPr>
            <a:grpSpLocks/>
          </p:cNvGrpSpPr>
          <p:nvPr/>
        </p:nvGrpSpPr>
        <p:grpSpPr bwMode="auto">
          <a:xfrm rot="-2831842">
            <a:off x="6436519" y="5987256"/>
            <a:ext cx="292100" cy="274638"/>
            <a:chOff x="2143108" y="5072074"/>
            <a:chExt cx="642942" cy="500066"/>
          </a:xfrm>
        </p:grpSpPr>
        <p:sp>
          <p:nvSpPr>
            <p:cNvPr id="2102"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103"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104"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105"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pSp>
        <p:nvGrpSpPr>
          <p:cNvPr id="2063" name="グループ化 61"/>
          <p:cNvGrpSpPr>
            <a:grpSpLocks/>
          </p:cNvGrpSpPr>
          <p:nvPr/>
        </p:nvGrpSpPr>
        <p:grpSpPr bwMode="auto">
          <a:xfrm rot="-8214730">
            <a:off x="6938963" y="5986463"/>
            <a:ext cx="292100" cy="274637"/>
            <a:chOff x="2143108" y="5072074"/>
            <a:chExt cx="642942" cy="500066"/>
          </a:xfrm>
        </p:grpSpPr>
        <p:sp>
          <p:nvSpPr>
            <p:cNvPr id="2098"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99"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100"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101"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aphicFrame>
        <p:nvGraphicFramePr>
          <p:cNvPr id="2050" name="Object 2"/>
          <p:cNvGraphicFramePr>
            <a:graphicFrameLocks noChangeAspect="1"/>
          </p:cNvGraphicFramePr>
          <p:nvPr/>
        </p:nvGraphicFramePr>
        <p:xfrm>
          <a:off x="6027738" y="6092825"/>
          <a:ext cx="449262" cy="417513"/>
        </p:xfrm>
        <a:graphic>
          <a:graphicData uri="http://schemas.openxmlformats.org/presentationml/2006/ole">
            <p:oleObj spid="_x0000_s2050" name="Visio" r:id="rId6" imgW="987871" imgH="916721" progId="Visio.Drawing.11">
              <p:embed/>
            </p:oleObj>
          </a:graphicData>
        </a:graphic>
      </p:graphicFrame>
      <p:graphicFrame>
        <p:nvGraphicFramePr>
          <p:cNvPr id="2051" name="Object 34"/>
          <p:cNvGraphicFramePr>
            <a:graphicFrameLocks noChangeAspect="1"/>
          </p:cNvGraphicFramePr>
          <p:nvPr/>
        </p:nvGraphicFramePr>
        <p:xfrm>
          <a:off x="7175500" y="6064250"/>
          <a:ext cx="296863" cy="484188"/>
        </p:xfrm>
        <a:graphic>
          <a:graphicData uri="http://schemas.openxmlformats.org/presentationml/2006/ole">
            <p:oleObj spid="_x0000_s2051" name="Visio" r:id="rId7" imgW="513217" imgH="834761" progId="Visio.Drawing.11">
              <p:embed/>
            </p:oleObj>
          </a:graphicData>
        </a:graphic>
      </p:graphicFrame>
      <p:sp>
        <p:nvSpPr>
          <p:cNvPr id="24" name="テキスト ボックス 23"/>
          <p:cNvSpPr txBox="1"/>
          <p:nvPr/>
        </p:nvSpPr>
        <p:spPr>
          <a:xfrm>
            <a:off x="7096125" y="5589588"/>
            <a:ext cx="1438275" cy="430212"/>
          </a:xfrm>
          <a:prstGeom prst="rect">
            <a:avLst/>
          </a:prstGeom>
          <a:noFill/>
          <a:effectLst>
            <a:outerShdw blurRad="38100" dist="25400" dir="2700000" algn="tl" rotWithShape="0">
              <a:srgbClr val="FFFFFF">
                <a:alpha val="70000"/>
              </a:srgbClr>
            </a:outerShdw>
          </a:effectLst>
        </p:spPr>
        <p:txBody>
          <a:bodyPr lIns="0" tIns="0" rIns="0" bIns="0">
            <a:spAutoFit/>
          </a:bodyPr>
          <a:lstStyle/>
          <a:p>
            <a:pPr>
              <a:defRPr/>
            </a:pPr>
            <a:r>
              <a:rPr kumimoji="0" lang="en-US" altLang="ja-JP" sz="1400" b="1" dirty="0">
                <a:solidFill>
                  <a:srgbClr val="00664D"/>
                </a:solidFill>
                <a:latin typeface="Trebuchet MS" pitchFamily="34" charset="0"/>
                <a:ea typeface="ＭＳ Ｐゴシック" pitchFamily="50" charset="-128"/>
                <a:cs typeface="Tahoma" pitchFamily="34" charset="0"/>
              </a:rPr>
              <a:t>TVWS network RAT#3</a:t>
            </a:r>
            <a:endParaRPr kumimoji="0" lang="ja-JP" altLang="en-US" sz="1400" b="1" dirty="0">
              <a:solidFill>
                <a:srgbClr val="00664D"/>
              </a:solidFill>
              <a:latin typeface="Trebuchet MS" pitchFamily="34" charset="0"/>
              <a:ea typeface="ＭＳ Ｐゴシック" pitchFamily="50" charset="-128"/>
              <a:cs typeface="Tahoma" pitchFamily="34" charset="0"/>
            </a:endParaRPr>
          </a:p>
        </p:txBody>
      </p:sp>
      <p:grpSp>
        <p:nvGrpSpPr>
          <p:cNvPr id="2065" name="グループ化 120"/>
          <p:cNvGrpSpPr>
            <a:grpSpLocks/>
          </p:cNvGrpSpPr>
          <p:nvPr/>
        </p:nvGrpSpPr>
        <p:grpSpPr bwMode="auto">
          <a:xfrm>
            <a:off x="4351338" y="5541963"/>
            <a:ext cx="373062" cy="477837"/>
            <a:chOff x="5293894" y="7492600"/>
            <a:chExt cx="373063" cy="477235"/>
          </a:xfrm>
        </p:grpSpPr>
        <p:pic>
          <p:nvPicPr>
            <p:cNvPr id="2096"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2097"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2066" name="グループ化 61"/>
          <p:cNvGrpSpPr>
            <a:grpSpLocks/>
          </p:cNvGrpSpPr>
          <p:nvPr/>
        </p:nvGrpSpPr>
        <p:grpSpPr bwMode="auto">
          <a:xfrm rot="-2831842">
            <a:off x="4040982" y="5795169"/>
            <a:ext cx="292100" cy="274637"/>
            <a:chOff x="2143108" y="5072074"/>
            <a:chExt cx="642942" cy="500066"/>
          </a:xfrm>
        </p:grpSpPr>
        <p:sp>
          <p:nvSpPr>
            <p:cNvPr id="2092"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93"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94"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95"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pSp>
        <p:nvGrpSpPr>
          <p:cNvPr id="2067" name="グループ化 61"/>
          <p:cNvGrpSpPr>
            <a:grpSpLocks/>
          </p:cNvGrpSpPr>
          <p:nvPr/>
        </p:nvGrpSpPr>
        <p:grpSpPr bwMode="auto">
          <a:xfrm rot="-8214730">
            <a:off x="4759325" y="5778500"/>
            <a:ext cx="292100" cy="274638"/>
            <a:chOff x="2143108" y="5072074"/>
            <a:chExt cx="642942" cy="500066"/>
          </a:xfrm>
        </p:grpSpPr>
        <p:sp>
          <p:nvSpPr>
            <p:cNvPr id="2088"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89"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90"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91"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aphicFrame>
        <p:nvGraphicFramePr>
          <p:cNvPr id="2052" name="Object 4"/>
          <p:cNvGraphicFramePr>
            <a:graphicFrameLocks noChangeAspect="1"/>
          </p:cNvGraphicFramePr>
          <p:nvPr/>
        </p:nvGraphicFramePr>
        <p:xfrm>
          <a:off x="3698875" y="6021388"/>
          <a:ext cx="449263" cy="417512"/>
        </p:xfrm>
        <a:graphic>
          <a:graphicData uri="http://schemas.openxmlformats.org/presentationml/2006/ole">
            <p:oleObj spid="_x0000_s2052" name="Visio" r:id="rId8" imgW="987871" imgH="916721" progId="Visio.Drawing.11">
              <p:embed/>
            </p:oleObj>
          </a:graphicData>
        </a:graphic>
      </p:graphicFrame>
      <p:graphicFrame>
        <p:nvGraphicFramePr>
          <p:cNvPr id="2053" name="Object 5"/>
          <p:cNvGraphicFramePr>
            <a:graphicFrameLocks noChangeAspect="1"/>
          </p:cNvGraphicFramePr>
          <p:nvPr/>
        </p:nvGraphicFramePr>
        <p:xfrm>
          <a:off x="4960938" y="6040438"/>
          <a:ext cx="296862" cy="484187"/>
        </p:xfrm>
        <a:graphic>
          <a:graphicData uri="http://schemas.openxmlformats.org/presentationml/2006/ole">
            <p:oleObj spid="_x0000_s2053" name="Visio" r:id="rId9" imgW="513217" imgH="834761" progId="Visio.Drawing.11">
              <p:embed/>
            </p:oleObj>
          </a:graphicData>
        </a:graphic>
      </p:graphicFrame>
      <p:sp>
        <p:nvSpPr>
          <p:cNvPr id="40" name="テキスト ボックス 39"/>
          <p:cNvSpPr txBox="1"/>
          <p:nvPr/>
        </p:nvSpPr>
        <p:spPr>
          <a:xfrm>
            <a:off x="5113338" y="5588000"/>
            <a:ext cx="1439862" cy="431800"/>
          </a:xfrm>
          <a:prstGeom prst="rect">
            <a:avLst/>
          </a:prstGeom>
          <a:noFill/>
          <a:effectLst>
            <a:outerShdw blurRad="38100" dist="25400" dir="2700000" algn="tl" rotWithShape="0">
              <a:srgbClr val="FFFFFF">
                <a:alpha val="70000"/>
              </a:srgbClr>
            </a:outerShdw>
          </a:effectLst>
        </p:spPr>
        <p:txBody>
          <a:bodyPr lIns="0" tIns="0" rIns="0" bIns="0">
            <a:spAutoFit/>
          </a:bodyPr>
          <a:lstStyle/>
          <a:p>
            <a:pPr>
              <a:defRPr/>
            </a:pPr>
            <a:r>
              <a:rPr kumimoji="0" lang="en-US" altLang="ja-JP" sz="1400" b="1" dirty="0">
                <a:solidFill>
                  <a:srgbClr val="00664D"/>
                </a:solidFill>
                <a:latin typeface="Trebuchet MS" pitchFamily="34" charset="0"/>
                <a:ea typeface="ＭＳ Ｐゴシック" pitchFamily="50" charset="-128"/>
                <a:cs typeface="Tahoma" pitchFamily="34" charset="0"/>
              </a:rPr>
              <a:t>TVWS network RAT#2</a:t>
            </a:r>
            <a:endParaRPr kumimoji="0" lang="ja-JP" altLang="en-US" sz="1400" b="1" dirty="0">
              <a:solidFill>
                <a:srgbClr val="00664D"/>
              </a:solidFill>
              <a:latin typeface="Trebuchet MS" pitchFamily="34" charset="0"/>
              <a:ea typeface="ＭＳ Ｐゴシック" pitchFamily="50" charset="-128"/>
              <a:cs typeface="Tahoma" pitchFamily="34" charset="0"/>
            </a:endParaRPr>
          </a:p>
        </p:txBody>
      </p:sp>
      <p:grpSp>
        <p:nvGrpSpPr>
          <p:cNvPr id="2069" name="グループ化 120"/>
          <p:cNvGrpSpPr>
            <a:grpSpLocks/>
          </p:cNvGrpSpPr>
          <p:nvPr/>
        </p:nvGrpSpPr>
        <p:grpSpPr bwMode="auto">
          <a:xfrm>
            <a:off x="1295400" y="5465763"/>
            <a:ext cx="373063" cy="477837"/>
            <a:chOff x="5293894" y="7492600"/>
            <a:chExt cx="373063" cy="477235"/>
          </a:xfrm>
        </p:grpSpPr>
        <p:pic>
          <p:nvPicPr>
            <p:cNvPr id="2086" name="Picture 4"/>
            <p:cNvPicPr>
              <a:picLocks noChangeAspect="1" noChangeArrowheads="1"/>
            </p:cNvPicPr>
            <p:nvPr/>
          </p:nvPicPr>
          <p:blipFill>
            <a:blip r:embed="rId4"/>
            <a:srcRect/>
            <a:stretch>
              <a:fillRect/>
            </a:stretch>
          </p:blipFill>
          <p:spPr bwMode="auto">
            <a:xfrm>
              <a:off x="5293894" y="7669279"/>
              <a:ext cx="373063" cy="300556"/>
            </a:xfrm>
            <a:prstGeom prst="rect">
              <a:avLst/>
            </a:prstGeom>
            <a:noFill/>
            <a:ln w="9525">
              <a:noFill/>
              <a:miter lim="800000"/>
              <a:headEnd/>
              <a:tailEnd/>
            </a:ln>
          </p:spPr>
        </p:pic>
        <p:pic>
          <p:nvPicPr>
            <p:cNvPr id="2087" name="Picture 5"/>
            <p:cNvPicPr>
              <a:picLocks noChangeAspect="1" noChangeArrowheads="1"/>
            </p:cNvPicPr>
            <p:nvPr/>
          </p:nvPicPr>
          <p:blipFill>
            <a:blip r:embed="rId5"/>
            <a:srcRect/>
            <a:stretch>
              <a:fillRect/>
            </a:stretch>
          </p:blipFill>
          <p:spPr bwMode="auto">
            <a:xfrm>
              <a:off x="5510462" y="7492600"/>
              <a:ext cx="149811" cy="347979"/>
            </a:xfrm>
            <a:prstGeom prst="rect">
              <a:avLst/>
            </a:prstGeom>
            <a:noFill/>
            <a:ln w="9525">
              <a:noFill/>
              <a:miter lim="800000"/>
              <a:headEnd/>
              <a:tailEnd/>
            </a:ln>
          </p:spPr>
        </p:pic>
      </p:grpSp>
      <p:grpSp>
        <p:nvGrpSpPr>
          <p:cNvPr id="2070" name="グループ化 61"/>
          <p:cNvGrpSpPr>
            <a:grpSpLocks/>
          </p:cNvGrpSpPr>
          <p:nvPr/>
        </p:nvGrpSpPr>
        <p:grpSpPr bwMode="auto">
          <a:xfrm rot="-2831842">
            <a:off x="1061244" y="5823744"/>
            <a:ext cx="292100" cy="274638"/>
            <a:chOff x="2143108" y="5072074"/>
            <a:chExt cx="642942" cy="500066"/>
          </a:xfrm>
        </p:grpSpPr>
        <p:sp>
          <p:nvSpPr>
            <p:cNvPr id="2082"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83"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84"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85"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pSp>
        <p:nvGrpSpPr>
          <p:cNvPr id="2071" name="グループ化 61"/>
          <p:cNvGrpSpPr>
            <a:grpSpLocks/>
          </p:cNvGrpSpPr>
          <p:nvPr/>
        </p:nvGrpSpPr>
        <p:grpSpPr bwMode="auto">
          <a:xfrm rot="-8214730">
            <a:off x="1638300" y="5824538"/>
            <a:ext cx="292100" cy="274637"/>
            <a:chOff x="2143108" y="5072074"/>
            <a:chExt cx="642942" cy="500066"/>
          </a:xfrm>
        </p:grpSpPr>
        <p:sp>
          <p:nvSpPr>
            <p:cNvPr id="2078" name="月 165"/>
            <p:cNvSpPr>
              <a:spLocks noChangeArrowheads="1"/>
            </p:cNvSpPr>
            <p:nvPr/>
          </p:nvSpPr>
          <p:spPr bwMode="auto">
            <a:xfrm>
              <a:off x="2571736" y="5179231"/>
              <a:ext cx="214314" cy="285752"/>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79" name="月 166"/>
            <p:cNvSpPr>
              <a:spLocks noChangeArrowheads="1"/>
            </p:cNvSpPr>
            <p:nvPr/>
          </p:nvSpPr>
          <p:spPr bwMode="auto">
            <a:xfrm>
              <a:off x="2428860" y="5143512"/>
              <a:ext cx="214314" cy="357190"/>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80" name="月 167"/>
            <p:cNvSpPr>
              <a:spLocks noChangeArrowheads="1"/>
            </p:cNvSpPr>
            <p:nvPr/>
          </p:nvSpPr>
          <p:spPr bwMode="auto">
            <a:xfrm>
              <a:off x="2285984" y="5107793"/>
              <a:ext cx="214314" cy="428628"/>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sp>
          <p:nvSpPr>
            <p:cNvPr id="2081" name="月 168"/>
            <p:cNvSpPr>
              <a:spLocks noChangeArrowheads="1"/>
            </p:cNvSpPr>
            <p:nvPr/>
          </p:nvSpPr>
          <p:spPr bwMode="auto">
            <a:xfrm>
              <a:off x="2143108" y="5072074"/>
              <a:ext cx="214314" cy="500066"/>
            </a:xfrm>
            <a:prstGeom prst="moon">
              <a:avLst>
                <a:gd name="adj" fmla="val 50000"/>
              </a:avLst>
            </a:prstGeom>
            <a:gradFill rotWithShape="1">
              <a:gsLst>
                <a:gs pos="0">
                  <a:srgbClr val="6699FF"/>
                </a:gs>
                <a:gs pos="100000">
                  <a:srgbClr val="99CCFF"/>
                </a:gs>
              </a:gsLst>
              <a:lin ang="0" scaled="1"/>
            </a:gradFill>
            <a:ln w="9525" algn="ctr">
              <a:noFill/>
              <a:miter lim="800000"/>
              <a:headEnd/>
              <a:tailEnd/>
            </a:ln>
          </p:spPr>
          <p:txBody>
            <a:bodyPr wrap="none" anchor="ctr"/>
            <a:lstStyle/>
            <a:p>
              <a:pPr algn="ctr" eaLnBrk="0" hangingPunct="0"/>
              <a:endParaRPr kumimoji="0" lang="ja-JP" altLang="en-US">
                <a:solidFill>
                  <a:srgbClr val="000000"/>
                </a:solidFill>
              </a:endParaRPr>
            </a:p>
          </p:txBody>
        </p:sp>
      </p:grpSp>
      <p:graphicFrame>
        <p:nvGraphicFramePr>
          <p:cNvPr id="2054" name="Object 6"/>
          <p:cNvGraphicFramePr>
            <a:graphicFrameLocks noChangeAspect="1"/>
          </p:cNvGraphicFramePr>
          <p:nvPr/>
        </p:nvGraphicFramePr>
        <p:xfrm>
          <a:off x="719138" y="6049963"/>
          <a:ext cx="450850" cy="417512"/>
        </p:xfrm>
        <a:graphic>
          <a:graphicData uri="http://schemas.openxmlformats.org/presentationml/2006/ole">
            <p:oleObj spid="_x0000_s2054" name="Visio" r:id="rId10" imgW="987871" imgH="916721" progId="Visio.Drawing.11">
              <p:embed/>
            </p:oleObj>
          </a:graphicData>
        </a:graphic>
      </p:graphicFrame>
      <p:graphicFrame>
        <p:nvGraphicFramePr>
          <p:cNvPr id="2055" name="Object 7"/>
          <p:cNvGraphicFramePr>
            <a:graphicFrameLocks noChangeAspect="1"/>
          </p:cNvGraphicFramePr>
          <p:nvPr/>
        </p:nvGraphicFramePr>
        <p:xfrm>
          <a:off x="1874838" y="6069013"/>
          <a:ext cx="296862" cy="484187"/>
        </p:xfrm>
        <a:graphic>
          <a:graphicData uri="http://schemas.openxmlformats.org/presentationml/2006/ole">
            <p:oleObj spid="_x0000_s2055" name="Visio" r:id="rId11" imgW="513217" imgH="834761" progId="Visio.Drawing.11">
              <p:embed/>
            </p:oleObj>
          </a:graphicData>
        </a:graphic>
      </p:graphicFrame>
      <p:sp>
        <p:nvSpPr>
          <p:cNvPr id="56" name="テキスト ボックス 55"/>
          <p:cNvSpPr txBox="1"/>
          <p:nvPr/>
        </p:nvSpPr>
        <p:spPr>
          <a:xfrm>
            <a:off x="1990725" y="5588000"/>
            <a:ext cx="1438275" cy="431800"/>
          </a:xfrm>
          <a:prstGeom prst="rect">
            <a:avLst/>
          </a:prstGeom>
          <a:noFill/>
          <a:effectLst>
            <a:outerShdw blurRad="38100" dist="25400" dir="2700000" algn="tl" rotWithShape="0">
              <a:srgbClr val="FFFFFF">
                <a:alpha val="70000"/>
              </a:srgbClr>
            </a:outerShdw>
          </a:effectLst>
        </p:spPr>
        <p:txBody>
          <a:bodyPr lIns="0" tIns="0" rIns="0" bIns="0">
            <a:spAutoFit/>
          </a:bodyPr>
          <a:lstStyle/>
          <a:p>
            <a:pPr>
              <a:defRPr/>
            </a:pPr>
            <a:r>
              <a:rPr kumimoji="0" lang="en-US" altLang="ja-JP" sz="1400" b="1" dirty="0">
                <a:solidFill>
                  <a:srgbClr val="00664D"/>
                </a:solidFill>
                <a:latin typeface="Trebuchet MS" pitchFamily="34" charset="0"/>
                <a:ea typeface="ＭＳ Ｐゴシック" pitchFamily="50" charset="-128"/>
                <a:cs typeface="Tahoma" pitchFamily="34" charset="0"/>
              </a:rPr>
              <a:t>TVWS network RAT#1</a:t>
            </a:r>
            <a:endParaRPr kumimoji="0" lang="ja-JP" altLang="en-US" sz="1400" b="1" dirty="0">
              <a:solidFill>
                <a:srgbClr val="00664D"/>
              </a:solidFill>
              <a:latin typeface="Trebuchet MS" pitchFamily="34" charset="0"/>
              <a:ea typeface="ＭＳ Ｐゴシック" pitchFamily="50" charset="-128"/>
              <a:cs typeface="Tahoma" pitchFamily="34" charset="0"/>
            </a:endParaRPr>
          </a:p>
        </p:txBody>
      </p:sp>
      <p:sp>
        <p:nvSpPr>
          <p:cNvPr id="2073" name="正方形/長方形 56"/>
          <p:cNvSpPr>
            <a:spLocks noChangeArrowheads="1"/>
          </p:cNvSpPr>
          <p:nvPr/>
        </p:nvSpPr>
        <p:spPr bwMode="auto">
          <a:xfrm>
            <a:off x="3581400" y="4876800"/>
            <a:ext cx="1981200" cy="381000"/>
          </a:xfrm>
          <a:prstGeom prst="rect">
            <a:avLst/>
          </a:prstGeom>
          <a:solidFill>
            <a:schemeClr val="tx1"/>
          </a:solidFill>
          <a:ln w="12700" algn="ctr">
            <a:solidFill>
              <a:schemeClr val="tx1"/>
            </a:solidFill>
            <a:round/>
            <a:headEnd type="none" w="sm" len="sm"/>
            <a:tailEnd type="none" w="sm" len="sm"/>
          </a:ln>
        </p:spPr>
        <p:txBody>
          <a:bodyPr/>
          <a:lstStyle/>
          <a:p>
            <a:pPr eaLnBrk="0" hangingPunct="0"/>
            <a:r>
              <a:rPr kumimoji="0" lang="en-US" altLang="ja-JP" sz="1800">
                <a:solidFill>
                  <a:schemeClr val="bg1"/>
                </a:solidFill>
              </a:rPr>
              <a:t>  P802.19.1 system</a:t>
            </a:r>
            <a:endParaRPr kumimoji="0" lang="ja-JP" altLang="en-US" sz="1800">
              <a:solidFill>
                <a:schemeClr val="bg1"/>
              </a:solidFill>
            </a:endParaRPr>
          </a:p>
        </p:txBody>
      </p:sp>
      <p:cxnSp>
        <p:nvCxnSpPr>
          <p:cNvPr id="2074" name="直線矢印コネクタ 58"/>
          <p:cNvCxnSpPr>
            <a:cxnSpLocks noChangeShapeType="1"/>
            <a:stCxn id="2073" idx="2"/>
          </p:cNvCxnSpPr>
          <p:nvPr/>
        </p:nvCxnSpPr>
        <p:spPr bwMode="auto">
          <a:xfrm rot="5400000">
            <a:off x="2889250" y="3956050"/>
            <a:ext cx="381000" cy="2984500"/>
          </a:xfrm>
          <a:prstGeom prst="straightConnector1">
            <a:avLst/>
          </a:prstGeom>
          <a:noFill/>
          <a:ln w="12700" algn="ctr">
            <a:solidFill>
              <a:schemeClr val="tx1"/>
            </a:solidFill>
            <a:round/>
            <a:headEnd type="arrow" w="med" len="med"/>
            <a:tailEnd type="arrow" w="med" len="med"/>
          </a:ln>
        </p:spPr>
      </p:cxnSp>
      <p:cxnSp>
        <p:nvCxnSpPr>
          <p:cNvPr id="2075" name="直線矢印コネクタ 59"/>
          <p:cNvCxnSpPr>
            <a:cxnSpLocks noChangeShapeType="1"/>
            <a:endCxn id="2073" idx="2"/>
          </p:cNvCxnSpPr>
          <p:nvPr/>
        </p:nvCxnSpPr>
        <p:spPr bwMode="auto">
          <a:xfrm rot="16200000" flipV="1">
            <a:off x="5541169" y="4288631"/>
            <a:ext cx="376238" cy="2314575"/>
          </a:xfrm>
          <a:prstGeom prst="straightConnector1">
            <a:avLst/>
          </a:prstGeom>
          <a:noFill/>
          <a:ln w="12700" algn="ctr">
            <a:solidFill>
              <a:schemeClr val="tx1"/>
            </a:solidFill>
            <a:round/>
            <a:headEnd type="arrow" w="med" len="med"/>
            <a:tailEnd type="arrow" w="med" len="med"/>
          </a:ln>
        </p:spPr>
      </p:cxnSp>
      <p:cxnSp>
        <p:nvCxnSpPr>
          <p:cNvPr id="2076" name="直線矢印コネクタ 62"/>
          <p:cNvCxnSpPr>
            <a:cxnSpLocks noChangeShapeType="1"/>
            <a:stCxn id="2073" idx="2"/>
          </p:cNvCxnSpPr>
          <p:nvPr/>
        </p:nvCxnSpPr>
        <p:spPr bwMode="auto">
          <a:xfrm rot="5400000">
            <a:off x="4392612" y="5430838"/>
            <a:ext cx="352425" cy="6350"/>
          </a:xfrm>
          <a:prstGeom prst="straightConnector1">
            <a:avLst/>
          </a:prstGeom>
          <a:noFill/>
          <a:ln w="12700" algn="ctr">
            <a:solidFill>
              <a:schemeClr val="tx1"/>
            </a:solidFill>
            <a:round/>
            <a:headEnd type="arrow" w="med" len="med"/>
            <a:tailEnd type="arrow" w="med" len="med"/>
          </a:ln>
        </p:spPr>
      </p:cxnSp>
      <p:sp>
        <p:nvSpPr>
          <p:cNvPr id="59" name="テキスト ボックス 58"/>
          <p:cNvSpPr txBox="1"/>
          <p:nvPr/>
        </p:nvSpPr>
        <p:spPr>
          <a:xfrm>
            <a:off x="6172200" y="5029200"/>
            <a:ext cx="2743200" cy="215900"/>
          </a:xfrm>
          <a:prstGeom prst="rect">
            <a:avLst/>
          </a:prstGeom>
          <a:noFill/>
          <a:effectLst>
            <a:outerShdw blurRad="38100" dist="25400" dir="2700000" algn="tl" rotWithShape="0">
              <a:srgbClr val="FFFFFF">
                <a:alpha val="70000"/>
              </a:srgbClr>
            </a:outerShdw>
          </a:effectLst>
        </p:spPr>
        <p:txBody>
          <a:bodyPr lIns="0" tIns="0" rIns="0" bIns="0">
            <a:spAutoFit/>
          </a:bodyPr>
          <a:lstStyle/>
          <a:p>
            <a:pPr>
              <a:defRPr/>
            </a:pPr>
            <a:r>
              <a:rPr kumimoji="0" lang="en-US" altLang="ja-JP" sz="1400" b="1" dirty="0">
                <a:solidFill>
                  <a:srgbClr val="00664D"/>
                </a:solidFill>
                <a:latin typeface="Trebuchet MS" pitchFamily="34" charset="0"/>
                <a:ea typeface="ＭＳ Ｐゴシック" pitchFamily="50" charset="-128"/>
                <a:cs typeface="Tahoma" pitchFamily="34" charset="0"/>
              </a:rPr>
              <a:t>RAT: Radio Access Technology</a:t>
            </a:r>
            <a:endParaRPr kumimoji="0" lang="ja-JP" altLang="en-US" sz="1400" b="1" dirty="0">
              <a:solidFill>
                <a:srgbClr val="00664D"/>
              </a:solidFill>
              <a:latin typeface="Trebuchet MS" pitchFamily="34" charset="0"/>
              <a:ea typeface="ＭＳ Ｐゴシック" pitchFamily="50" charset="-128"/>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eaLnBrk="1" hangingPunct="1"/>
            <a:r>
              <a:rPr kumimoji="1" lang="en-US" altLang="ja-JP" smtClean="0">
                <a:ea typeface="ＭＳ Ｐゴシック" charset="-128"/>
              </a:rPr>
              <a:t>References</a:t>
            </a:r>
            <a:endParaRPr kumimoji="1" lang="ja-JP" altLang="en-US" smtClean="0">
              <a:ea typeface="ＭＳ Ｐゴシック" charset="-128"/>
            </a:endParaRPr>
          </a:p>
        </p:txBody>
      </p:sp>
      <p:sp>
        <p:nvSpPr>
          <p:cNvPr id="11267" name="フッター プレースホルダ 3"/>
          <p:cNvSpPr>
            <a:spLocks noGrp="1"/>
          </p:cNvSpPr>
          <p:nvPr>
            <p:ph type="ftr" sz="quarter" idx="11"/>
          </p:nvPr>
        </p:nvSpPr>
        <p:spPr>
          <a:noFill/>
        </p:spPr>
        <p:txBody>
          <a:bodyPr/>
          <a:lstStyle/>
          <a:p>
            <a:r>
              <a:rPr lang="en-US" altLang="ja-JP" smtClean="0">
                <a:ea typeface="ＭＳ Ｐゴシック" charset="-128"/>
              </a:rPr>
              <a:t>Ryo SAWAI, Sony Corporation</a:t>
            </a:r>
          </a:p>
        </p:txBody>
      </p:sp>
      <p:sp>
        <p:nvSpPr>
          <p:cNvPr id="11268" name="スライド番号プレースホルダ 4"/>
          <p:cNvSpPr>
            <a:spLocks noGrp="1"/>
          </p:cNvSpPr>
          <p:nvPr>
            <p:ph type="sldNum" sz="quarter" idx="12"/>
          </p:nvPr>
        </p:nvSpPr>
        <p:spPr>
          <a:noFill/>
        </p:spPr>
        <p:txBody>
          <a:bodyPr/>
          <a:lstStyle/>
          <a:p>
            <a:r>
              <a:rPr lang="en-US" altLang="ja-JP" smtClean="0">
                <a:ea typeface="ＭＳ Ｐゴシック" charset="-128"/>
              </a:rPr>
              <a:t>Slide </a:t>
            </a:r>
            <a:fld id="{019DED4C-34A2-430B-8655-FF44517AB418}" type="slidenum">
              <a:rPr lang="en-US" altLang="ja-JP" smtClean="0">
                <a:ea typeface="ＭＳ Ｐゴシック" charset="-128"/>
              </a:rPr>
              <a:pPr/>
              <a:t>8</a:t>
            </a:fld>
            <a:endParaRPr lang="en-US" altLang="ja-JP" smtClean="0">
              <a:ea typeface="ＭＳ Ｐゴシック" charset="-128"/>
            </a:endParaRPr>
          </a:p>
        </p:txBody>
      </p:sp>
      <p:sp>
        <p:nvSpPr>
          <p:cNvPr id="11269" name="テキスト ボックス 7"/>
          <p:cNvSpPr txBox="1">
            <a:spLocks noChangeArrowheads="1"/>
          </p:cNvSpPr>
          <p:nvPr/>
        </p:nvSpPr>
        <p:spPr bwMode="auto">
          <a:xfrm>
            <a:off x="304800" y="2057400"/>
            <a:ext cx="8382000" cy="3694113"/>
          </a:xfrm>
          <a:prstGeom prst="rect">
            <a:avLst/>
          </a:prstGeom>
          <a:noFill/>
          <a:ln w="9525">
            <a:noFill/>
            <a:miter lim="800000"/>
            <a:headEnd/>
            <a:tailEnd/>
          </a:ln>
        </p:spPr>
        <p:txBody>
          <a:bodyPr>
            <a:spAutoFit/>
          </a:bodyPr>
          <a:lstStyle/>
          <a:p>
            <a:pPr eaLnBrk="0" hangingPunct="0"/>
            <a:r>
              <a:rPr lang="en-US" altLang="ja-JP" sz="1800"/>
              <a:t>[1] “Second report and order and memorandum option and order”,  FCC 08-260, 2008</a:t>
            </a:r>
          </a:p>
          <a:p>
            <a:pPr eaLnBrk="0" hangingPunct="0"/>
            <a:endParaRPr lang="en-US" altLang="ja-JP" sz="1800"/>
          </a:p>
          <a:p>
            <a:pPr eaLnBrk="0" hangingPunct="0"/>
            <a:r>
              <a:rPr lang="en-US" altLang="ja-JP" sz="1800"/>
              <a:t>[2] “802.22 Database Service Interface”, IEEE 802.22-09/00123r14, September 2009</a:t>
            </a:r>
          </a:p>
          <a:p>
            <a:pPr eaLnBrk="0" hangingPunct="0"/>
            <a:endParaRPr lang="en-US" altLang="ja-JP" sz="1800"/>
          </a:p>
          <a:p>
            <a:pPr eaLnBrk="0" hangingPunct="0"/>
            <a:r>
              <a:rPr lang="en-US" altLang="ja-JP" sz="1800"/>
              <a:t>[3] “Part 10: Application procedures and Rules for Digital Television (DTV) Undertakings”, BPR-10, August 2009</a:t>
            </a:r>
          </a:p>
          <a:p>
            <a:pPr eaLnBrk="0" hangingPunct="0"/>
            <a:endParaRPr lang="en-US" altLang="ja-JP" sz="1800"/>
          </a:p>
          <a:p>
            <a:pPr eaLnBrk="0" hangingPunct="0"/>
            <a:r>
              <a:rPr lang="en-US" altLang="ja-JP" sz="1800"/>
              <a:t>[4] “Method for point-to-area predictions for terrestrial services in the frequency range 30MHz to 3000MHz”, Recommendation ITU-R P.1546-4, October 2009</a:t>
            </a:r>
          </a:p>
          <a:p>
            <a:pPr eaLnBrk="0" hangingPunct="0"/>
            <a:endParaRPr lang="en-US" altLang="ja-JP" sz="1800"/>
          </a:p>
          <a:p>
            <a:pPr eaLnBrk="0" hangingPunct="0"/>
            <a:r>
              <a:rPr lang="en-US" altLang="ja-JP" sz="1800"/>
              <a:t>	</a:t>
            </a:r>
          </a:p>
          <a:p>
            <a:pPr eaLnBrk="0" hangingPunct="0"/>
            <a:endParaRPr lang="en-US" altLang="ja-JP" sz="1800"/>
          </a:p>
          <a:p>
            <a:pPr eaLnBrk="0" hangingPunct="0"/>
            <a:endParaRPr lang="ja-JP" altLang="en-US" sz="1800"/>
          </a:p>
        </p:txBody>
      </p:sp>
      <p:sp>
        <p:nvSpPr>
          <p:cNvPr id="11270" name="日付プレースホルダ 6"/>
          <p:cNvSpPr>
            <a:spLocks noGrp="1"/>
          </p:cNvSpPr>
          <p:nvPr>
            <p:ph type="dt" sz="quarter" idx="10"/>
          </p:nvPr>
        </p:nvSpPr>
        <p:spPr>
          <a:noFill/>
        </p:spPr>
        <p:txBody>
          <a:bodyPr/>
          <a:lstStyle/>
          <a:p>
            <a:r>
              <a:rPr lang="en-US" altLang="ja-JP" smtClean="0">
                <a:ea typeface="ＭＳ Ｐゴシック" charset="-128"/>
              </a:rPr>
              <a:t>July. 2010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9-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9-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9-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9-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9-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9-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9-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9-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9-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802-19-Submission</Template>
  <TotalTime>40014</TotalTime>
  <Words>913</Words>
  <Application>Microsoft Office PowerPoint</Application>
  <PresentationFormat>画面に合わせる (4:3)</PresentationFormat>
  <Paragraphs>161</Paragraphs>
  <Slides>8</Slides>
  <Notes>7</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8</vt:i4>
      </vt:variant>
    </vt:vector>
  </HeadingPairs>
  <TitlesOfParts>
    <vt:vector size="19" baseType="lpstr">
      <vt:lpstr>Times New Roman</vt:lpstr>
      <vt:lpstr>ＭＳ Ｐゴシック</vt:lpstr>
      <vt:lpstr>Arial</vt:lpstr>
      <vt:lpstr>Calibri</vt:lpstr>
      <vt:lpstr>ＭＳ 明朝</vt:lpstr>
      <vt:lpstr>Gulim</vt:lpstr>
      <vt:lpstr>Trebuchet MS</vt:lpstr>
      <vt:lpstr>Tahoma</vt:lpstr>
      <vt:lpstr>802-19-Submission</vt:lpstr>
      <vt:lpstr>デザインの設定</vt:lpstr>
      <vt:lpstr>Visio</vt:lpstr>
      <vt:lpstr>Expectation for IEEE P802.19.1 system  from a primary protection viewpoint</vt:lpstr>
      <vt:lpstr>Introduction</vt:lpstr>
      <vt:lpstr>Background #1 “Section 15.713 TV bands database”  in FCC-08-260A1[1]</vt:lpstr>
      <vt:lpstr>Background #2 “Section 15.712 Interference protection requirements” in FCC-08-260A1</vt:lpstr>
      <vt:lpstr>Background #3 Example figure of TV white space deployment</vt:lpstr>
      <vt:lpstr>Problem from a primary protection viewpoint </vt:lpstr>
      <vt:lpstr>Possible solutions of IEEE P802.19.1 system  from a primary protection viewpoint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Coexistence Scenarios in TVWS and  Possible Solutions</dc:title>
  <dc:creator>SUN</dc:creator>
  <cp:lastModifiedBy>Windows ユーザー</cp:lastModifiedBy>
  <cp:revision>1935</cp:revision>
  <cp:lastPrinted>1998-02-10T13:28:06Z</cp:lastPrinted>
  <dcterms:created xsi:type="dcterms:W3CDTF">2009-12-21T01:57:49Z</dcterms:created>
  <dcterms:modified xsi:type="dcterms:W3CDTF">2010-07-13T18:17:58Z</dcterms:modified>
</cp:coreProperties>
</file>