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6" r:id="rId3"/>
    <p:sldId id="282" r:id="rId4"/>
    <p:sldId id="287" r:id="rId5"/>
    <p:sldId id="284" r:id="rId6"/>
    <p:sldId id="288" r:id="rId7"/>
    <p:sldId id="289" r:id="rId8"/>
    <p:sldId id="290" r:id="rId9"/>
    <p:sldId id="291" r:id="rId10"/>
    <p:sldId id="292" r:id="rId11"/>
    <p:sldId id="293" r:id="rId12"/>
    <p:sldId id="294" r:id="rId13"/>
    <p:sldId id="295" r:id="rId14"/>
    <p:sldId id="296" r:id="rId15"/>
    <p:sldId id="297"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29" autoAdjust="0"/>
  </p:normalViewPr>
  <p:slideViewPr>
    <p:cSldViewPr>
      <p:cViewPr>
        <p:scale>
          <a:sx n="89" d="100"/>
          <a:sy n="89" d="100"/>
        </p:scale>
        <p:origin x="-624"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m0920085\My%20Documents\papers%20and%20PPT\coexistence_SLT.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cat>
            <c:numRef>
              <c:f>Sheet1!$G$26:$G$33</c:f>
              <c:numCache>
                <c:formatCode>General</c:formatCode>
                <c:ptCount val="8"/>
                <c:pt idx="0">
                  <c:v>9</c:v>
                </c:pt>
                <c:pt idx="1">
                  <c:v>12</c:v>
                </c:pt>
                <c:pt idx="2">
                  <c:v>15</c:v>
                </c:pt>
                <c:pt idx="3">
                  <c:v>18</c:v>
                </c:pt>
                <c:pt idx="4">
                  <c:v>21</c:v>
                </c:pt>
                <c:pt idx="5">
                  <c:v>24</c:v>
                </c:pt>
                <c:pt idx="6">
                  <c:v>27</c:v>
                </c:pt>
                <c:pt idx="7">
                  <c:v>30</c:v>
                </c:pt>
              </c:numCache>
            </c:numRef>
          </c:cat>
          <c:val>
            <c:numRef>
              <c:f>Sheet1!$H$26:$H$33</c:f>
              <c:numCache>
                <c:formatCode>General</c:formatCode>
                <c:ptCount val="8"/>
                <c:pt idx="0">
                  <c:v>0.99997000000000003</c:v>
                </c:pt>
                <c:pt idx="1">
                  <c:v>0.97355699999999545</c:v>
                </c:pt>
                <c:pt idx="2">
                  <c:v>0.96803300000000003</c:v>
                </c:pt>
                <c:pt idx="3">
                  <c:v>0.95994600000000063</c:v>
                </c:pt>
                <c:pt idx="4">
                  <c:v>0.95637099999999997</c:v>
                </c:pt>
                <c:pt idx="5">
                  <c:v>0.94994900000000404</c:v>
                </c:pt>
                <c:pt idx="6">
                  <c:v>0.93808800000000003</c:v>
                </c:pt>
                <c:pt idx="7">
                  <c:v>0.92953799999999642</c:v>
                </c:pt>
              </c:numCache>
            </c:numRef>
          </c:val>
        </c:ser>
        <c:gapWidth val="300"/>
        <c:axId val="179967872"/>
        <c:axId val="180577024"/>
      </c:barChart>
      <c:catAx>
        <c:axId val="179967872"/>
        <c:scaling>
          <c:orientation val="minMax"/>
        </c:scaling>
        <c:axPos val="b"/>
        <c:title>
          <c:tx>
            <c:rich>
              <a:bodyPr/>
              <a:lstStyle/>
              <a:p>
                <a:pPr>
                  <a:defRPr sz="1600"/>
                </a:pPr>
                <a:r>
                  <a:rPr lang="en-US" altLang="ja-JP" sz="1600"/>
                  <a:t>Channel</a:t>
                </a:r>
                <a:r>
                  <a:rPr lang="en-US" altLang="ja-JP" sz="1600" baseline="0"/>
                  <a:t> Number</a:t>
                </a:r>
                <a:endParaRPr lang="ja-JP" altLang="en-US" sz="1600"/>
              </a:p>
            </c:rich>
          </c:tx>
          <c:layout/>
        </c:title>
        <c:numFmt formatCode="General" sourceLinked="1"/>
        <c:majorTickMark val="none"/>
        <c:tickLblPos val="nextTo"/>
        <c:txPr>
          <a:bodyPr/>
          <a:lstStyle/>
          <a:p>
            <a:pPr>
              <a:defRPr sz="1200" b="1"/>
            </a:pPr>
            <a:endParaRPr lang="ja-JP"/>
          </a:p>
        </c:txPr>
        <c:crossAx val="180577024"/>
        <c:crosses val="autoZero"/>
        <c:auto val="1"/>
        <c:lblAlgn val="ctr"/>
        <c:lblOffset val="100"/>
      </c:catAx>
      <c:valAx>
        <c:axId val="180577024"/>
        <c:scaling>
          <c:orientation val="minMax"/>
          <c:max val="1"/>
        </c:scaling>
        <c:axPos val="l"/>
        <c:majorGridlines/>
        <c:minorGridlines/>
        <c:title>
          <c:tx>
            <c:rich>
              <a:bodyPr/>
              <a:lstStyle/>
              <a:p>
                <a:pPr>
                  <a:defRPr sz="1200"/>
                </a:pPr>
                <a:r>
                  <a:rPr lang="en-US" altLang="ja-JP" sz="1600" dirty="0"/>
                  <a:t>Proper Selection</a:t>
                </a:r>
                <a:r>
                  <a:rPr lang="en-US" altLang="ja-JP" sz="1600" baseline="0" dirty="0"/>
                  <a:t> </a:t>
                </a:r>
                <a:r>
                  <a:rPr lang="en-US" altLang="ja-JP" sz="1600" baseline="0" dirty="0" smtClean="0"/>
                  <a:t>Probability</a:t>
                </a:r>
                <a:endParaRPr lang="ja-JP" altLang="en-US" sz="1600" dirty="0"/>
              </a:p>
            </c:rich>
          </c:tx>
          <c:layout/>
        </c:title>
        <c:numFmt formatCode="General" sourceLinked="1"/>
        <c:tickLblPos val="nextTo"/>
        <c:txPr>
          <a:bodyPr/>
          <a:lstStyle/>
          <a:p>
            <a:pPr>
              <a:defRPr sz="1200" b="1"/>
            </a:pPr>
            <a:endParaRPr lang="ja-JP"/>
          </a:p>
        </c:txPr>
        <c:crossAx val="179967872"/>
        <c:crosses val="autoZero"/>
        <c:crossBetween val="between"/>
      </c:valAx>
    </c:plotArea>
    <c:plotVisOnly val="1"/>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7013" y="196850"/>
            <a:ext cx="2351087" cy="23018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698">
              <a:defRPr sz="1500" b="1" smtClean="0"/>
            </a:lvl1pPr>
          </a:lstStyle>
          <a:p>
            <a:pPr>
              <a:defRPr/>
            </a:pPr>
            <a:r>
              <a:rPr lang="en-US" altLang="ja-JP" smtClean="0"/>
              <a:t>doc.: IEEE 802.19-10/71r0</a:t>
            </a:r>
            <a:endParaRPr lang="en-US" altLang="ja-JP"/>
          </a:p>
        </p:txBody>
      </p:sp>
      <p:sp>
        <p:nvSpPr>
          <p:cNvPr id="3075" name="Rectangle 3"/>
          <p:cNvSpPr>
            <a:spLocks noGrp="1" noChangeArrowheads="1"/>
          </p:cNvSpPr>
          <p:nvPr>
            <p:ph type="dt" sz="quarter" idx="1"/>
          </p:nvPr>
        </p:nvSpPr>
        <p:spPr bwMode="auto">
          <a:xfrm>
            <a:off x="711201" y="196850"/>
            <a:ext cx="982663" cy="23018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698">
              <a:defRPr sz="1500" b="1"/>
            </a:lvl1pPr>
          </a:lstStyle>
          <a:p>
            <a:pPr>
              <a:defRPr/>
            </a:pPr>
            <a:fld id="{4DB95BF3-7D19-4C4B-A959-94288897C457}" type="datetime1">
              <a:rPr lang="ja-JP" altLang="en-US" smtClean="0"/>
              <a:t>2010/5/17</a:t>
            </a:fld>
            <a:endParaRPr lang="en-US" altLang="ja-JP"/>
          </a:p>
        </p:txBody>
      </p:sp>
      <p:sp>
        <p:nvSpPr>
          <p:cNvPr id="3076" name="Rectangle 4"/>
          <p:cNvSpPr>
            <a:spLocks noGrp="1" noChangeArrowheads="1"/>
          </p:cNvSpPr>
          <p:nvPr>
            <p:ph type="ftr" sz="quarter" idx="2"/>
          </p:nvPr>
        </p:nvSpPr>
        <p:spPr bwMode="auto">
          <a:xfrm>
            <a:off x="5124145" y="9906000"/>
            <a:ext cx="13449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698">
              <a:defRPr smtClean="0"/>
            </a:lvl1pPr>
          </a:lstStyle>
          <a:p>
            <a:pPr>
              <a:defRPr/>
            </a:pPr>
            <a:r>
              <a:rPr lang="en-US" altLang="ja-JP"/>
              <a:t>Chunyi SONG, NICT</a:t>
            </a:r>
          </a:p>
        </p:txBody>
      </p:sp>
      <p:sp>
        <p:nvSpPr>
          <p:cNvPr id="3077" name="Rectangle 5"/>
          <p:cNvSpPr>
            <a:spLocks noGrp="1" noChangeArrowheads="1"/>
          </p:cNvSpPr>
          <p:nvPr>
            <p:ph type="sldNum" sz="quarter" idx="3"/>
          </p:nvPr>
        </p:nvSpPr>
        <p:spPr bwMode="auto">
          <a:xfrm>
            <a:off x="3172951" y="9906000"/>
            <a:ext cx="5883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698">
              <a:defRPr/>
            </a:lvl1pPr>
          </a:lstStyle>
          <a:p>
            <a:pPr>
              <a:defRPr/>
            </a:pPr>
            <a:r>
              <a:rPr lang="en-US" altLang="ja-JP"/>
              <a:t>Page </a:t>
            </a:r>
            <a:fld id="{337708B5-081A-40A6-9601-2B5C6E14CD36}" type="slidenum">
              <a:rPr lang="en-US" altLang="ja-JP"/>
              <a:pPr>
                <a:defRPr/>
              </a:pPr>
              <a:t>&lt;#&gt;</a:t>
            </a:fld>
            <a:endParaRPr lang="en-US" altLang="ja-JP"/>
          </a:p>
        </p:txBody>
      </p:sp>
      <p:sp>
        <p:nvSpPr>
          <p:cNvPr id="3078" name="Line 6"/>
          <p:cNvSpPr>
            <a:spLocks noChangeShapeType="1"/>
          </p:cNvSpPr>
          <p:nvPr/>
        </p:nvSpPr>
        <p:spPr bwMode="auto">
          <a:xfrm>
            <a:off x="709614" y="427038"/>
            <a:ext cx="5680075" cy="0"/>
          </a:xfrm>
          <a:prstGeom prst="line">
            <a:avLst/>
          </a:prstGeom>
          <a:noFill/>
          <a:ln w="12700">
            <a:solidFill>
              <a:schemeClr val="tx1"/>
            </a:solidFill>
            <a:round/>
            <a:headEnd type="none" w="sm" len="sm"/>
            <a:tailEnd type="none" w="sm" len="sm"/>
          </a:ln>
          <a:effectLst/>
        </p:spPr>
        <p:txBody>
          <a:bodyPr wrap="none" lIns="97733" tIns="48868" rIns="97733" bIns="48868" anchor="ctr"/>
          <a:lstStyle/>
          <a:p>
            <a:pPr>
              <a:defRPr/>
            </a:pPr>
            <a:endParaRPr lang="ja-JP" altLang="en-US"/>
          </a:p>
        </p:txBody>
      </p:sp>
      <p:sp>
        <p:nvSpPr>
          <p:cNvPr id="3079" name="Rectangle 7"/>
          <p:cNvSpPr>
            <a:spLocks noChangeArrowheads="1"/>
          </p:cNvSpPr>
          <p:nvPr/>
        </p:nvSpPr>
        <p:spPr bwMode="auto">
          <a:xfrm>
            <a:off x="709614" y="9906000"/>
            <a:ext cx="718145" cy="184666"/>
          </a:xfrm>
          <a:prstGeom prst="rect">
            <a:avLst/>
          </a:prstGeom>
          <a:noFill/>
          <a:ln w="9525">
            <a:noFill/>
            <a:miter lim="800000"/>
            <a:headEnd/>
            <a:tailEnd/>
          </a:ln>
          <a:effectLst/>
        </p:spPr>
        <p:txBody>
          <a:bodyPr wrap="none" lIns="0" tIns="0" rIns="0" bIns="0">
            <a:spAutoFit/>
          </a:bodyPr>
          <a:lstStyle/>
          <a:p>
            <a:pPr defTabSz="997698">
              <a:defRPr/>
            </a:pPr>
            <a:r>
              <a:rPr lang="en-US" altLang="ja-JP" dirty="0"/>
              <a:t>Submission</a:t>
            </a:r>
          </a:p>
        </p:txBody>
      </p:sp>
      <p:sp>
        <p:nvSpPr>
          <p:cNvPr id="3080" name="Line 8"/>
          <p:cNvSpPr>
            <a:spLocks noChangeShapeType="1"/>
          </p:cNvSpPr>
          <p:nvPr/>
        </p:nvSpPr>
        <p:spPr bwMode="auto">
          <a:xfrm>
            <a:off x="709614" y="9893300"/>
            <a:ext cx="5837237" cy="0"/>
          </a:xfrm>
          <a:prstGeom prst="line">
            <a:avLst/>
          </a:prstGeom>
          <a:noFill/>
          <a:ln w="12700">
            <a:solidFill>
              <a:schemeClr val="tx1"/>
            </a:solidFill>
            <a:round/>
            <a:headEnd type="none" w="sm" len="sm"/>
            <a:tailEnd type="none" w="sm" len="sm"/>
          </a:ln>
          <a:effectLst/>
        </p:spPr>
        <p:txBody>
          <a:bodyPr wrap="none" lIns="97733" tIns="48868" rIns="97733" bIns="48868" anchor="ctr"/>
          <a:lstStyle/>
          <a:p>
            <a:pPr>
              <a:defRPr/>
            </a:pPr>
            <a:endParaRPr lang="ja-JP" alt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1463" y="107950"/>
            <a:ext cx="2349500"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698">
              <a:defRPr sz="1500" b="1" smtClean="0"/>
            </a:lvl1pPr>
          </a:lstStyle>
          <a:p>
            <a:pPr>
              <a:defRPr/>
            </a:pPr>
            <a:r>
              <a:rPr lang="en-US" altLang="ja-JP" smtClean="0"/>
              <a:t>doc.: IEEE 802.19-10/71r0</a:t>
            </a:r>
            <a:endParaRPr lang="en-US" altLang="ja-JP"/>
          </a:p>
        </p:txBody>
      </p:sp>
      <p:sp>
        <p:nvSpPr>
          <p:cNvPr id="2051" name="Rectangle 3"/>
          <p:cNvSpPr>
            <a:spLocks noGrp="1" noChangeArrowheads="1"/>
          </p:cNvSpPr>
          <p:nvPr>
            <p:ph type="dt" idx="1"/>
          </p:nvPr>
        </p:nvSpPr>
        <p:spPr bwMode="auto">
          <a:xfrm>
            <a:off x="669926" y="107950"/>
            <a:ext cx="981075"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698">
              <a:defRPr sz="1500" b="1"/>
            </a:lvl1pPr>
          </a:lstStyle>
          <a:p>
            <a:pPr>
              <a:defRPr/>
            </a:pPr>
            <a:fld id="{CB09F411-297F-42CF-A8F7-CF6F862DF737}" type="datetime1">
              <a:rPr lang="ja-JP" altLang="en-US" smtClean="0"/>
              <a:t>2010/5/17</a:t>
            </a:fld>
            <a:endParaRPr lang="en-US" altLang="ja-JP"/>
          </a:p>
        </p:txBody>
      </p:sp>
      <p:sp>
        <p:nvSpPr>
          <p:cNvPr id="18436" name="Rectangle 4"/>
          <p:cNvSpPr>
            <a:spLocks noGrp="1" noRot="1" noChangeAspect="1" noChangeArrowheads="1" noTextEdit="1"/>
          </p:cNvSpPr>
          <p:nvPr>
            <p:ph type="sldImg" idx="2"/>
          </p:nvPr>
        </p:nvSpPr>
        <p:spPr bwMode="auto">
          <a:xfrm>
            <a:off x="998538" y="773113"/>
            <a:ext cx="5102225"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151" y="4860926"/>
            <a:ext cx="5207000" cy="4606925"/>
          </a:xfrm>
          <a:prstGeom prst="rect">
            <a:avLst/>
          </a:prstGeom>
          <a:noFill/>
          <a:ln w="9525">
            <a:noFill/>
            <a:miter lim="800000"/>
            <a:headEnd/>
            <a:tailEnd/>
          </a:ln>
          <a:effectLst/>
        </p:spPr>
        <p:txBody>
          <a:bodyPr vert="horz" wrap="square" lIns="100109" tIns="49207" rIns="100109" bIns="49207"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4592319" y="9909175"/>
            <a:ext cx="18386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668" lvl="4" algn="r" defTabSz="997698">
              <a:defRPr smtClean="0"/>
            </a:lvl5pPr>
          </a:lstStyle>
          <a:p>
            <a:pPr lvl="4">
              <a:defRPr/>
            </a:pPr>
            <a:r>
              <a:rPr lang="en-US" altLang="ja-JP"/>
              <a:t>Chunyi SONG, NICT</a:t>
            </a:r>
          </a:p>
        </p:txBody>
      </p:sp>
      <p:sp>
        <p:nvSpPr>
          <p:cNvPr id="2055" name="Rectangle 7"/>
          <p:cNvSpPr>
            <a:spLocks noGrp="1" noChangeArrowheads="1"/>
          </p:cNvSpPr>
          <p:nvPr>
            <p:ph type="sldNum" sz="quarter" idx="5"/>
          </p:nvPr>
        </p:nvSpPr>
        <p:spPr bwMode="auto">
          <a:xfrm>
            <a:off x="3235987" y="9909175"/>
            <a:ext cx="5883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698">
              <a:defRPr/>
            </a:lvl1pPr>
          </a:lstStyle>
          <a:p>
            <a:pPr>
              <a:defRPr/>
            </a:pPr>
            <a:r>
              <a:rPr lang="en-US" altLang="ja-JP"/>
              <a:t>Page </a:t>
            </a:r>
            <a:fld id="{6EF20D5D-AB51-474A-A255-D4A480631D83}" type="slidenum">
              <a:rPr lang="en-US" altLang="ja-JP"/>
              <a:pPr>
                <a:defRPr/>
              </a:pPr>
              <a:t>&lt;#&gt;</a:t>
            </a:fld>
            <a:endParaRPr lang="en-US" altLang="ja-JP"/>
          </a:p>
        </p:txBody>
      </p:sp>
      <p:sp>
        <p:nvSpPr>
          <p:cNvPr id="2056" name="Rectangle 8"/>
          <p:cNvSpPr>
            <a:spLocks noChangeArrowheads="1"/>
          </p:cNvSpPr>
          <p:nvPr/>
        </p:nvSpPr>
        <p:spPr bwMode="auto">
          <a:xfrm>
            <a:off x="741364" y="9909175"/>
            <a:ext cx="718145" cy="184666"/>
          </a:xfrm>
          <a:prstGeom prst="rect">
            <a:avLst/>
          </a:prstGeom>
          <a:noFill/>
          <a:ln w="9525">
            <a:noFill/>
            <a:miter lim="800000"/>
            <a:headEnd/>
            <a:tailEnd/>
          </a:ln>
          <a:effectLst/>
        </p:spPr>
        <p:txBody>
          <a:bodyPr wrap="none" lIns="0" tIns="0" rIns="0" bIns="0">
            <a:spAutoFit/>
          </a:bodyPr>
          <a:lstStyle/>
          <a:p>
            <a:pPr>
              <a:defRPr/>
            </a:pPr>
            <a:r>
              <a:rPr lang="en-US" altLang="ja-JP"/>
              <a:t>Submission</a:t>
            </a:r>
          </a:p>
        </p:txBody>
      </p:sp>
      <p:sp>
        <p:nvSpPr>
          <p:cNvPr id="2057" name="Line 9"/>
          <p:cNvSpPr>
            <a:spLocks noChangeShapeType="1"/>
          </p:cNvSpPr>
          <p:nvPr/>
        </p:nvSpPr>
        <p:spPr bwMode="auto">
          <a:xfrm>
            <a:off x="741364" y="9907588"/>
            <a:ext cx="5616575" cy="0"/>
          </a:xfrm>
          <a:prstGeom prst="line">
            <a:avLst/>
          </a:prstGeom>
          <a:noFill/>
          <a:ln w="12700">
            <a:solidFill>
              <a:schemeClr val="tx1"/>
            </a:solidFill>
            <a:round/>
            <a:headEnd type="none" w="sm" len="sm"/>
            <a:tailEnd type="none" w="sm" len="sm"/>
          </a:ln>
          <a:effectLst/>
        </p:spPr>
        <p:txBody>
          <a:bodyPr wrap="none" lIns="97733" tIns="48868" rIns="97733" bIns="48868" anchor="ctr"/>
          <a:lstStyle/>
          <a:p>
            <a:pPr>
              <a:defRPr/>
            </a:pPr>
            <a:endParaRPr lang="ja-JP" altLang="en-US"/>
          </a:p>
        </p:txBody>
      </p:sp>
      <p:sp>
        <p:nvSpPr>
          <p:cNvPr id="2058" name="Line 10"/>
          <p:cNvSpPr>
            <a:spLocks noChangeShapeType="1"/>
          </p:cNvSpPr>
          <p:nvPr/>
        </p:nvSpPr>
        <p:spPr bwMode="auto">
          <a:xfrm>
            <a:off x="663576" y="327025"/>
            <a:ext cx="5772150" cy="0"/>
          </a:xfrm>
          <a:prstGeom prst="line">
            <a:avLst/>
          </a:prstGeom>
          <a:noFill/>
          <a:ln w="12700">
            <a:solidFill>
              <a:schemeClr val="tx1"/>
            </a:solidFill>
            <a:round/>
            <a:headEnd type="none" w="sm" len="sm"/>
            <a:tailEnd type="none" w="sm" len="sm"/>
          </a:ln>
          <a:effectLst/>
        </p:spPr>
        <p:txBody>
          <a:bodyPr wrap="none" lIns="97733" tIns="48868" rIns="97733" bIns="48868"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dt" sz="quarter" idx="1"/>
          </p:nvPr>
        </p:nvSpPr>
        <p:spPr>
          <a:noFill/>
        </p:spPr>
        <p:txBody>
          <a:bodyPr/>
          <a:lstStyle/>
          <a:p>
            <a:pPr defTabSz="996789"/>
            <a:fld id="{536AB717-A7F8-4441-8D28-6B8848F2C67D}" type="datetime1">
              <a:rPr lang="ja-JP" altLang="en-US" smtClean="0"/>
              <a:t>2010/5/17</a:t>
            </a:fld>
            <a:endParaRPr lang="en-US" altLang="ja-JP" dirty="0" smtClean="0"/>
          </a:p>
        </p:txBody>
      </p:sp>
      <p:sp>
        <p:nvSpPr>
          <p:cNvPr id="19460"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19461"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B96EC207-EA85-4912-8D9A-15EA9287D7DD}" type="slidenum">
              <a:rPr lang="en-US" altLang="ja-JP" smtClean="0"/>
              <a:pPr defTabSz="996789"/>
              <a:t>1</a:t>
            </a:fld>
            <a:endParaRPr lang="en-US" altLang="ja-JP" dirty="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ln/>
        </p:spPr>
        <p:txBody>
          <a:bodyPr/>
          <a:lstStyle/>
          <a:p>
            <a:r>
              <a:rPr lang="en-US" altLang="ja-JP" sz="1200" b="0" i="0" u="none" strike="noStrike" kern="1200" dirty="0" smtClean="0">
                <a:solidFill>
                  <a:schemeClr val="tx1"/>
                </a:solidFill>
                <a:latin typeface="Times New Roman" pitchFamily="18" charset="0"/>
                <a:ea typeface="+mn-ea"/>
                <a:cs typeface="+mn-cs"/>
              </a:rPr>
              <a:t>2. a method of realizing  coexistence among TV white space network/devices;</a:t>
            </a:r>
            <a:endParaRPr lang="ja-JP" altLang="ja-JP" dirty="0"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dt" sz="quarter" idx="1"/>
          </p:nvPr>
        </p:nvSpPr>
        <p:spPr>
          <a:noFill/>
        </p:spPr>
        <p:txBody>
          <a:bodyPr/>
          <a:lstStyle/>
          <a:p>
            <a:pPr defTabSz="996789"/>
            <a:fld id="{F11351B4-ADFD-426D-A930-549484269414}" type="datetime1">
              <a:rPr lang="ja-JP" altLang="en-US" smtClean="0"/>
              <a:t>2010/5/17</a:t>
            </a:fld>
            <a:endParaRPr lang="en-US" altLang="ja-JP" dirty="0" smtClean="0"/>
          </a:p>
        </p:txBody>
      </p:sp>
      <p:sp>
        <p:nvSpPr>
          <p:cNvPr id="29700"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9701" name="Rectangle 7"/>
          <p:cNvSpPr>
            <a:spLocks noGrp="1" noChangeArrowheads="1"/>
          </p:cNvSpPr>
          <p:nvPr>
            <p:ph type="sldNum" sz="quarter" idx="5"/>
          </p:nvPr>
        </p:nvSpPr>
        <p:spPr>
          <a:xfrm>
            <a:off x="3332168" y="9909175"/>
            <a:ext cx="492121" cy="184666"/>
          </a:xfrm>
          <a:noFill/>
        </p:spPr>
        <p:txBody>
          <a:bodyPr/>
          <a:lstStyle/>
          <a:p>
            <a:pPr defTabSz="996789"/>
            <a:r>
              <a:rPr lang="en-US" altLang="ja-JP" dirty="0" smtClean="0"/>
              <a:t>Page </a:t>
            </a:r>
            <a:fld id="{CACC5AC4-FCAF-4718-BD1A-321A691E1089}" type="slidenum">
              <a:rPr lang="en-US" altLang="ja-JP" smtClean="0"/>
              <a:pPr defTabSz="996789"/>
              <a:t>10</a:t>
            </a:fld>
            <a:endParaRPr lang="en-US" altLang="ja-JP" dirty="0" smtClean="0"/>
          </a:p>
        </p:txBody>
      </p:sp>
      <p:sp>
        <p:nvSpPr>
          <p:cNvPr id="29702" name="Rectangle 2"/>
          <p:cNvSpPr>
            <a:spLocks noGrp="1" noRot="1" noChangeAspect="1" noChangeArrowheads="1" noTextEdit="1"/>
          </p:cNvSpPr>
          <p:nvPr>
            <p:ph type="sldImg"/>
          </p:nvPr>
        </p:nvSpPr>
        <p:spPr>
          <a:ln cap="flat"/>
        </p:spPr>
      </p:sp>
      <p:sp>
        <p:nvSpPr>
          <p:cNvPr id="29703" name="Rectangle 3"/>
          <p:cNvSpPr>
            <a:spLocks noGrp="1" noChangeArrowheads="1"/>
          </p:cNvSpPr>
          <p:nvPr>
            <p:ph type="body" idx="1"/>
          </p:nvPr>
        </p:nvSpPr>
        <p:spPr>
          <a:noFill/>
          <a:ln/>
        </p:spPr>
        <p:txBody>
          <a:bodyPr lIns="101806" rIns="101806"/>
          <a:lstStyle/>
          <a:p>
            <a:r>
              <a:rPr lang="en-US" altLang="ja-JP" sz="1200" b="0" i="0" u="none" strike="noStrike" kern="1200" smtClean="0">
                <a:solidFill>
                  <a:schemeClr val="tx1"/>
                </a:solidFill>
                <a:latin typeface="Times New Roman" pitchFamily="18" charset="0"/>
                <a:ea typeface="+mn-ea"/>
                <a:cs typeface="+mn-cs"/>
              </a:rPr>
              <a:t>Coexistence metric: A </a:t>
            </a:r>
            <a:r>
              <a:rPr lang="en-US" altLang="ja-JP" sz="1200" b="0" i="0" u="none" strike="noStrike" kern="1200" dirty="0" smtClean="0">
                <a:solidFill>
                  <a:schemeClr val="tx1"/>
                </a:solidFill>
                <a:latin typeface="Times New Roman" pitchFamily="18" charset="0"/>
                <a:ea typeface="+mn-ea"/>
                <a:cs typeface="+mn-cs"/>
              </a:rPr>
              <a:t>measurable quantity that can be used to indicate how well two or more networks or devices are coexisting </a:t>
            </a:r>
            <a:endParaRPr lang="ja-JP" altLang="ja-JP" dirty="0"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dt" sz="quarter" idx="1"/>
          </p:nvPr>
        </p:nvSpPr>
        <p:spPr>
          <a:noFill/>
        </p:spPr>
        <p:txBody>
          <a:bodyPr/>
          <a:lstStyle/>
          <a:p>
            <a:pPr defTabSz="996789"/>
            <a:fld id="{7481A03B-5715-475E-A7F7-332AF08FEC73}" type="datetime1">
              <a:rPr lang="ja-JP" altLang="en-US" smtClean="0"/>
              <a:t>2010/5/17</a:t>
            </a:fld>
            <a:endParaRPr lang="en-US" altLang="ja-JP" dirty="0" smtClean="0"/>
          </a:p>
        </p:txBody>
      </p:sp>
      <p:sp>
        <p:nvSpPr>
          <p:cNvPr id="30724"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30725" name="Rectangle 7"/>
          <p:cNvSpPr>
            <a:spLocks noGrp="1" noChangeArrowheads="1"/>
          </p:cNvSpPr>
          <p:nvPr>
            <p:ph type="sldNum" sz="quarter" idx="5"/>
          </p:nvPr>
        </p:nvSpPr>
        <p:spPr>
          <a:xfrm>
            <a:off x="3337874" y="9909175"/>
            <a:ext cx="486415" cy="184666"/>
          </a:xfrm>
          <a:noFill/>
        </p:spPr>
        <p:txBody>
          <a:bodyPr/>
          <a:lstStyle/>
          <a:p>
            <a:pPr defTabSz="996789"/>
            <a:r>
              <a:rPr lang="en-US" altLang="ja-JP" dirty="0" smtClean="0"/>
              <a:t>Page </a:t>
            </a:r>
            <a:fld id="{569BCDEC-9F0D-41EE-A68E-66B6DCE0611D}" type="slidenum">
              <a:rPr lang="en-US" altLang="ja-JP" smtClean="0"/>
              <a:pPr defTabSz="996789"/>
              <a:t>11</a:t>
            </a:fld>
            <a:endParaRPr lang="en-US" altLang="ja-JP" dirty="0"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ln/>
        </p:spPr>
        <p:txBody>
          <a:bodyPr lIns="101806" rIns="101806"/>
          <a:lstStyle/>
          <a:p>
            <a:r>
              <a:rPr lang="en-US" altLang="ja-JP" dirty="0" smtClean="0"/>
              <a:t>1.Performance degradation</a:t>
            </a:r>
            <a:r>
              <a:rPr lang="en-US" altLang="ja-JP" baseline="0" dirty="0" smtClean="0"/>
              <a:t> with the increase of channel number (the number of networks is also increased)</a:t>
            </a:r>
          </a:p>
          <a:p>
            <a:r>
              <a:rPr lang="en-US" altLang="ja-JP" baseline="0" dirty="0" smtClean="0"/>
              <a:t>2. The </a:t>
            </a:r>
            <a:endParaRPr lang="ja-JP" altLang="ja-JP" dirty="0"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dt" sz="quarter" idx="1"/>
          </p:nvPr>
        </p:nvSpPr>
        <p:spPr>
          <a:noFill/>
        </p:spPr>
        <p:txBody>
          <a:bodyPr/>
          <a:lstStyle/>
          <a:p>
            <a:pPr defTabSz="996789"/>
            <a:fld id="{F597AD9F-5723-40C4-9AA4-81103558D641}" type="datetime1">
              <a:rPr lang="ja-JP" altLang="en-US" smtClean="0"/>
              <a:t>2010/5/17</a:t>
            </a:fld>
            <a:endParaRPr lang="en-US" altLang="ja-JP" dirty="0" smtClean="0"/>
          </a:p>
        </p:txBody>
      </p:sp>
      <p:sp>
        <p:nvSpPr>
          <p:cNvPr id="31748"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31749" name="Rectangle 7"/>
          <p:cNvSpPr>
            <a:spLocks noGrp="1" noChangeArrowheads="1"/>
          </p:cNvSpPr>
          <p:nvPr>
            <p:ph type="sldNum" sz="quarter" idx="5"/>
          </p:nvPr>
        </p:nvSpPr>
        <p:spPr>
          <a:xfrm>
            <a:off x="3332168" y="9909175"/>
            <a:ext cx="492121" cy="184666"/>
          </a:xfrm>
          <a:noFill/>
        </p:spPr>
        <p:txBody>
          <a:bodyPr/>
          <a:lstStyle/>
          <a:p>
            <a:pPr defTabSz="996789"/>
            <a:r>
              <a:rPr lang="en-US" altLang="ja-JP" dirty="0" smtClean="0"/>
              <a:t>Page </a:t>
            </a:r>
            <a:fld id="{31A78DA8-FE6B-424E-8785-A29E005B89E3}" type="slidenum">
              <a:rPr lang="en-US" altLang="ja-JP" smtClean="0"/>
              <a:pPr defTabSz="996789"/>
              <a:t>12</a:t>
            </a:fld>
            <a:endParaRPr lang="en-US" altLang="ja-JP" dirty="0" smtClean="0"/>
          </a:p>
        </p:txBody>
      </p:sp>
      <p:sp>
        <p:nvSpPr>
          <p:cNvPr id="31750" name="Rectangle 2"/>
          <p:cNvSpPr>
            <a:spLocks noGrp="1" noRot="1" noChangeAspect="1" noChangeArrowheads="1" noTextEdit="1"/>
          </p:cNvSpPr>
          <p:nvPr>
            <p:ph type="sldImg"/>
          </p:nvPr>
        </p:nvSpPr>
        <p:spPr>
          <a:ln cap="flat"/>
        </p:spPr>
      </p:sp>
      <p:sp>
        <p:nvSpPr>
          <p:cNvPr id="31751"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dt" sz="quarter" idx="1"/>
          </p:nvPr>
        </p:nvSpPr>
        <p:spPr>
          <a:noFill/>
        </p:spPr>
        <p:txBody>
          <a:bodyPr/>
          <a:lstStyle/>
          <a:p>
            <a:pPr defTabSz="996789"/>
            <a:fld id="{21C33913-250C-4759-9309-95CB8679279A}" type="datetime1">
              <a:rPr lang="ja-JP" altLang="en-US" smtClean="0"/>
              <a:t>2010/5/17</a:t>
            </a:fld>
            <a:endParaRPr lang="en-US" altLang="ja-JP" dirty="0" smtClean="0"/>
          </a:p>
        </p:txBody>
      </p:sp>
      <p:sp>
        <p:nvSpPr>
          <p:cNvPr id="32772"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32773" name="Rectangle 7"/>
          <p:cNvSpPr>
            <a:spLocks noGrp="1" noChangeArrowheads="1"/>
          </p:cNvSpPr>
          <p:nvPr>
            <p:ph type="sldNum" sz="quarter" idx="5"/>
          </p:nvPr>
        </p:nvSpPr>
        <p:spPr>
          <a:xfrm>
            <a:off x="3332168" y="9909175"/>
            <a:ext cx="492121" cy="184666"/>
          </a:xfrm>
          <a:noFill/>
        </p:spPr>
        <p:txBody>
          <a:bodyPr/>
          <a:lstStyle/>
          <a:p>
            <a:pPr defTabSz="996789"/>
            <a:r>
              <a:rPr lang="en-US" altLang="ja-JP" dirty="0" smtClean="0"/>
              <a:t>Page </a:t>
            </a:r>
            <a:fld id="{C975E2B1-B327-4013-B084-A049FD925E8A}" type="slidenum">
              <a:rPr lang="en-US" altLang="ja-JP" smtClean="0"/>
              <a:pPr defTabSz="996789"/>
              <a:t>13</a:t>
            </a:fld>
            <a:endParaRPr lang="en-US" altLang="ja-JP" dirty="0" smtClean="0"/>
          </a:p>
        </p:txBody>
      </p:sp>
      <p:sp>
        <p:nvSpPr>
          <p:cNvPr id="32774" name="Rectangle 2"/>
          <p:cNvSpPr>
            <a:spLocks noGrp="1" noRot="1" noChangeAspect="1" noChangeArrowheads="1" noTextEdit="1"/>
          </p:cNvSpPr>
          <p:nvPr>
            <p:ph type="sldImg"/>
          </p:nvPr>
        </p:nvSpPr>
        <p:spPr>
          <a:ln cap="flat"/>
        </p:spPr>
      </p:sp>
      <p:sp>
        <p:nvSpPr>
          <p:cNvPr id="32775"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dt" sz="quarter" idx="1"/>
          </p:nvPr>
        </p:nvSpPr>
        <p:spPr>
          <a:noFill/>
        </p:spPr>
        <p:txBody>
          <a:bodyPr/>
          <a:lstStyle/>
          <a:p>
            <a:pPr defTabSz="996789"/>
            <a:fld id="{D88159A6-3A8F-458B-9544-988F153358B4}" type="datetime1">
              <a:rPr lang="ja-JP" altLang="en-US" smtClean="0"/>
              <a:t>2010/5/17</a:t>
            </a:fld>
            <a:endParaRPr lang="en-US" altLang="ja-JP" dirty="0" smtClean="0"/>
          </a:p>
        </p:txBody>
      </p:sp>
      <p:sp>
        <p:nvSpPr>
          <p:cNvPr id="33796"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33797" name="Rectangle 7"/>
          <p:cNvSpPr>
            <a:spLocks noGrp="1" noChangeArrowheads="1"/>
          </p:cNvSpPr>
          <p:nvPr>
            <p:ph type="sldNum" sz="quarter" idx="5"/>
          </p:nvPr>
        </p:nvSpPr>
        <p:spPr>
          <a:xfrm>
            <a:off x="3332168" y="9909175"/>
            <a:ext cx="492121" cy="184666"/>
          </a:xfrm>
          <a:noFill/>
        </p:spPr>
        <p:txBody>
          <a:bodyPr/>
          <a:lstStyle/>
          <a:p>
            <a:pPr defTabSz="996789"/>
            <a:r>
              <a:rPr lang="en-US" altLang="ja-JP" dirty="0" smtClean="0"/>
              <a:t>Page </a:t>
            </a:r>
            <a:fld id="{33DC2A4D-837A-4316-85B6-686C6F266BE9}" type="slidenum">
              <a:rPr lang="en-US" altLang="ja-JP" smtClean="0"/>
              <a:pPr defTabSz="996789"/>
              <a:t>14</a:t>
            </a:fld>
            <a:endParaRPr lang="en-US" altLang="ja-JP" dirty="0" smtClean="0"/>
          </a:p>
        </p:txBody>
      </p:sp>
      <p:sp>
        <p:nvSpPr>
          <p:cNvPr id="33798" name="Rectangle 2"/>
          <p:cNvSpPr>
            <a:spLocks noGrp="1" noRot="1" noChangeAspect="1" noChangeArrowheads="1" noTextEdit="1"/>
          </p:cNvSpPr>
          <p:nvPr>
            <p:ph type="sldImg"/>
          </p:nvPr>
        </p:nvSpPr>
        <p:spPr>
          <a:ln cap="flat"/>
        </p:spPr>
      </p:sp>
      <p:sp>
        <p:nvSpPr>
          <p:cNvPr id="33799"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dt" sz="quarter" idx="1"/>
          </p:nvPr>
        </p:nvSpPr>
        <p:spPr>
          <a:noFill/>
        </p:spPr>
        <p:txBody>
          <a:bodyPr/>
          <a:lstStyle/>
          <a:p>
            <a:pPr defTabSz="996789"/>
            <a:fld id="{7286D0FD-524C-4D04-BE63-27442AACE4E1}" type="datetime1">
              <a:rPr lang="ja-JP" altLang="en-US" smtClean="0"/>
              <a:t>2010/5/17</a:t>
            </a:fld>
            <a:endParaRPr lang="en-US" altLang="ja-JP" dirty="0" smtClean="0"/>
          </a:p>
        </p:txBody>
      </p:sp>
      <p:sp>
        <p:nvSpPr>
          <p:cNvPr id="34820"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34821" name="Rectangle 7"/>
          <p:cNvSpPr>
            <a:spLocks noGrp="1" noChangeArrowheads="1"/>
          </p:cNvSpPr>
          <p:nvPr>
            <p:ph type="sldNum" sz="quarter" idx="5"/>
          </p:nvPr>
        </p:nvSpPr>
        <p:spPr>
          <a:xfrm>
            <a:off x="3332168" y="9909175"/>
            <a:ext cx="492121" cy="184666"/>
          </a:xfrm>
          <a:noFill/>
        </p:spPr>
        <p:txBody>
          <a:bodyPr/>
          <a:lstStyle/>
          <a:p>
            <a:pPr defTabSz="996789"/>
            <a:r>
              <a:rPr lang="en-US" altLang="ja-JP" dirty="0" smtClean="0"/>
              <a:t>Page </a:t>
            </a:r>
            <a:fld id="{32727475-2E42-4E67-A56C-AC92EA37DFF9}" type="slidenum">
              <a:rPr lang="en-US" altLang="ja-JP" smtClean="0"/>
              <a:pPr defTabSz="996789"/>
              <a:t>15</a:t>
            </a:fld>
            <a:endParaRPr lang="en-US" altLang="ja-JP" dirty="0" smtClean="0"/>
          </a:p>
        </p:txBody>
      </p:sp>
      <p:sp>
        <p:nvSpPr>
          <p:cNvPr id="34822" name="Rectangle 2"/>
          <p:cNvSpPr>
            <a:spLocks noGrp="1" noRot="1" noChangeAspect="1" noChangeArrowheads="1" noTextEdit="1"/>
          </p:cNvSpPr>
          <p:nvPr>
            <p:ph type="sldImg"/>
          </p:nvPr>
        </p:nvSpPr>
        <p:spPr>
          <a:ln cap="flat"/>
        </p:spPr>
      </p:sp>
      <p:sp>
        <p:nvSpPr>
          <p:cNvPr id="34823" name="Rectangle 3"/>
          <p:cNvSpPr>
            <a:spLocks noGrp="1" noChangeArrowheads="1"/>
          </p:cNvSpPr>
          <p:nvPr>
            <p:ph type="body" idx="1"/>
          </p:nvPr>
        </p:nvSpPr>
        <p:spPr>
          <a:noFill/>
          <a:ln/>
        </p:spPr>
        <p:txBody>
          <a:bodyPr lIns="101806" rIns="101806"/>
          <a:lstStyle/>
          <a:p>
            <a:r>
              <a:rPr lang="en-US" altLang="ja-JP" dirty="0" smtClean="0"/>
              <a:t>Principle of non </a:t>
            </a:r>
            <a:r>
              <a:rPr lang="en-US" altLang="ja-JP" dirty="0" err="1" smtClean="0"/>
              <a:t>discriminitory</a:t>
            </a:r>
            <a:r>
              <a:rPr lang="en-US" altLang="ja-JP" dirty="0" smtClean="0"/>
              <a:t>, uniform application of rules in allocating or dividing a competitive resource such as spectrum.  Simple fairness is based on equal </a:t>
            </a:r>
            <a:r>
              <a:rPr lang="en-US" altLang="ja-JP" dirty="0" err="1" smtClean="0"/>
              <a:t>dvision</a:t>
            </a:r>
            <a:r>
              <a:rPr lang="en-US" altLang="ja-JP" dirty="0" smtClean="0"/>
              <a:t> of resources among all users.  Rules for fairness may also consider specific user requirements (user load, QOS, priority, etc), aggregate spectral efficiency, etiquette (first come first served, etc.), and user or network policies</a:t>
            </a:r>
            <a:endParaRPr lang="ja-JP" altLang="ja-JP" dirty="0"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dt" sz="quarter" idx="1"/>
          </p:nvPr>
        </p:nvSpPr>
        <p:spPr>
          <a:noFill/>
        </p:spPr>
        <p:txBody>
          <a:bodyPr/>
          <a:lstStyle/>
          <a:p>
            <a:pPr defTabSz="996789"/>
            <a:fld id="{DB7FE96A-FC13-4186-8FEB-86A712F16A93}" type="datetime1">
              <a:rPr lang="ja-JP" altLang="en-US" smtClean="0"/>
              <a:t>2010/5/17</a:t>
            </a:fld>
            <a:endParaRPr lang="en-US" altLang="ja-JP" dirty="0" smtClean="0"/>
          </a:p>
        </p:txBody>
      </p:sp>
      <p:sp>
        <p:nvSpPr>
          <p:cNvPr id="20484"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0485"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BB6223DB-7D21-4FAA-9A36-FDF61A3890B7}" type="slidenum">
              <a:rPr lang="en-US" altLang="ja-JP" smtClean="0"/>
              <a:pPr defTabSz="996789"/>
              <a:t>2</a:t>
            </a:fld>
            <a:endParaRPr lang="en-US" altLang="ja-JP" dirty="0" smtClean="0"/>
          </a:p>
        </p:txBody>
      </p:sp>
      <p:sp>
        <p:nvSpPr>
          <p:cNvPr id="20486" name="Rectangle 2"/>
          <p:cNvSpPr>
            <a:spLocks noGrp="1" noRot="1" noChangeAspect="1" noChangeArrowheads="1" noTextEdit="1"/>
          </p:cNvSpPr>
          <p:nvPr>
            <p:ph type="sldImg"/>
          </p:nvPr>
        </p:nvSpPr>
        <p:spPr>
          <a:ln cap="flat"/>
        </p:spPr>
      </p:sp>
      <p:sp>
        <p:nvSpPr>
          <p:cNvPr id="20487" name="Rectangle 3"/>
          <p:cNvSpPr>
            <a:spLocks noGrp="1" noChangeArrowheads="1"/>
          </p:cNvSpPr>
          <p:nvPr>
            <p:ph type="body" idx="1"/>
          </p:nvPr>
        </p:nvSpPr>
        <p:spPr>
          <a:noFill/>
          <a:ln/>
        </p:spPr>
        <p:txBody>
          <a:bodyPr lIns="101806" rIns="101806"/>
          <a:lstStyle/>
          <a:p>
            <a:r>
              <a:rPr lang="en-US" altLang="ja-JP" sz="1200" b="0" i="0" u="none" strike="noStrike" kern="1200" dirty="0" smtClean="0">
                <a:solidFill>
                  <a:schemeClr val="tx1"/>
                </a:solidFill>
                <a:latin typeface="Times New Roman" pitchFamily="18" charset="0"/>
                <a:ea typeface="+mn-ea"/>
                <a:cs typeface="+mn-cs"/>
              </a:rPr>
              <a:t>The ability of a system to switch to a different frequency (physical operating channel) based on channel measurements avoiding interference to regulatory protected devices.</a:t>
            </a:r>
            <a:r>
              <a:rPr lang="en-US" altLang="ja-JP" dirty="0" smtClean="0"/>
              <a:t> </a:t>
            </a:r>
            <a:endParaRPr lang="ja-JP" altLang="ja-JP" dirty="0"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dt" sz="quarter" idx="1"/>
          </p:nvPr>
        </p:nvSpPr>
        <p:spPr>
          <a:noFill/>
        </p:spPr>
        <p:txBody>
          <a:bodyPr/>
          <a:lstStyle/>
          <a:p>
            <a:pPr defTabSz="996789"/>
            <a:fld id="{023B4B2D-9236-4718-A64D-20BEBC97E290}" type="datetime1">
              <a:rPr lang="ja-JP" altLang="en-US" smtClean="0"/>
              <a:t>2010/5/17</a:t>
            </a:fld>
            <a:endParaRPr lang="en-US" altLang="ja-JP" dirty="0" smtClean="0"/>
          </a:p>
        </p:txBody>
      </p:sp>
      <p:sp>
        <p:nvSpPr>
          <p:cNvPr id="21508"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1509"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097DBBB3-9877-478F-BF8C-6D5C8E755A99}" type="slidenum">
              <a:rPr lang="en-US" altLang="ja-JP" smtClean="0"/>
              <a:pPr defTabSz="996789"/>
              <a:t>3</a:t>
            </a:fld>
            <a:endParaRPr lang="en-US" altLang="ja-JP" dirty="0" smtClean="0"/>
          </a:p>
        </p:txBody>
      </p:sp>
      <p:sp>
        <p:nvSpPr>
          <p:cNvPr id="21510" name="Rectangle 2"/>
          <p:cNvSpPr>
            <a:spLocks noGrp="1" noRot="1" noChangeAspect="1" noChangeArrowheads="1" noTextEdit="1"/>
          </p:cNvSpPr>
          <p:nvPr>
            <p:ph type="sldImg"/>
          </p:nvPr>
        </p:nvSpPr>
        <p:spPr>
          <a:ln cap="flat"/>
        </p:spPr>
      </p:sp>
      <p:sp>
        <p:nvSpPr>
          <p:cNvPr id="21511"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dt" sz="quarter" idx="1"/>
          </p:nvPr>
        </p:nvSpPr>
        <p:spPr>
          <a:noFill/>
        </p:spPr>
        <p:txBody>
          <a:bodyPr/>
          <a:lstStyle/>
          <a:p>
            <a:pPr defTabSz="996789"/>
            <a:fld id="{08C2B15B-6184-4E75-A6B4-4BCCE9E7E3D4}" type="datetime1">
              <a:rPr lang="ja-JP" altLang="en-US" smtClean="0"/>
              <a:t>2010/5/17</a:t>
            </a:fld>
            <a:endParaRPr lang="en-US" altLang="ja-JP" dirty="0" smtClean="0"/>
          </a:p>
        </p:txBody>
      </p:sp>
      <p:sp>
        <p:nvSpPr>
          <p:cNvPr id="23556"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3557"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26235DEC-BC73-4CA5-9733-4D61E4F0FCAE}" type="slidenum">
              <a:rPr lang="en-US" altLang="ja-JP" smtClean="0"/>
              <a:pPr defTabSz="996789"/>
              <a:t>4</a:t>
            </a:fld>
            <a:endParaRPr lang="en-US" altLang="ja-JP" dirty="0" smtClean="0"/>
          </a:p>
        </p:txBody>
      </p:sp>
      <p:sp>
        <p:nvSpPr>
          <p:cNvPr id="23558" name="Rectangle 2"/>
          <p:cNvSpPr>
            <a:spLocks noGrp="1" noRot="1" noChangeAspect="1" noChangeArrowheads="1" noTextEdit="1"/>
          </p:cNvSpPr>
          <p:nvPr>
            <p:ph type="sldImg"/>
          </p:nvPr>
        </p:nvSpPr>
        <p:spPr>
          <a:ln cap="flat"/>
        </p:spPr>
      </p:sp>
      <p:sp>
        <p:nvSpPr>
          <p:cNvPr id="23559"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dt" sz="quarter" idx="1"/>
          </p:nvPr>
        </p:nvSpPr>
        <p:spPr>
          <a:noFill/>
        </p:spPr>
        <p:txBody>
          <a:bodyPr/>
          <a:lstStyle/>
          <a:p>
            <a:pPr defTabSz="996789"/>
            <a:fld id="{E93E0816-4D23-4E10-BFC9-AC83AAB1A88F}" type="datetime1">
              <a:rPr lang="ja-JP" altLang="en-US" smtClean="0"/>
              <a:t>2010/5/17</a:t>
            </a:fld>
            <a:endParaRPr lang="en-US" altLang="ja-JP" dirty="0" smtClean="0"/>
          </a:p>
        </p:txBody>
      </p:sp>
      <p:sp>
        <p:nvSpPr>
          <p:cNvPr id="24580"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4581"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008385BD-6A0D-4E6E-B59C-8C3C95675B9A}" type="slidenum">
              <a:rPr lang="en-US" altLang="ja-JP" smtClean="0"/>
              <a:pPr defTabSz="996789"/>
              <a:t>5</a:t>
            </a:fld>
            <a:endParaRPr lang="en-US" altLang="ja-JP" dirty="0" smtClean="0"/>
          </a:p>
        </p:txBody>
      </p:sp>
      <p:sp>
        <p:nvSpPr>
          <p:cNvPr id="24582" name="Rectangle 2"/>
          <p:cNvSpPr>
            <a:spLocks noGrp="1" noRot="1" noChangeAspect="1" noChangeArrowheads="1" noTextEdit="1"/>
          </p:cNvSpPr>
          <p:nvPr>
            <p:ph type="sldImg"/>
          </p:nvPr>
        </p:nvSpPr>
        <p:spPr>
          <a:ln cap="flat"/>
        </p:spPr>
      </p:sp>
      <p:sp>
        <p:nvSpPr>
          <p:cNvPr id="24583"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dt" sz="quarter" idx="1"/>
          </p:nvPr>
        </p:nvSpPr>
        <p:spPr>
          <a:noFill/>
        </p:spPr>
        <p:txBody>
          <a:bodyPr/>
          <a:lstStyle/>
          <a:p>
            <a:pPr defTabSz="996789"/>
            <a:fld id="{3FAE3BA9-3B2E-4D4B-B452-9BFF9551695C}" type="datetime1">
              <a:rPr lang="ja-JP" altLang="en-US" smtClean="0"/>
              <a:t>2010/5/17</a:t>
            </a:fld>
            <a:endParaRPr lang="en-US" altLang="ja-JP" dirty="0" smtClean="0"/>
          </a:p>
        </p:txBody>
      </p:sp>
      <p:sp>
        <p:nvSpPr>
          <p:cNvPr id="25604"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5605"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1136D02A-733D-44A6-B979-79EE2F88B895}" type="slidenum">
              <a:rPr lang="en-US" altLang="ja-JP" smtClean="0"/>
              <a:pPr defTabSz="996789"/>
              <a:t>6</a:t>
            </a:fld>
            <a:endParaRPr lang="en-US" altLang="ja-JP" dirty="0" smtClean="0"/>
          </a:p>
        </p:txBody>
      </p:sp>
      <p:sp>
        <p:nvSpPr>
          <p:cNvPr id="25606" name="Rectangle 2"/>
          <p:cNvSpPr>
            <a:spLocks noGrp="1" noRot="1" noChangeAspect="1" noChangeArrowheads="1" noTextEdit="1"/>
          </p:cNvSpPr>
          <p:nvPr>
            <p:ph type="sldImg"/>
          </p:nvPr>
        </p:nvSpPr>
        <p:spPr>
          <a:ln cap="flat"/>
        </p:spPr>
      </p:sp>
      <p:sp>
        <p:nvSpPr>
          <p:cNvPr id="25607" name="Rectangle 3"/>
          <p:cNvSpPr>
            <a:spLocks noGrp="1" noChangeArrowheads="1"/>
          </p:cNvSpPr>
          <p:nvPr>
            <p:ph type="body" idx="1"/>
          </p:nvPr>
        </p:nvSpPr>
        <p:spPr>
          <a:noFill/>
          <a:ln/>
        </p:spPr>
        <p:txBody>
          <a:bodyPr lIns="101806" rIns="101806"/>
          <a:lstStyle/>
          <a:p>
            <a:r>
              <a:rPr lang="en-US" altLang="ja-JP" dirty="0" smtClean="0"/>
              <a:t>The AEUTs could be continuous values and vary</a:t>
            </a:r>
            <a:r>
              <a:rPr lang="en-US" altLang="ja-JP" baseline="0" dirty="0" smtClean="0"/>
              <a:t> in a large range of values; i</a:t>
            </a:r>
            <a:r>
              <a:rPr lang="en-US" altLang="ja-JP" dirty="0" smtClean="0"/>
              <a:t>f using AEUT directly as reference / basis for selection, problem of heavy</a:t>
            </a:r>
          </a:p>
          <a:p>
            <a:r>
              <a:rPr lang="en-US" altLang="ja-JP" dirty="0" smtClean="0"/>
              <a:t>Overhead traffic may become severe when any information</a:t>
            </a:r>
            <a:r>
              <a:rPr lang="en-US" altLang="ja-JP" baseline="0" dirty="0" smtClean="0"/>
              <a:t> exchange of the AEUTs between two networks. Based on this consideration,  </a:t>
            </a:r>
            <a:endParaRPr lang="ja-JP" altLang="ja-JP" dirty="0"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dt" sz="quarter" idx="1"/>
          </p:nvPr>
        </p:nvSpPr>
        <p:spPr>
          <a:noFill/>
        </p:spPr>
        <p:txBody>
          <a:bodyPr/>
          <a:lstStyle/>
          <a:p>
            <a:pPr defTabSz="996789"/>
            <a:fld id="{693C39AA-902D-4EA0-94E8-4FDE667D360D}" type="datetime1">
              <a:rPr lang="ja-JP" altLang="en-US" smtClean="0"/>
              <a:t>2010/5/17</a:t>
            </a:fld>
            <a:endParaRPr lang="en-US" altLang="ja-JP" dirty="0" smtClean="0"/>
          </a:p>
        </p:txBody>
      </p:sp>
      <p:sp>
        <p:nvSpPr>
          <p:cNvPr id="26628"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6629"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7663DA52-EEF8-482C-9E7D-63E3AD4A0B76}" type="slidenum">
              <a:rPr lang="en-US" altLang="ja-JP" smtClean="0"/>
              <a:pPr defTabSz="996789"/>
              <a:t>7</a:t>
            </a:fld>
            <a:endParaRPr lang="en-US" altLang="ja-JP" dirty="0" smtClean="0"/>
          </a:p>
        </p:txBody>
      </p:sp>
      <p:sp>
        <p:nvSpPr>
          <p:cNvPr id="26630" name="Rectangle 2"/>
          <p:cNvSpPr>
            <a:spLocks noGrp="1" noRot="1" noChangeAspect="1" noChangeArrowheads="1" noTextEdit="1"/>
          </p:cNvSpPr>
          <p:nvPr>
            <p:ph type="sldImg"/>
          </p:nvPr>
        </p:nvSpPr>
        <p:spPr>
          <a:ln cap="flat"/>
        </p:spPr>
      </p:sp>
      <p:sp>
        <p:nvSpPr>
          <p:cNvPr id="26631" name="Rectangle 3"/>
          <p:cNvSpPr>
            <a:spLocks noGrp="1" noChangeArrowheads="1"/>
          </p:cNvSpPr>
          <p:nvPr>
            <p:ph type="body" idx="1"/>
          </p:nvPr>
        </p:nvSpPr>
        <p:spPr>
          <a:noFill/>
          <a:ln/>
        </p:spPr>
        <p:txBody>
          <a:bodyPr lIns="101806" rIns="101806"/>
          <a:lstStyle/>
          <a:p>
            <a:endParaRPr lang="ja-JP" altLang="ja-JP" dirty="0"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dt" sz="quarter" idx="1"/>
          </p:nvPr>
        </p:nvSpPr>
        <p:spPr>
          <a:noFill/>
        </p:spPr>
        <p:txBody>
          <a:bodyPr/>
          <a:lstStyle/>
          <a:p>
            <a:pPr defTabSz="996789"/>
            <a:fld id="{4EF387A0-3366-47BA-AFC6-E23B34124D8B}" type="datetime1">
              <a:rPr lang="ja-JP" altLang="en-US" smtClean="0"/>
              <a:t>2010/5/17</a:t>
            </a:fld>
            <a:endParaRPr lang="en-US" altLang="ja-JP" dirty="0" smtClean="0"/>
          </a:p>
        </p:txBody>
      </p:sp>
      <p:sp>
        <p:nvSpPr>
          <p:cNvPr id="27652"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7653"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3C8E13FC-43E7-4D66-B9AA-5A8AC179820E}" type="slidenum">
              <a:rPr lang="en-US" altLang="ja-JP" smtClean="0"/>
              <a:pPr defTabSz="996789"/>
              <a:t>8</a:t>
            </a:fld>
            <a:endParaRPr lang="en-US" altLang="ja-JP" dirty="0" smtClean="0"/>
          </a:p>
        </p:txBody>
      </p:sp>
      <p:sp>
        <p:nvSpPr>
          <p:cNvPr id="27654" name="Rectangle 2"/>
          <p:cNvSpPr>
            <a:spLocks noGrp="1" noRot="1" noChangeAspect="1" noChangeArrowheads="1" noTextEdit="1"/>
          </p:cNvSpPr>
          <p:nvPr>
            <p:ph type="sldImg"/>
          </p:nvPr>
        </p:nvSpPr>
        <p:spPr>
          <a:ln cap="flat"/>
        </p:spPr>
      </p:sp>
      <p:sp>
        <p:nvSpPr>
          <p:cNvPr id="27655"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dt" sz="quarter" idx="1"/>
          </p:nvPr>
        </p:nvSpPr>
        <p:spPr>
          <a:noFill/>
        </p:spPr>
        <p:txBody>
          <a:bodyPr/>
          <a:lstStyle/>
          <a:p>
            <a:pPr defTabSz="996789"/>
            <a:fld id="{6FC45D60-B74D-4F70-A4CB-E5A96FB7B74E}" type="datetime1">
              <a:rPr lang="ja-JP" altLang="en-US" smtClean="0"/>
              <a:t>2010/5/17</a:t>
            </a:fld>
            <a:endParaRPr lang="en-US" altLang="ja-JP" dirty="0" smtClean="0"/>
          </a:p>
        </p:txBody>
      </p:sp>
      <p:sp>
        <p:nvSpPr>
          <p:cNvPr id="28676" name="Rectangle 6"/>
          <p:cNvSpPr>
            <a:spLocks noGrp="1" noChangeArrowheads="1"/>
          </p:cNvSpPr>
          <p:nvPr>
            <p:ph type="ftr" sz="quarter" idx="4"/>
          </p:nvPr>
        </p:nvSpPr>
        <p:spPr>
          <a:noFill/>
        </p:spPr>
        <p:txBody>
          <a:bodyPr/>
          <a:lstStyle/>
          <a:p>
            <a:pPr marL="487285" lvl="4" defTabSz="996789"/>
            <a:r>
              <a:rPr lang="en-US" altLang="ja-JP" dirty="0"/>
              <a:t>Chunyi SONG, NICT</a:t>
            </a:r>
          </a:p>
        </p:txBody>
      </p:sp>
      <p:sp>
        <p:nvSpPr>
          <p:cNvPr id="28677" name="Rectangle 7"/>
          <p:cNvSpPr>
            <a:spLocks noGrp="1" noChangeArrowheads="1"/>
          </p:cNvSpPr>
          <p:nvPr>
            <p:ph type="sldNum" sz="quarter" idx="5"/>
          </p:nvPr>
        </p:nvSpPr>
        <p:spPr>
          <a:xfrm>
            <a:off x="3409112" y="9909175"/>
            <a:ext cx="415177" cy="184666"/>
          </a:xfrm>
          <a:noFill/>
        </p:spPr>
        <p:txBody>
          <a:bodyPr/>
          <a:lstStyle/>
          <a:p>
            <a:pPr defTabSz="996789"/>
            <a:r>
              <a:rPr lang="en-US" altLang="ja-JP" dirty="0" smtClean="0"/>
              <a:t>Page </a:t>
            </a:r>
            <a:fld id="{F9CE6552-ED6B-4254-BF42-B392B42591D0}" type="slidenum">
              <a:rPr lang="en-US" altLang="ja-JP" smtClean="0"/>
              <a:pPr defTabSz="996789"/>
              <a:t>9</a:t>
            </a:fld>
            <a:endParaRPr lang="en-US" altLang="ja-JP" dirty="0" smtClean="0"/>
          </a:p>
        </p:txBody>
      </p:sp>
      <p:sp>
        <p:nvSpPr>
          <p:cNvPr id="28678" name="Rectangle 2"/>
          <p:cNvSpPr>
            <a:spLocks noGrp="1" noRot="1" noChangeAspect="1" noChangeArrowheads="1" noTextEdit="1"/>
          </p:cNvSpPr>
          <p:nvPr>
            <p:ph type="sldImg"/>
          </p:nvPr>
        </p:nvSpPr>
        <p:spPr>
          <a:ln cap="flat"/>
        </p:spPr>
      </p:sp>
      <p:sp>
        <p:nvSpPr>
          <p:cNvPr id="28679" name="Rectangle 3"/>
          <p:cNvSpPr>
            <a:spLocks noGrp="1" noChangeArrowheads="1"/>
          </p:cNvSpPr>
          <p:nvPr>
            <p:ph type="body" idx="1"/>
          </p:nvPr>
        </p:nvSpPr>
        <p:spPr>
          <a:noFill/>
          <a:ln/>
        </p:spPr>
        <p:txBody>
          <a:bodyPr lIns="101806" rIns="101806"/>
          <a:lstStyle/>
          <a:p>
            <a:endParaRPr lang="ja-JP" altLang="ja-JP" smtClean="0"/>
          </a:p>
        </p:txBody>
      </p:sp>
      <p:sp>
        <p:nvSpPr>
          <p:cNvPr id="8" name="ヘッダー プレースホルダ 7"/>
          <p:cNvSpPr>
            <a:spLocks noGrp="1"/>
          </p:cNvSpPr>
          <p:nvPr>
            <p:ph type="hdr" sz="quarter" idx="10"/>
          </p:nvPr>
        </p:nvSpPr>
        <p:spPr/>
        <p:txBody>
          <a:bodyPr/>
          <a:lstStyle/>
          <a:p>
            <a:pPr>
              <a:defRPr/>
            </a:pPr>
            <a:r>
              <a:rPr lang="en-US" altLang="ja-JP" smtClean="0"/>
              <a:t>doc.: IEEE 802.19-10/71r0</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ED4FB91-F91F-42FA-B611-D2669D980F3D}"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0C83E33-61DC-47AE-B34D-3781249FFE05}"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24386DE-DFB4-4E07-AFD0-B08FD533445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583EB5A-A2FA-4F15-96E4-342DD57D20A6}"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ja-JP"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BB51BCD-1435-4374-8EB0-20FBBB47C0F7}"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6"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BED26ED9-BFDE-42F8-A1C5-16AB17377EFC}"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8"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014008DD-BC4C-46CA-9A74-3784422B592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4"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E653C85-5628-47DA-B135-5FA3AA5BCEC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3"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BCC4D41C-0E55-4897-B9BD-9666CBC2142E}"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ja-JP" smtClean="0"/>
              <a:t>Click to edit Master title style</a:t>
            </a:r>
            <a:endParaRPr lang="ja-JP"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6"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8B0C16F-9FA3-40E7-B10E-08FCD4BD085E}"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ja-JP" smtClean="0"/>
              <a:t>Click to edit Master title style</a:t>
            </a:r>
            <a:endParaRPr lang="ja-JP"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ja-JP" noProof="0" smtClean="0"/>
              <a:t>Click icon to add picture</a:t>
            </a:r>
            <a:endParaRPr lang="ja-JP" alt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May 2010</a:t>
            </a:r>
          </a:p>
        </p:txBody>
      </p:sp>
      <p:sp>
        <p:nvSpPr>
          <p:cNvPr id="6" name="Rectangle 5"/>
          <p:cNvSpPr>
            <a:spLocks noGrp="1" noChangeArrowheads="1"/>
          </p:cNvSpPr>
          <p:nvPr>
            <p:ph type="ftr" sz="quarter" idx="11"/>
          </p:nvPr>
        </p:nvSpPr>
        <p:spPr>
          <a:ln/>
        </p:spPr>
        <p:txBody>
          <a:bodyPr/>
          <a:lstStyle>
            <a:lvl1pPr>
              <a:defRPr/>
            </a:lvl1pPr>
          </a:lstStyle>
          <a:p>
            <a:pPr>
              <a:defRPr/>
            </a:pPr>
            <a:r>
              <a:rPr lang="fr-FR" altLang="ja-JP"/>
              <a:t>Chunyi SONG (NICT) et al</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79FE925-EF01-4FA2-BE9D-9C6212FB6BA1}"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4963"/>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ea typeface="ＭＳ Ｐゴシック" charset="-128"/>
              </a:defRPr>
            </a:lvl1pPr>
          </a:lstStyle>
          <a:p>
            <a:pPr>
              <a:defRPr/>
            </a:pPr>
            <a:r>
              <a:rPr lang="en-US" altLang="ja-JP"/>
              <a:t>May 2010</a:t>
            </a:r>
          </a:p>
        </p:txBody>
      </p:sp>
      <p:sp>
        <p:nvSpPr>
          <p:cNvPr id="1029" name="Rectangle 5"/>
          <p:cNvSpPr>
            <a:spLocks noGrp="1" noChangeArrowheads="1"/>
          </p:cNvSpPr>
          <p:nvPr>
            <p:ph type="ftr" sz="quarter" idx="3"/>
          </p:nvPr>
        </p:nvSpPr>
        <p:spPr bwMode="auto">
          <a:xfrm>
            <a:off x="7288213" y="6475413"/>
            <a:ext cx="12557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r-FR" altLang="ja-JP"/>
              <a:t>Chunyi SONG (NICT) et al</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a:defRPr/>
            </a:pPr>
            <a:r>
              <a:rPr lang="en-US" altLang="ja-JP"/>
              <a:t>Slide </a:t>
            </a:r>
            <a:fld id="{95FABD79-8B51-4374-A0DE-6AAF2D338B2C}" type="slidenum">
              <a:rPr lang="en-US" altLang="ja-JP"/>
              <a:pPr>
                <a:defRPr/>
              </a:pPr>
              <a:t>&lt;#&gt;</a:t>
            </a:fld>
            <a:endParaRPr lang="en-US" altLang="ja-JP"/>
          </a:p>
        </p:txBody>
      </p:sp>
      <p:sp>
        <p:nvSpPr>
          <p:cNvPr id="1031" name="Rectangle 7"/>
          <p:cNvSpPr>
            <a:spLocks noChangeArrowheads="1"/>
          </p:cNvSpPr>
          <p:nvPr/>
        </p:nvSpPr>
        <p:spPr bwMode="auto">
          <a:xfrm>
            <a:off x="5380038" y="334963"/>
            <a:ext cx="3065462" cy="276225"/>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a:ea typeface="ＭＳ Ｐゴシック" charset="-128"/>
              </a:rPr>
              <a:t>doc.: IEEE </a:t>
            </a:r>
            <a:r>
              <a:rPr lang="en-US" altLang="ja-JP" sz="1800" b="1" dirty="0" smtClean="0">
                <a:ea typeface="ＭＳ Ｐゴシック" charset="-128"/>
              </a:rPr>
              <a:t>802.19-10/71r0</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p>
            <a:r>
              <a:rPr lang="en-US" altLang="ja-JP" dirty="0"/>
              <a:t>May 2010</a:t>
            </a:r>
          </a:p>
        </p:txBody>
      </p:sp>
      <p:sp>
        <p:nvSpPr>
          <p:cNvPr id="2051" name="Footer Placeholder 4"/>
          <p:cNvSpPr>
            <a:spLocks noGrp="1"/>
          </p:cNvSpPr>
          <p:nvPr>
            <p:ph type="ftr" sz="quarter" idx="11"/>
          </p:nvPr>
        </p:nvSpPr>
        <p:spPr>
          <a:xfrm>
            <a:off x="6834188" y="6475413"/>
            <a:ext cx="1709737" cy="184150"/>
          </a:xfrm>
          <a:noFill/>
        </p:spPr>
        <p:txBody>
          <a:bodyPr/>
          <a:lstStyle/>
          <a:p>
            <a:r>
              <a:rPr lang="en-US" altLang="ja-JP" dirty="0"/>
              <a:t>Chunyi SONG (NICT) et al</a:t>
            </a:r>
          </a:p>
        </p:txBody>
      </p:sp>
      <p:sp>
        <p:nvSpPr>
          <p:cNvPr id="2052" name="Slide Number Placeholder 5"/>
          <p:cNvSpPr>
            <a:spLocks noGrp="1"/>
          </p:cNvSpPr>
          <p:nvPr>
            <p:ph type="sldNum" sz="quarter" idx="12"/>
          </p:nvPr>
        </p:nvSpPr>
        <p:spPr>
          <a:xfrm>
            <a:off x="1470025" y="6475413"/>
            <a:ext cx="530225" cy="182562"/>
          </a:xfrm>
          <a:noFill/>
        </p:spPr>
        <p:txBody>
          <a:bodyPr/>
          <a:lstStyle/>
          <a:p>
            <a:r>
              <a:rPr lang="en-US" altLang="ja-JP" dirty="0" smtClean="0"/>
              <a:t>Slide </a:t>
            </a:r>
            <a:fld id="{C9D5CDF4-6487-4146-9B73-8A31086E5345}" type="slidenum">
              <a:rPr lang="en-US" altLang="ja-JP" smtClean="0"/>
              <a:pPr/>
              <a:t>1</a:t>
            </a:fld>
            <a:endParaRPr lang="en-US" altLang="ja-JP" dirty="0" smtClean="0"/>
          </a:p>
        </p:txBody>
      </p:sp>
      <p:sp>
        <p:nvSpPr>
          <p:cNvPr id="2053" name="Rectangle 2"/>
          <p:cNvSpPr>
            <a:spLocks noGrp="1" noChangeArrowheads="1"/>
          </p:cNvSpPr>
          <p:nvPr>
            <p:ph type="title"/>
          </p:nvPr>
        </p:nvSpPr>
        <p:spPr>
          <a:xfrm>
            <a:off x="685800" y="685800"/>
            <a:ext cx="7772400" cy="885825"/>
          </a:xfrm>
          <a:noFill/>
        </p:spPr>
        <p:txBody>
          <a:bodyPr/>
          <a:lstStyle/>
          <a:p>
            <a:pPr eaLnBrk="1" hangingPunct="1"/>
            <a:r>
              <a:rPr lang="en-US" altLang="ja-JP" dirty="0" smtClean="0">
                <a:ea typeface="ＭＳ Ｐゴシック" charset="-128"/>
              </a:rPr>
              <a:t>Coexistence Mechanism</a:t>
            </a:r>
          </a:p>
        </p:txBody>
      </p:sp>
      <p:sp>
        <p:nvSpPr>
          <p:cNvPr id="2054"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r>
              <a:rPr lang="en-US" altLang="ja-JP" sz="900" b="1">
                <a:ea typeface="ＭＳ Ｐゴシック" charset="-128"/>
              </a:rPr>
              <a:t>Notice:</a:t>
            </a:r>
            <a:r>
              <a:rPr lang="en-US" altLang="ja-JP" sz="900">
                <a:ea typeface="ＭＳ Ｐゴシック" charset="-128"/>
              </a:rPr>
              <a:t> </a:t>
            </a:r>
            <a:r>
              <a:rPr lang="en-US" altLang="ja-JP" sz="800">
                <a:ea typeface="ＭＳ Ｐゴシック" charset="-128"/>
              </a:rPr>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a:ea typeface="ＭＳ Ｐゴシック" charset="-128"/>
            </a:endParaRPr>
          </a:p>
        </p:txBody>
      </p:sp>
      <p:sp>
        <p:nvSpPr>
          <p:cNvPr id="2055" name="Rectangle 6"/>
          <p:cNvSpPr>
            <a:spLocks noGrp="1" noChangeArrowheads="1"/>
          </p:cNvSpPr>
          <p:nvPr>
            <p:ph type="body" idx="1"/>
          </p:nvPr>
        </p:nvSpPr>
        <p:spPr>
          <a:xfrm>
            <a:off x="685800" y="1524000"/>
            <a:ext cx="7772400" cy="381000"/>
          </a:xfrm>
          <a:noFill/>
        </p:spPr>
        <p:txBody>
          <a:bodyPr/>
          <a:lstStyle/>
          <a:p>
            <a:pPr algn="ctr" eaLnBrk="1" hangingPunct="1">
              <a:buFontTx/>
              <a:buNone/>
            </a:pPr>
            <a:r>
              <a:rPr lang="en-US" altLang="ja-JP" sz="2000" dirty="0" smtClean="0">
                <a:ea typeface="ＭＳ Ｐゴシック" charset="-128"/>
              </a:rPr>
              <a:t>Date:</a:t>
            </a:r>
            <a:r>
              <a:rPr lang="en-US" altLang="ja-JP" sz="2000" b="0" dirty="0" smtClean="0">
                <a:ea typeface="ＭＳ Ｐゴシック" charset="-128"/>
              </a:rPr>
              <a:t> 2010-05-17</a:t>
            </a:r>
          </a:p>
        </p:txBody>
      </p:sp>
      <p:sp>
        <p:nvSpPr>
          <p:cNvPr id="2056" name="Rectangle 12"/>
          <p:cNvSpPr>
            <a:spLocks noChangeArrowheads="1"/>
          </p:cNvSpPr>
          <p:nvPr/>
        </p:nvSpPr>
        <p:spPr bwMode="auto">
          <a:xfrm>
            <a:off x="623888" y="1643063"/>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a:ea typeface="ＭＳ Ｐゴシック" charset="-128"/>
              </a:rPr>
              <a:t>Authors:</a:t>
            </a:r>
            <a:endParaRPr lang="en-US" altLang="ja-JP" sz="2000">
              <a:ea typeface="ＭＳ Ｐゴシック" charset="-128"/>
            </a:endParaRPr>
          </a:p>
        </p:txBody>
      </p:sp>
      <p:pic>
        <p:nvPicPr>
          <p:cNvPr id="1026" name="Picture 2"/>
          <p:cNvPicPr>
            <a:picLocks noChangeAspect="1" noChangeArrowheads="1"/>
          </p:cNvPicPr>
          <p:nvPr/>
        </p:nvPicPr>
        <p:blipFill>
          <a:blip r:embed="rId3" cstate="print"/>
          <a:srcRect/>
          <a:stretch>
            <a:fillRect/>
          </a:stretch>
        </p:blipFill>
        <p:spPr bwMode="auto">
          <a:xfrm>
            <a:off x="500034" y="2114567"/>
            <a:ext cx="8286808" cy="35946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altLang="ja-JP"/>
              <a:t>May 2010</a:t>
            </a:r>
          </a:p>
        </p:txBody>
      </p:sp>
      <p:sp>
        <p:nvSpPr>
          <p:cNvPr id="12291"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2292"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D2BD1ECF-8FA3-45D6-A3A9-3DF08F472AF4}" type="slidenum">
              <a:rPr lang="en-US" altLang="ja-JP" smtClean="0"/>
              <a:pPr/>
              <a:t>10</a:t>
            </a:fld>
            <a:endParaRPr lang="en-US" altLang="ja-JP" smtClean="0"/>
          </a:p>
        </p:txBody>
      </p:sp>
      <p:sp>
        <p:nvSpPr>
          <p:cNvPr id="12293" name="Rectangle 2"/>
          <p:cNvSpPr>
            <a:spLocks noGrp="1" noChangeArrowheads="1"/>
          </p:cNvSpPr>
          <p:nvPr>
            <p:ph type="title"/>
          </p:nvPr>
        </p:nvSpPr>
        <p:spPr>
          <a:xfrm>
            <a:off x="685800" y="685800"/>
            <a:ext cx="7772400" cy="671513"/>
          </a:xfrm>
          <a:noFill/>
        </p:spPr>
        <p:txBody>
          <a:bodyPr/>
          <a:lstStyle/>
          <a:p>
            <a:pPr eaLnBrk="1" hangingPunct="1"/>
            <a:r>
              <a:rPr lang="en-US" altLang="ja-JP" b="0" dirty="0" smtClean="0">
                <a:ea typeface="ＭＳ Ｐゴシック" charset="-128"/>
              </a:rPr>
              <a:t>Evaluation of the DFS by Simulation </a:t>
            </a:r>
          </a:p>
        </p:txBody>
      </p:sp>
      <p:sp>
        <p:nvSpPr>
          <p:cNvPr id="17414" name="Content Placeholder 6"/>
          <p:cNvSpPr>
            <a:spLocks noGrp="1"/>
          </p:cNvSpPr>
          <p:nvPr>
            <p:ph idx="1"/>
          </p:nvPr>
        </p:nvSpPr>
        <p:spPr>
          <a:xfrm>
            <a:off x="214313" y="1428750"/>
            <a:ext cx="8715375" cy="4643438"/>
          </a:xfrm>
        </p:spPr>
        <p:txBody>
          <a:bodyPr/>
          <a:lstStyle/>
          <a:p>
            <a:pPr marL="342900" lvl="1" indent="-342900">
              <a:buFontTx/>
              <a:buChar char="•"/>
              <a:defRPr/>
            </a:pPr>
            <a:r>
              <a:rPr lang="en-US" altLang="ja-JP" dirty="0" smtClean="0">
                <a:ea typeface="ＭＳ Ｐゴシック" charset="-128"/>
              </a:rPr>
              <a:t>Simulation model</a:t>
            </a:r>
          </a:p>
          <a:p>
            <a:pPr marL="720000" lvl="1" indent="-288000">
              <a:defRPr/>
            </a:pPr>
            <a:r>
              <a:rPr lang="en-US" altLang="ja-JP" sz="1800" dirty="0" smtClean="0">
                <a:ea typeface="ＭＳ Ｐゴシック" charset="-128"/>
              </a:rPr>
              <a:t>Three types of TVWS channels regarding their vacant periods: </a:t>
            </a:r>
          </a:p>
          <a:p>
            <a:pPr marL="720000" lvl="1" indent="-288000">
              <a:spcBef>
                <a:spcPct val="0"/>
              </a:spcBef>
              <a:buFontTx/>
              <a:buNone/>
              <a:defRPr/>
            </a:pPr>
            <a:r>
              <a:rPr lang="en-US" altLang="ja-JP" sz="1800" dirty="0" smtClean="0">
                <a:ea typeface="ＭＳ Ｐゴシック" charset="-128"/>
              </a:rPr>
              <a:t>      constantly vacant, vacant during day time and vacant during night time</a:t>
            </a:r>
          </a:p>
          <a:p>
            <a:pPr marL="720000" lvl="1" indent="-288000">
              <a:defRPr/>
            </a:pPr>
            <a:r>
              <a:rPr lang="en-US" altLang="ja-JP" sz="1800" dirty="0" smtClean="0">
                <a:ea typeface="ＭＳ Ｐゴシック" charset="-128"/>
              </a:rPr>
              <a:t>Networks of having different traffic loads (demands on channel resource)</a:t>
            </a:r>
          </a:p>
          <a:p>
            <a:pPr marL="720000" lvl="1" indent="-288000">
              <a:defRPr/>
            </a:pPr>
            <a:r>
              <a:rPr lang="en-US" altLang="ja-JP" sz="1800" dirty="0" smtClean="0">
                <a:ea typeface="ＭＳ Ｐゴシック" charset="-128"/>
              </a:rPr>
              <a:t>Available channel resource </a:t>
            </a:r>
            <a:r>
              <a:rPr lang="en-US" altLang="ja-JP" sz="1800" dirty="0" smtClean="0">
                <a:latin typeface="Times New Roman"/>
                <a:ea typeface="ＭＳ Ｐゴシック" charset="-128"/>
                <a:cs typeface="Times New Roman"/>
              </a:rPr>
              <a:t>=</a:t>
            </a:r>
            <a:r>
              <a:rPr lang="en-US" altLang="ja-JP" sz="1800" dirty="0" smtClean="0">
                <a:ea typeface="ＭＳ Ｐゴシック" charset="-128"/>
              </a:rPr>
              <a:t> total demands of channel resources from networks</a:t>
            </a:r>
          </a:p>
          <a:p>
            <a:pPr marL="720000" lvl="1" indent="-288000">
              <a:defRPr/>
            </a:pPr>
            <a:r>
              <a:rPr lang="en-US" altLang="ja-JP" sz="1800" dirty="0" smtClean="0">
                <a:ea typeface="ＭＳ Ｐゴシック" charset="-128"/>
              </a:rPr>
              <a:t>Network number is twice of channel number </a:t>
            </a:r>
          </a:p>
          <a:p>
            <a:pPr marL="720000" lvl="1" indent="-288000">
              <a:defRPr/>
            </a:pPr>
            <a:r>
              <a:rPr lang="en-US" altLang="ja-JP" sz="1800" dirty="0" smtClean="0">
                <a:ea typeface="ＭＳ Ｐゴシック" charset="-128"/>
              </a:rPr>
              <a:t>Change of operating networks in the area is not considered for simplicity</a:t>
            </a:r>
          </a:p>
          <a:p>
            <a:pPr marL="342900" lvl="1" indent="-342900">
              <a:spcBef>
                <a:spcPts val="600"/>
              </a:spcBef>
              <a:buFontTx/>
              <a:buChar char="•"/>
              <a:defRPr/>
            </a:pPr>
            <a:r>
              <a:rPr lang="en-US" altLang="ja-JP" dirty="0" smtClean="0">
                <a:ea typeface="ＭＳ Ｐゴシック" charset="-128"/>
              </a:rPr>
              <a:t>Proper selection probability (P)     </a:t>
            </a:r>
          </a:p>
          <a:p>
            <a:pPr marL="342900" lvl="1" indent="-342900">
              <a:spcBef>
                <a:spcPts val="1200"/>
              </a:spcBef>
              <a:spcAft>
                <a:spcPts val="1200"/>
              </a:spcAft>
              <a:buNone/>
              <a:defRPr/>
            </a:pPr>
            <a:r>
              <a:rPr lang="en-US" altLang="ja-JP" sz="1800" dirty="0" smtClean="0">
                <a:ea typeface="ＭＳ Ｐゴシック" charset="-128"/>
              </a:rPr>
              <a:t>        P=</a:t>
            </a:r>
            <a:r>
              <a:rPr lang="el-GR" altLang="ja-JP" sz="1800" dirty="0" smtClean="0"/>
              <a:t> Σ</a:t>
            </a:r>
            <a:r>
              <a:rPr lang="en-US" altLang="ja-JP" sz="1800" dirty="0" smtClean="0">
                <a:ea typeface="ＭＳ Ｐゴシック" charset="-128"/>
              </a:rPr>
              <a:t>AEUT/ </a:t>
            </a:r>
            <a:r>
              <a:rPr lang="el-GR" altLang="ja-JP" sz="1800" dirty="0" smtClean="0"/>
              <a:t>Σ</a:t>
            </a:r>
            <a:r>
              <a:rPr lang="en-US" altLang="ja-JP" sz="1800" dirty="0" smtClean="0">
                <a:ea typeface="ＭＳ Ｐゴシック" charset="-128"/>
              </a:rPr>
              <a:t>AUT</a:t>
            </a:r>
          </a:p>
          <a:p>
            <a:pPr marL="1080000" lvl="1" indent="-288000">
              <a:spcBef>
                <a:spcPts val="0"/>
              </a:spcBef>
              <a:defRPr/>
            </a:pPr>
            <a:r>
              <a:rPr lang="el-GR" altLang="ja-JP" sz="1800" dirty="0" smtClean="0"/>
              <a:t>Σ </a:t>
            </a:r>
            <a:r>
              <a:rPr lang="en-US" altLang="ja-JP" sz="1800" dirty="0" smtClean="0">
                <a:ea typeface="ＭＳ Ｐゴシック" charset="-128"/>
              </a:rPr>
              <a:t>AEUT: sum of the Accumulative Effective Utilization Time by all networks in all channels</a:t>
            </a:r>
          </a:p>
          <a:p>
            <a:pPr marL="1080000" lvl="1" indent="-288000">
              <a:defRPr/>
            </a:pPr>
            <a:r>
              <a:rPr lang="el-GR" altLang="ja-JP" sz="1800" dirty="0" smtClean="0"/>
              <a:t>Σ </a:t>
            </a:r>
            <a:r>
              <a:rPr lang="en-US" altLang="ja-JP" sz="1800" dirty="0" smtClean="0">
                <a:ea typeface="ＭＳ Ｐゴシック" charset="-128"/>
              </a:rPr>
              <a:t>AUT: sum of the Accumulative Utilization Time by all networks in all channels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ltLang="ja-JP"/>
              <a:t>May 2010</a:t>
            </a:r>
          </a:p>
        </p:txBody>
      </p:sp>
      <p:sp>
        <p:nvSpPr>
          <p:cNvPr id="13315"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3316"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6E4944F5-3773-473C-9D9A-BCFA1DB3C745}" type="slidenum">
              <a:rPr lang="en-US" altLang="ja-JP" smtClean="0"/>
              <a:pPr/>
              <a:t>11</a:t>
            </a:fld>
            <a:endParaRPr lang="en-US" altLang="ja-JP" smtClean="0"/>
          </a:p>
        </p:txBody>
      </p:sp>
      <p:sp>
        <p:nvSpPr>
          <p:cNvPr id="13317" name="Rectangle 2"/>
          <p:cNvSpPr>
            <a:spLocks noGrp="1" noChangeArrowheads="1"/>
          </p:cNvSpPr>
          <p:nvPr>
            <p:ph type="title"/>
          </p:nvPr>
        </p:nvSpPr>
        <p:spPr>
          <a:xfrm>
            <a:off x="685800" y="685800"/>
            <a:ext cx="7772400" cy="671513"/>
          </a:xfrm>
          <a:noFill/>
        </p:spPr>
        <p:txBody>
          <a:bodyPr/>
          <a:lstStyle/>
          <a:p>
            <a:pPr eaLnBrk="1" hangingPunct="1"/>
            <a:r>
              <a:rPr lang="en-US" altLang="ja-JP" b="0" dirty="0" smtClean="0">
                <a:ea typeface="ＭＳ Ｐゴシック" charset="-128"/>
              </a:rPr>
              <a:t>Simulation Result</a:t>
            </a:r>
          </a:p>
        </p:txBody>
      </p:sp>
      <p:graphicFrame>
        <p:nvGraphicFramePr>
          <p:cNvPr id="8" name="グラフ 7"/>
          <p:cNvGraphicFramePr/>
          <p:nvPr/>
        </p:nvGraphicFramePr>
        <p:xfrm>
          <a:off x="1142976" y="1571612"/>
          <a:ext cx="6357982" cy="44291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altLang="ja-JP"/>
              <a:t>May 2010</a:t>
            </a:r>
          </a:p>
        </p:txBody>
      </p:sp>
      <p:sp>
        <p:nvSpPr>
          <p:cNvPr id="14339"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4340"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DEC9221D-5018-45B2-A467-023D004BE847}" type="slidenum">
              <a:rPr lang="en-US" altLang="ja-JP" smtClean="0"/>
              <a:pPr/>
              <a:t>12</a:t>
            </a:fld>
            <a:endParaRPr lang="en-US" altLang="ja-JP" smtClean="0"/>
          </a:p>
        </p:txBody>
      </p:sp>
      <p:sp>
        <p:nvSpPr>
          <p:cNvPr id="14341" name="Rectangle 2"/>
          <p:cNvSpPr>
            <a:spLocks noGrp="1" noChangeArrowheads="1"/>
          </p:cNvSpPr>
          <p:nvPr>
            <p:ph type="title"/>
          </p:nvPr>
        </p:nvSpPr>
        <p:spPr>
          <a:noFill/>
        </p:spPr>
        <p:txBody>
          <a:bodyPr/>
          <a:lstStyle/>
          <a:p>
            <a:pPr eaLnBrk="1" hangingPunct="1"/>
            <a:r>
              <a:rPr lang="en-US" altLang="ja-JP" b="0" dirty="0" smtClean="0"/>
              <a:t>The </a:t>
            </a:r>
            <a:r>
              <a:rPr lang="en-US" altLang="ja-JP" b="0" dirty="0" smtClean="0">
                <a:ea typeface="ＭＳ Ｐゴシック" charset="-128"/>
              </a:rPr>
              <a:t>Channel Sharing Method (CSM) </a:t>
            </a:r>
          </a:p>
        </p:txBody>
      </p:sp>
      <p:sp>
        <p:nvSpPr>
          <p:cNvPr id="15366" name="Content Placeholder 6"/>
          <p:cNvSpPr>
            <a:spLocks noGrp="1"/>
          </p:cNvSpPr>
          <p:nvPr>
            <p:ph idx="1"/>
          </p:nvPr>
        </p:nvSpPr>
        <p:spPr>
          <a:xfrm>
            <a:off x="685800" y="1785926"/>
            <a:ext cx="8029604" cy="4114800"/>
          </a:xfrm>
        </p:spPr>
        <p:txBody>
          <a:bodyPr/>
          <a:lstStyle/>
          <a:p>
            <a:pPr>
              <a:defRPr/>
            </a:pPr>
            <a:r>
              <a:rPr lang="en-US" altLang="ja-JP" b="0" dirty="0" smtClean="0">
                <a:ea typeface="+mj-ea"/>
              </a:rPr>
              <a:t>Provides </a:t>
            </a:r>
            <a:r>
              <a:rPr lang="en-GB" altLang="ja-JP" b="0" dirty="0" smtClean="0">
                <a:ea typeface="+mj-ea"/>
              </a:rPr>
              <a:t>a solution for the case </a:t>
            </a:r>
            <a:r>
              <a:rPr lang="en-US" altLang="ja-JP" b="0" dirty="0" smtClean="0">
                <a:ea typeface="+mj-ea"/>
                <a:cs typeface="Times New Roman" pitchFamily="18" charset="0"/>
              </a:rPr>
              <a:t>when channel resources are not enough to satisfy the demands from multiple contenders (networks)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altLang="ja-JP"/>
              <a:t>May 2010</a:t>
            </a:r>
          </a:p>
        </p:txBody>
      </p:sp>
      <p:sp>
        <p:nvSpPr>
          <p:cNvPr id="15363"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5364"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26C75090-9C48-4EA9-8508-DBB097D0263A}" type="slidenum">
              <a:rPr lang="en-US" altLang="ja-JP" smtClean="0"/>
              <a:pPr/>
              <a:t>13</a:t>
            </a:fld>
            <a:endParaRPr lang="en-US" altLang="ja-JP" smtClean="0"/>
          </a:p>
        </p:txBody>
      </p:sp>
      <p:sp>
        <p:nvSpPr>
          <p:cNvPr id="15365" name="Rectangle 2"/>
          <p:cNvSpPr>
            <a:spLocks noGrp="1" noChangeArrowheads="1"/>
          </p:cNvSpPr>
          <p:nvPr>
            <p:ph type="title"/>
          </p:nvPr>
        </p:nvSpPr>
        <p:spPr>
          <a:xfrm>
            <a:off x="685800" y="685800"/>
            <a:ext cx="7772400" cy="671513"/>
          </a:xfrm>
          <a:noFill/>
        </p:spPr>
        <p:txBody>
          <a:bodyPr/>
          <a:lstStyle/>
          <a:p>
            <a:pPr eaLnBrk="1" hangingPunct="1"/>
            <a:r>
              <a:rPr lang="en-US" altLang="ja-JP" b="0" dirty="0" smtClean="0">
                <a:ea typeface="ＭＳ Ｐゴシック" charset="-128"/>
              </a:rPr>
              <a:t>Description of the CSM </a:t>
            </a:r>
          </a:p>
        </p:txBody>
      </p:sp>
      <p:sp>
        <p:nvSpPr>
          <p:cNvPr id="17414" name="Content Placeholder 6"/>
          <p:cNvSpPr>
            <a:spLocks noGrp="1"/>
          </p:cNvSpPr>
          <p:nvPr>
            <p:ph idx="1"/>
          </p:nvPr>
        </p:nvSpPr>
        <p:spPr>
          <a:xfrm>
            <a:off x="214313" y="1428750"/>
            <a:ext cx="8715375" cy="4643438"/>
          </a:xfrm>
        </p:spPr>
        <p:txBody>
          <a:bodyPr/>
          <a:lstStyle/>
          <a:p>
            <a:pPr marL="342900" lvl="1" indent="-342900">
              <a:buFontTx/>
              <a:buChar char="•"/>
              <a:defRPr/>
            </a:pPr>
            <a:r>
              <a:rPr lang="en-US" altLang="ja-JP" dirty="0" smtClean="0"/>
              <a:t>A parameter called Credit is defined</a:t>
            </a:r>
            <a:endParaRPr lang="en-US" altLang="ja-JP" dirty="0" smtClean="0">
              <a:ea typeface="ＭＳ Ｐゴシック" charset="-128"/>
            </a:endParaRPr>
          </a:p>
          <a:p>
            <a:pPr lvl="1">
              <a:defRPr/>
            </a:pPr>
            <a:r>
              <a:rPr lang="en-US" altLang="ja-JP" sz="1800" dirty="0" smtClean="0"/>
              <a:t>The Credit of a network represents the priority of the network using the channel resources</a:t>
            </a:r>
          </a:p>
          <a:p>
            <a:pPr lvl="1">
              <a:spcBef>
                <a:spcPts val="300"/>
              </a:spcBef>
              <a:defRPr/>
            </a:pPr>
            <a:r>
              <a:rPr lang="en-US" altLang="ja-JP" sz="1800" dirty="0" smtClean="0"/>
              <a:t>The same value of Credit is set for all networks at the beginning</a:t>
            </a:r>
          </a:p>
          <a:p>
            <a:pPr lvl="1">
              <a:spcBef>
                <a:spcPts val="300"/>
              </a:spcBef>
              <a:defRPr/>
            </a:pPr>
            <a:r>
              <a:rPr lang="en-US" altLang="ja-JP" sz="1800" dirty="0" smtClean="0"/>
              <a:t>It can be stored at CDIS or CM</a:t>
            </a:r>
          </a:p>
          <a:p>
            <a:pPr marL="342900" lvl="1" indent="-342900">
              <a:spcBef>
                <a:spcPts val="1200"/>
              </a:spcBef>
              <a:buFontTx/>
              <a:buChar char="•"/>
              <a:defRPr/>
            </a:pPr>
            <a:r>
              <a:rPr lang="en-US" altLang="ja-JP" dirty="0" smtClean="0"/>
              <a:t>In a contention,  the network with higher Credit has higher priority to utilize channel resources, and Credits of the contenders will be updated according to the contention results:</a:t>
            </a:r>
          </a:p>
          <a:p>
            <a:pPr lvl="1">
              <a:spcBef>
                <a:spcPts val="300"/>
              </a:spcBef>
              <a:defRPr/>
            </a:pPr>
            <a:r>
              <a:rPr lang="en-US" altLang="ja-JP" sz="1800" dirty="0" smtClean="0"/>
              <a:t>credits of the winner networks will be reduced</a:t>
            </a:r>
          </a:p>
          <a:p>
            <a:pPr lvl="1">
              <a:spcBef>
                <a:spcPts val="300"/>
              </a:spcBef>
              <a:defRPr/>
            </a:pPr>
            <a:r>
              <a:rPr lang="en-US" altLang="ja-JP" sz="1800" dirty="0" smtClean="0"/>
              <a:t>credits of the networks who made concessions will be increased</a:t>
            </a:r>
          </a:p>
          <a:p>
            <a:pPr marL="342900" lvl="1" indent="-342900">
              <a:spcBef>
                <a:spcPts val="1200"/>
              </a:spcBef>
              <a:buFontTx/>
              <a:buChar char="•"/>
              <a:defRPr/>
            </a:pPr>
            <a:r>
              <a:rPr lang="en-US" altLang="ja-JP" dirty="0" smtClean="0"/>
              <a:t>The CSM can be applied for deciding</a:t>
            </a:r>
            <a:endParaRPr lang="en-US" altLang="ja-JP" sz="1800" dirty="0" smtClean="0">
              <a:ea typeface="ＭＳ Ｐゴシック" charset="-128"/>
            </a:endParaRPr>
          </a:p>
          <a:p>
            <a:pPr lvl="1">
              <a:defRPr/>
            </a:pPr>
            <a:r>
              <a:rPr lang="en-US" altLang="ja-JP" sz="1800" dirty="0" smtClean="0"/>
              <a:t>allocation of a channel </a:t>
            </a:r>
          </a:p>
          <a:p>
            <a:pPr lvl="1">
              <a:defRPr/>
            </a:pPr>
            <a:r>
              <a:rPr lang="en-US" altLang="ja-JP" sz="1800" dirty="0" smtClean="0"/>
              <a:t>assignment of a slot/frame within a channel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altLang="ja-JP"/>
              <a:t>May 2010</a:t>
            </a:r>
          </a:p>
        </p:txBody>
      </p:sp>
      <p:sp>
        <p:nvSpPr>
          <p:cNvPr id="16387"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6388"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840D3002-98A5-4D79-905D-9936EBA6153B}" type="slidenum">
              <a:rPr lang="en-US" altLang="ja-JP" smtClean="0"/>
              <a:pPr/>
              <a:t>14</a:t>
            </a:fld>
            <a:endParaRPr lang="en-US" altLang="ja-JP" smtClean="0"/>
          </a:p>
        </p:txBody>
      </p:sp>
      <p:sp>
        <p:nvSpPr>
          <p:cNvPr id="16389" name="Rectangle 2"/>
          <p:cNvSpPr>
            <a:spLocks noGrp="1" noChangeArrowheads="1"/>
          </p:cNvSpPr>
          <p:nvPr>
            <p:ph type="title"/>
          </p:nvPr>
        </p:nvSpPr>
        <p:spPr>
          <a:xfrm>
            <a:off x="685800" y="685801"/>
            <a:ext cx="6672282" cy="528622"/>
          </a:xfrm>
          <a:noFill/>
        </p:spPr>
        <p:txBody>
          <a:bodyPr/>
          <a:lstStyle/>
          <a:p>
            <a:pPr eaLnBrk="1" hangingPunct="1"/>
            <a:r>
              <a:rPr lang="en-US" altLang="ja-JP" b="0" dirty="0" smtClean="0">
                <a:ea typeface="ＭＳ Ｐゴシック" charset="-128"/>
              </a:rPr>
              <a:t>Flow Chart</a:t>
            </a:r>
          </a:p>
        </p:txBody>
      </p:sp>
      <p:sp>
        <p:nvSpPr>
          <p:cNvPr id="8" name="正方形/長方形 7"/>
          <p:cNvSpPr/>
          <p:nvPr/>
        </p:nvSpPr>
        <p:spPr>
          <a:xfrm>
            <a:off x="642910" y="1142984"/>
            <a:ext cx="2140330" cy="307777"/>
          </a:xfrm>
          <a:prstGeom prst="rect">
            <a:avLst/>
          </a:prstGeom>
        </p:spPr>
        <p:txBody>
          <a:bodyPr wrap="none">
            <a:spAutoFit/>
          </a:bodyPr>
          <a:lstStyle/>
          <a:p>
            <a:r>
              <a:rPr lang="en-US" altLang="ja-JP" sz="1400" b="1" u="sng" dirty="0" smtClean="0">
                <a:latin typeface="Arial" pitchFamily="34" charset="0"/>
                <a:cs typeface="Arial" pitchFamily="34" charset="0"/>
              </a:rPr>
              <a:t>Allocation of a channel</a:t>
            </a:r>
            <a:endParaRPr lang="ja-JP" altLang="en-US" sz="1400" b="1" u="sng" dirty="0">
              <a:latin typeface="Arial" pitchFamily="34" charset="0"/>
              <a:cs typeface="Arial" pitchFamily="34" charset="0"/>
            </a:endParaRPr>
          </a:p>
        </p:txBody>
      </p:sp>
      <p:sp>
        <p:nvSpPr>
          <p:cNvPr id="9" name="正方形/長方形 8"/>
          <p:cNvSpPr/>
          <p:nvPr/>
        </p:nvSpPr>
        <p:spPr>
          <a:xfrm>
            <a:off x="4929190" y="1120959"/>
            <a:ext cx="2481770" cy="307777"/>
          </a:xfrm>
          <a:prstGeom prst="rect">
            <a:avLst/>
          </a:prstGeom>
        </p:spPr>
        <p:txBody>
          <a:bodyPr wrap="none">
            <a:spAutoFit/>
          </a:bodyPr>
          <a:lstStyle/>
          <a:p>
            <a:r>
              <a:rPr lang="en-US" altLang="ja-JP" sz="1400" b="1" u="sng" dirty="0" smtClean="0">
                <a:latin typeface="Arial" pitchFamily="34" charset="0"/>
                <a:cs typeface="Arial" pitchFamily="34" charset="0"/>
              </a:rPr>
              <a:t>Assignment of a frame/slot</a:t>
            </a:r>
            <a:endParaRPr lang="ja-JP" altLang="en-US" sz="1400" b="1" u="sng" dirty="0">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290512" y="1643050"/>
            <a:ext cx="4210050" cy="4676775"/>
          </a:xfrm>
          <a:prstGeom prst="rect">
            <a:avLst/>
          </a:prstGeom>
          <a:noFill/>
          <a:ln w="9525">
            <a:noFill/>
            <a:miter lim="800000"/>
            <a:headEnd/>
            <a:tailEnd/>
          </a:ln>
        </p:spPr>
      </p:pic>
      <p:pic>
        <p:nvPicPr>
          <p:cNvPr id="2" name="Picture 3"/>
          <p:cNvPicPr>
            <a:picLocks noChangeAspect="1" noChangeArrowheads="1"/>
          </p:cNvPicPr>
          <p:nvPr/>
        </p:nvPicPr>
        <p:blipFill>
          <a:blip r:embed="rId4" cstate="print"/>
          <a:srcRect/>
          <a:stretch>
            <a:fillRect/>
          </a:stretch>
        </p:blipFill>
        <p:spPr bwMode="auto">
          <a:xfrm>
            <a:off x="4714876" y="1643050"/>
            <a:ext cx="4087483" cy="47149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a:t>May 2010</a:t>
            </a:r>
          </a:p>
        </p:txBody>
      </p:sp>
      <p:sp>
        <p:nvSpPr>
          <p:cNvPr id="17411"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7412"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96161D21-16A8-413B-85A2-D2CD83174681}" type="slidenum">
              <a:rPr lang="en-US" altLang="ja-JP" smtClean="0"/>
              <a:pPr/>
              <a:t>15</a:t>
            </a:fld>
            <a:endParaRPr lang="en-US" altLang="ja-JP" smtClean="0"/>
          </a:p>
        </p:txBody>
      </p:sp>
      <p:sp>
        <p:nvSpPr>
          <p:cNvPr id="17413" name="Rectangle 2"/>
          <p:cNvSpPr>
            <a:spLocks noGrp="1" noChangeArrowheads="1"/>
          </p:cNvSpPr>
          <p:nvPr>
            <p:ph type="title"/>
          </p:nvPr>
        </p:nvSpPr>
        <p:spPr>
          <a:xfrm>
            <a:off x="685800" y="685800"/>
            <a:ext cx="7772400" cy="671513"/>
          </a:xfrm>
          <a:noFill/>
        </p:spPr>
        <p:txBody>
          <a:bodyPr/>
          <a:lstStyle/>
          <a:p>
            <a:pPr eaLnBrk="1" hangingPunct="1"/>
            <a:r>
              <a:rPr lang="en-US" altLang="ja-JP" b="0" dirty="0" smtClean="0">
                <a:ea typeface="ＭＳ Ｐゴシック" charset="-128"/>
              </a:rPr>
              <a:t>Conclusion</a:t>
            </a:r>
          </a:p>
        </p:txBody>
      </p:sp>
      <p:sp>
        <p:nvSpPr>
          <p:cNvPr id="17414" name="Content Placeholder 6"/>
          <p:cNvSpPr>
            <a:spLocks noGrp="1"/>
          </p:cNvSpPr>
          <p:nvPr>
            <p:ph idx="1"/>
          </p:nvPr>
        </p:nvSpPr>
        <p:spPr>
          <a:xfrm>
            <a:off x="214313" y="1428750"/>
            <a:ext cx="8715375" cy="4643438"/>
          </a:xfrm>
        </p:spPr>
        <p:txBody>
          <a:bodyPr/>
          <a:lstStyle/>
          <a:p>
            <a:pPr marL="342900" lvl="1" indent="-342900">
              <a:buFontTx/>
              <a:buChar char="•"/>
              <a:defRPr/>
            </a:pPr>
            <a:r>
              <a:rPr lang="en-US" altLang="ja-JP" sz="2400" dirty="0" smtClean="0"/>
              <a:t>The proposed DFS achieves coexistence </a:t>
            </a:r>
          </a:p>
          <a:p>
            <a:pPr lvl="1">
              <a:defRPr/>
            </a:pPr>
            <a:r>
              <a:rPr lang="en-US" altLang="ja-JP" dirty="0" smtClean="0"/>
              <a:t>based on the autonomous decision making </a:t>
            </a:r>
          </a:p>
          <a:p>
            <a:pPr lvl="1">
              <a:defRPr/>
            </a:pPr>
            <a:r>
              <a:rPr lang="en-US" altLang="ja-JP" dirty="0" smtClean="0"/>
              <a:t>or only requiring the information exchange among the networks operating in the same channel. So no specific channel for information exchange is required nor heavy overhead traffic problem will be caused.</a:t>
            </a:r>
          </a:p>
          <a:p>
            <a:pPr marL="342900" lvl="1" indent="-342900">
              <a:buFontTx/>
              <a:buChar char="•"/>
              <a:defRPr/>
            </a:pPr>
            <a:r>
              <a:rPr lang="en-US" altLang="ja-JP" sz="2400" dirty="0" smtClean="0"/>
              <a:t>The proposed CSM achieves fairness in solving conflicts among multiple contenders for channel resources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altLang="ja-JP" smtClean="0"/>
              <a:t>May 2010</a:t>
            </a:r>
            <a:endParaRPr lang="en-US" altLang="ja-JP"/>
          </a:p>
        </p:txBody>
      </p:sp>
      <p:sp>
        <p:nvSpPr>
          <p:cNvPr id="3075" name="Footer Placeholder 4"/>
          <p:cNvSpPr>
            <a:spLocks noGrp="1"/>
          </p:cNvSpPr>
          <p:nvPr>
            <p:ph type="ftr" sz="quarter" idx="11"/>
          </p:nvPr>
        </p:nvSpPr>
        <p:spPr>
          <a:noFill/>
        </p:spPr>
        <p:txBody>
          <a:bodyPr/>
          <a:lstStyle/>
          <a:p>
            <a:r>
              <a:rPr lang="fr-FR" altLang="ja-JP" smtClean="0"/>
              <a:t>Chunyi SONG (NICT) et al</a:t>
            </a:r>
            <a:endParaRPr lang="en-US" altLang="ja-JP"/>
          </a:p>
        </p:txBody>
      </p:sp>
      <p:sp>
        <p:nvSpPr>
          <p:cNvPr id="3076"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FAB91920-3E2C-48EB-A1B9-D3E06FE6C5CC}" type="slidenum">
              <a:rPr lang="en-US" altLang="ja-JP" smtClean="0"/>
              <a:pPr/>
              <a:t>2</a:t>
            </a:fld>
            <a:endParaRPr lang="en-US" altLang="ja-JP" smtClean="0"/>
          </a:p>
        </p:txBody>
      </p:sp>
      <p:sp>
        <p:nvSpPr>
          <p:cNvPr id="3077" name="Rectangle 2"/>
          <p:cNvSpPr>
            <a:spLocks noGrp="1" noChangeArrowheads="1"/>
          </p:cNvSpPr>
          <p:nvPr>
            <p:ph type="title"/>
          </p:nvPr>
        </p:nvSpPr>
        <p:spPr>
          <a:noFill/>
        </p:spPr>
        <p:txBody>
          <a:bodyPr/>
          <a:lstStyle/>
          <a:p>
            <a:pPr eaLnBrk="1" hangingPunct="1"/>
            <a:r>
              <a:rPr lang="en-US" altLang="ja-JP" b="0" smtClean="0">
                <a:ea typeface="ＭＳ Ｐゴシック" charset="-128"/>
              </a:rPr>
              <a:t>Abstract</a:t>
            </a:r>
            <a:endParaRPr lang="en-US" altLang="ja-JP" b="0" smtClean="0">
              <a:ea typeface="ＭＳ Ｐゴシック" charset="-128"/>
            </a:endParaRPr>
          </a:p>
        </p:txBody>
      </p:sp>
      <p:sp>
        <p:nvSpPr>
          <p:cNvPr id="3078" name="Content Placeholder 6"/>
          <p:cNvSpPr>
            <a:spLocks noGrp="1"/>
          </p:cNvSpPr>
          <p:nvPr>
            <p:ph idx="1"/>
          </p:nvPr>
        </p:nvSpPr>
        <p:spPr>
          <a:xfrm>
            <a:off x="714375" y="1714500"/>
            <a:ext cx="8001000" cy="1428750"/>
          </a:xfrm>
        </p:spPr>
        <p:txBody>
          <a:bodyPr/>
          <a:lstStyle/>
          <a:p>
            <a:r>
              <a:rPr lang="en-US" altLang="ja-JP" b="0" smtClean="0">
                <a:ea typeface="ＭＳ Ｐゴシック" charset="-128"/>
              </a:rPr>
              <a:t>This contribution presents</a:t>
            </a:r>
          </a:p>
          <a:p>
            <a:pPr lvl="1"/>
            <a:r>
              <a:rPr lang="en-US" altLang="ja-JP" smtClean="0">
                <a:ea typeface="ＭＳ Ｐゴシック" charset="-128"/>
              </a:rPr>
              <a:t>A Dynamic Frequency Selection (DFS) Algorithm  </a:t>
            </a:r>
          </a:p>
          <a:p>
            <a:pPr lvl="1"/>
            <a:r>
              <a:rPr lang="en-US" altLang="ja-JP" smtClean="0">
                <a:ea typeface="ＭＳ Ｐゴシック" charset="-128"/>
              </a:rPr>
              <a:t>A Channel Sharing Method (CSM)</a:t>
            </a:r>
            <a:endParaRPr lang="en-US"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ltLang="ja-JP"/>
              <a:t>May 2010</a:t>
            </a:r>
          </a:p>
        </p:txBody>
      </p:sp>
      <p:sp>
        <p:nvSpPr>
          <p:cNvPr id="4099"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4100"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8B6961DB-4CCD-4988-B7E4-7B89217A1146}" type="slidenum">
              <a:rPr lang="en-US" altLang="ja-JP" smtClean="0"/>
              <a:pPr/>
              <a:t>3</a:t>
            </a:fld>
            <a:endParaRPr lang="en-US" altLang="ja-JP" smtClean="0"/>
          </a:p>
        </p:txBody>
      </p:sp>
      <p:sp>
        <p:nvSpPr>
          <p:cNvPr id="4101" name="Rectangle 2"/>
          <p:cNvSpPr>
            <a:spLocks noGrp="1" noChangeArrowheads="1"/>
          </p:cNvSpPr>
          <p:nvPr>
            <p:ph type="title"/>
          </p:nvPr>
        </p:nvSpPr>
        <p:spPr>
          <a:noFill/>
        </p:spPr>
        <p:txBody>
          <a:bodyPr/>
          <a:lstStyle/>
          <a:p>
            <a:pPr eaLnBrk="1" hangingPunct="1"/>
            <a:r>
              <a:rPr lang="en-US" altLang="ja-JP" sz="2800" b="0" dirty="0" smtClean="0">
                <a:ea typeface="ＭＳ Ｐゴシック" charset="-128"/>
              </a:rPr>
              <a:t>The DFS Algorithm </a:t>
            </a:r>
          </a:p>
        </p:txBody>
      </p:sp>
      <p:sp>
        <p:nvSpPr>
          <p:cNvPr id="4102" name="Content Placeholder 6"/>
          <p:cNvSpPr>
            <a:spLocks noGrp="1"/>
          </p:cNvSpPr>
          <p:nvPr>
            <p:ph idx="1"/>
          </p:nvPr>
        </p:nvSpPr>
        <p:spPr>
          <a:xfrm>
            <a:off x="685800" y="1785926"/>
            <a:ext cx="7772400" cy="4114800"/>
          </a:xfrm>
        </p:spPr>
        <p:txBody>
          <a:bodyPr/>
          <a:lstStyle/>
          <a:p>
            <a:r>
              <a:rPr lang="en-GB" altLang="ja-JP" b="0" dirty="0" smtClean="0">
                <a:ea typeface="ＭＳ Ｐゴシック" charset="-128"/>
              </a:rPr>
              <a:t>Provides a self-learning process based coexistence method </a:t>
            </a:r>
            <a:r>
              <a:rPr lang="en-US" altLang="ja-JP" b="0" dirty="0" smtClean="0">
                <a:ea typeface="ＭＳ Ｐゴシック" charset="-128"/>
              </a:rPr>
              <a:t>for 802.19.1 coexistence system</a:t>
            </a:r>
            <a:endParaRPr lang="en-GB" altLang="ja-JP" b="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ltLang="ja-JP"/>
              <a:t>May 2010</a:t>
            </a:r>
          </a:p>
        </p:txBody>
      </p:sp>
      <p:sp>
        <p:nvSpPr>
          <p:cNvPr id="6147"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6148"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091BD13F-39B0-43A4-B188-CB27C7AF305C}" type="slidenum">
              <a:rPr lang="en-US" altLang="ja-JP" smtClean="0"/>
              <a:pPr/>
              <a:t>4</a:t>
            </a:fld>
            <a:endParaRPr lang="en-US" altLang="ja-JP" smtClean="0"/>
          </a:p>
        </p:txBody>
      </p:sp>
      <p:sp>
        <p:nvSpPr>
          <p:cNvPr id="6149" name="Rectangle 2"/>
          <p:cNvSpPr>
            <a:spLocks noGrp="1" noChangeArrowheads="1"/>
          </p:cNvSpPr>
          <p:nvPr>
            <p:ph type="title"/>
          </p:nvPr>
        </p:nvSpPr>
        <p:spPr>
          <a:xfrm>
            <a:off x="685800" y="685800"/>
            <a:ext cx="7772400" cy="885812"/>
          </a:xfrm>
          <a:noFill/>
        </p:spPr>
        <p:txBody>
          <a:bodyPr/>
          <a:lstStyle/>
          <a:p>
            <a:pPr eaLnBrk="1" hangingPunct="1"/>
            <a:r>
              <a:rPr lang="en-US" altLang="ja-JP" b="0" dirty="0" smtClean="0">
                <a:ea typeface="ＭＳ Ｐゴシック" charset="-128"/>
              </a:rPr>
              <a:t>Basic Idea</a:t>
            </a:r>
          </a:p>
        </p:txBody>
      </p:sp>
      <p:sp>
        <p:nvSpPr>
          <p:cNvPr id="6150" name="Content Placeholder 6"/>
          <p:cNvSpPr>
            <a:spLocks noGrp="1"/>
          </p:cNvSpPr>
          <p:nvPr>
            <p:ph idx="1"/>
          </p:nvPr>
        </p:nvSpPr>
        <p:spPr>
          <a:xfrm>
            <a:off x="685800" y="1714488"/>
            <a:ext cx="7772400" cy="4114800"/>
          </a:xfrm>
        </p:spPr>
        <p:txBody>
          <a:bodyPr/>
          <a:lstStyle/>
          <a:p>
            <a:r>
              <a:rPr lang="en-US" altLang="ja-JP" b="0" dirty="0" smtClean="0">
                <a:ea typeface="ＭＳ Ｐゴシック" charset="-128"/>
              </a:rPr>
              <a:t>A network of 802.19.1 coexistence system selects a frequency channel  to use on the basis of the network’s past experience of using the channels </a:t>
            </a:r>
            <a:endParaRPr lang="en-GB" altLang="ja-JP" b="0" dirty="0" smtClean="0">
              <a:ea typeface="ＭＳ Ｐゴシック" charset="-128"/>
            </a:endParaRPr>
          </a:p>
          <a:p>
            <a:endParaRPr lang="en-US"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ltLang="ja-JP"/>
              <a:t>May 2010</a:t>
            </a:r>
          </a:p>
        </p:txBody>
      </p:sp>
      <p:sp>
        <p:nvSpPr>
          <p:cNvPr id="7171"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7172"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FC13BBB7-1DE4-4220-8C91-0A95CA84DE75}" type="slidenum">
              <a:rPr lang="en-US" altLang="ja-JP" smtClean="0"/>
              <a:pPr/>
              <a:t>5</a:t>
            </a:fld>
            <a:endParaRPr lang="en-US" altLang="ja-JP" smtClean="0"/>
          </a:p>
        </p:txBody>
      </p:sp>
      <p:sp>
        <p:nvSpPr>
          <p:cNvPr id="7173" name="Rectangle 2"/>
          <p:cNvSpPr>
            <a:spLocks noGrp="1" noChangeArrowheads="1"/>
          </p:cNvSpPr>
          <p:nvPr>
            <p:ph type="title"/>
          </p:nvPr>
        </p:nvSpPr>
        <p:spPr>
          <a:noFill/>
        </p:spPr>
        <p:txBody>
          <a:bodyPr/>
          <a:lstStyle/>
          <a:p>
            <a:pPr eaLnBrk="1" hangingPunct="1"/>
            <a:r>
              <a:rPr lang="en-US" altLang="ja-JP" b="0" dirty="0" smtClean="0">
                <a:ea typeface="ＭＳ Ｐゴシック" charset="-128"/>
              </a:rPr>
              <a:t>Rationale</a:t>
            </a:r>
          </a:p>
        </p:txBody>
      </p:sp>
      <p:sp>
        <p:nvSpPr>
          <p:cNvPr id="7174" name="Content Placeholder 6"/>
          <p:cNvSpPr>
            <a:spLocks noGrp="1"/>
          </p:cNvSpPr>
          <p:nvPr>
            <p:ph idx="1"/>
          </p:nvPr>
        </p:nvSpPr>
        <p:spPr>
          <a:xfrm>
            <a:off x="214313" y="1714500"/>
            <a:ext cx="8715375" cy="4643438"/>
          </a:xfrm>
        </p:spPr>
        <p:txBody>
          <a:bodyPr/>
          <a:lstStyle/>
          <a:p>
            <a:r>
              <a:rPr lang="en-US" altLang="ja-JP" b="0" dirty="0" smtClean="0">
                <a:ea typeface="ＭＳ Ｐゴシック" charset="-128"/>
              </a:rPr>
              <a:t>Past experience is valuable:</a:t>
            </a:r>
          </a:p>
          <a:p>
            <a:pPr lvl="1"/>
            <a:r>
              <a:rPr lang="en-US" altLang="ja-JP" dirty="0" smtClean="0">
                <a:ea typeface="ＭＳ Ｐゴシック" charset="-128"/>
              </a:rPr>
              <a:t>No</a:t>
            </a:r>
            <a:r>
              <a:rPr lang="en-GB" altLang="ja-JP" dirty="0" smtClean="0">
                <a:ea typeface="ＭＳ Ｐゴシック" charset="-128"/>
              </a:rPr>
              <a:t> dynamic change of TVWS channels in most areas</a:t>
            </a:r>
            <a:endParaRPr lang="en-US" altLang="ja-JP" dirty="0" smtClean="0">
              <a:ea typeface="ＭＳ Ｐゴシック" charset="-128"/>
            </a:endParaRPr>
          </a:p>
          <a:p>
            <a:pPr lvl="2"/>
            <a:r>
              <a:rPr lang="en-GB" altLang="ja-JP" dirty="0" smtClean="0">
                <a:ea typeface="ＭＳ Ｐゴシック" charset="-128"/>
              </a:rPr>
              <a:t>Some channels are constantly vacant and not used by any TV operators; </a:t>
            </a:r>
            <a:endParaRPr lang="en-US" altLang="ja-JP" dirty="0" smtClean="0">
              <a:ea typeface="ＭＳ Ｐゴシック" charset="-128"/>
            </a:endParaRPr>
          </a:p>
          <a:p>
            <a:pPr lvl="2"/>
            <a:r>
              <a:rPr lang="en-GB" altLang="ja-JP" dirty="0" smtClean="0">
                <a:ea typeface="ＭＳ Ｐゴシック" charset="-128"/>
              </a:rPr>
              <a:t>The channels that are occupied by the TV operators will still have relatively stable vacant periods, e.g. a channel with vacant period at night.  </a:t>
            </a:r>
          </a:p>
          <a:p>
            <a:pPr lvl="1"/>
            <a:r>
              <a:rPr lang="en-US" altLang="ja-JP" dirty="0" smtClean="0">
                <a:ea typeface="ＭＳ Ｐゴシック" charset="-128"/>
              </a:rPr>
              <a:t>No</a:t>
            </a:r>
            <a:r>
              <a:rPr lang="en-GB" altLang="ja-JP" dirty="0" smtClean="0">
                <a:ea typeface="ＭＳ Ｐゴシック" charset="-128"/>
              </a:rPr>
              <a:t> dynamic change of secondary networks in an area</a:t>
            </a:r>
            <a:endParaRPr lang="en-US" altLang="ja-JP" dirty="0" smtClean="0">
              <a:ea typeface="ＭＳ Ｐゴシック" charset="-128"/>
            </a:endParaRPr>
          </a:p>
          <a:p>
            <a:pPr lvl="2"/>
            <a:r>
              <a:rPr lang="en-GB" altLang="ja-JP" dirty="0" smtClean="0">
                <a:ea typeface="ＭＳ Ｐゴシック" charset="-128"/>
              </a:rPr>
              <a:t>Most networks will have relatively long and stable spectrum occupancy;</a:t>
            </a:r>
          </a:p>
          <a:p>
            <a:pPr lvl="2"/>
            <a:r>
              <a:rPr lang="en-GB" altLang="ja-JP" dirty="0" smtClean="0">
                <a:ea typeface="ＭＳ Ｐゴシック" charset="-128"/>
              </a:rPr>
              <a:t>Most networks will operate in a regular manner, e.g. traffic loads.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ja-JP"/>
              <a:t>May 2010</a:t>
            </a:r>
          </a:p>
        </p:txBody>
      </p:sp>
      <p:sp>
        <p:nvSpPr>
          <p:cNvPr id="8195"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8196"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887953A3-8D66-4674-8233-B3F5ED7F74D0}" type="slidenum">
              <a:rPr lang="en-US" altLang="ja-JP" smtClean="0"/>
              <a:pPr/>
              <a:t>6</a:t>
            </a:fld>
            <a:endParaRPr lang="en-US" altLang="ja-JP" smtClean="0"/>
          </a:p>
        </p:txBody>
      </p:sp>
      <p:sp>
        <p:nvSpPr>
          <p:cNvPr id="8197" name="Rectangle 2"/>
          <p:cNvSpPr>
            <a:spLocks noGrp="1" noChangeArrowheads="1"/>
          </p:cNvSpPr>
          <p:nvPr>
            <p:ph type="title"/>
          </p:nvPr>
        </p:nvSpPr>
        <p:spPr>
          <a:xfrm>
            <a:off x="685800" y="685800"/>
            <a:ext cx="7772400" cy="814388"/>
          </a:xfrm>
          <a:noFill/>
        </p:spPr>
        <p:txBody>
          <a:bodyPr/>
          <a:lstStyle/>
          <a:p>
            <a:pPr eaLnBrk="1" hangingPunct="1"/>
            <a:r>
              <a:rPr lang="en-US" altLang="ja-JP" b="0" dirty="0" smtClean="0">
                <a:ea typeface="ＭＳ Ｐゴシック" charset="-128"/>
              </a:rPr>
              <a:t>How to Evaluate Past Usage Experience</a:t>
            </a:r>
          </a:p>
        </p:txBody>
      </p:sp>
      <p:sp>
        <p:nvSpPr>
          <p:cNvPr id="8198" name="Content Placeholder 6"/>
          <p:cNvSpPr>
            <a:spLocks noGrp="1"/>
          </p:cNvSpPr>
          <p:nvPr>
            <p:ph idx="1"/>
          </p:nvPr>
        </p:nvSpPr>
        <p:spPr>
          <a:xfrm>
            <a:off x="214313" y="1571612"/>
            <a:ext cx="8715375" cy="4643438"/>
          </a:xfrm>
        </p:spPr>
        <p:txBody>
          <a:bodyPr/>
          <a:lstStyle/>
          <a:p>
            <a:r>
              <a:rPr lang="en-US" altLang="ja-JP" b="0" dirty="0" smtClean="0">
                <a:ea typeface="ＭＳ Ｐゴシック" charset="-128"/>
              </a:rPr>
              <a:t>This contribution only presents an example of evaluation</a:t>
            </a:r>
            <a:r>
              <a:rPr lang="ja-JP" altLang="en-US" b="0" dirty="0" smtClean="0">
                <a:ea typeface="ＭＳ Ｐゴシック" charset="-128"/>
              </a:rPr>
              <a:t> </a:t>
            </a:r>
            <a:r>
              <a:rPr lang="en-US" altLang="ja-JP" b="0" dirty="0" smtClean="0">
                <a:ea typeface="ＭＳ Ｐゴシック" charset="-128"/>
              </a:rPr>
              <a:t>method</a:t>
            </a:r>
          </a:p>
          <a:p>
            <a:r>
              <a:rPr lang="en-US" altLang="ja-JP" b="0" dirty="0" smtClean="0">
                <a:ea typeface="ＭＳ Ｐゴシック" charset="-128"/>
              </a:rPr>
              <a:t>Accumulative Effective Utilization Time (AEUT)</a:t>
            </a:r>
          </a:p>
          <a:p>
            <a:pPr lvl="1"/>
            <a:r>
              <a:rPr lang="en-GB" altLang="ja-JP" dirty="0" smtClean="0">
                <a:ea typeface="ＭＳ Ｐゴシック" charset="-128"/>
                <a:cs typeface="Times New Roman" pitchFamily="18" charset="0"/>
              </a:rPr>
              <a:t>The utilization of a channel during a period</a:t>
            </a:r>
            <a:r>
              <a:rPr lang="en-US" altLang="ja-JP" baseline="-4000" dirty="0" smtClean="0">
                <a:ea typeface="ＭＳ Ｐゴシック" charset="-128"/>
              </a:rPr>
              <a:t> </a:t>
            </a:r>
            <a:r>
              <a:rPr lang="en-US" altLang="ja-JP" dirty="0" smtClean="0">
                <a:ea typeface="ＭＳ Ｐゴシック" charset="-128"/>
              </a:rPr>
              <a:t>is called an effective utilization</a:t>
            </a:r>
          </a:p>
          <a:p>
            <a:pPr lvl="2">
              <a:spcBef>
                <a:spcPts val="600"/>
              </a:spcBef>
            </a:pPr>
            <a:r>
              <a:rPr lang="en-US" altLang="ja-JP" dirty="0" smtClean="0">
                <a:ea typeface="ＭＳ Ｐゴシック" charset="-128"/>
              </a:rPr>
              <a:t>if demands on channel resources are satisfied </a:t>
            </a:r>
            <a:r>
              <a:rPr lang="en-GB" altLang="ja-JP" dirty="0" smtClean="0">
                <a:ea typeface="ＭＳ Ｐゴシック" charset="-128"/>
                <a:cs typeface="Times New Roman" pitchFamily="18" charset="0"/>
              </a:rPr>
              <a:t>during the period</a:t>
            </a:r>
            <a:r>
              <a:rPr lang="en-US" altLang="ja-JP" baseline="-4000" dirty="0" smtClean="0">
                <a:ea typeface="ＭＳ Ｐゴシック" charset="-128"/>
              </a:rPr>
              <a:t>,  </a:t>
            </a:r>
            <a:r>
              <a:rPr lang="en-US" altLang="ja-JP" dirty="0" smtClean="0">
                <a:ea typeface="ＭＳ Ｐゴシック" charset="-128"/>
              </a:rPr>
              <a:t>and</a:t>
            </a:r>
          </a:p>
          <a:p>
            <a:pPr lvl="2">
              <a:spcBef>
                <a:spcPts val="600"/>
              </a:spcBef>
            </a:pPr>
            <a:r>
              <a:rPr lang="en-US" altLang="ja-JP" dirty="0" smtClean="0">
                <a:ea typeface="ＭＳ Ｐゴシック" charset="-128"/>
              </a:rPr>
              <a:t>if the interference level in the channel is low </a:t>
            </a:r>
            <a:r>
              <a:rPr lang="en-GB" altLang="ja-JP" dirty="0" smtClean="0">
                <a:ea typeface="ＭＳ Ｐゴシック" charset="-128"/>
                <a:cs typeface="Times New Roman" pitchFamily="18" charset="0"/>
              </a:rPr>
              <a:t>during the period</a:t>
            </a:r>
            <a:r>
              <a:rPr lang="en-US" altLang="ja-JP" baseline="-4000" dirty="0" smtClean="0">
                <a:ea typeface="ＭＳ Ｐゴシック" charset="-128"/>
              </a:rPr>
              <a:t> </a:t>
            </a:r>
            <a:endParaRPr lang="en-GB" altLang="ja-JP" dirty="0" smtClean="0">
              <a:ea typeface="ＭＳ Ｐゴシック" charset="-128"/>
            </a:endParaRPr>
          </a:p>
          <a:p>
            <a:pPr lvl="1">
              <a:spcBef>
                <a:spcPts val="1200"/>
              </a:spcBef>
            </a:pPr>
            <a:r>
              <a:rPr lang="en-US" altLang="ja-JP" dirty="0" smtClean="0">
                <a:ea typeface="ＭＳ Ｐゴシック" charset="-128"/>
              </a:rPr>
              <a:t>Accordingly, the period is called an effective utilization period (EUP) </a:t>
            </a:r>
          </a:p>
          <a:p>
            <a:pPr lvl="1">
              <a:spcBef>
                <a:spcPts val="1200"/>
              </a:spcBef>
            </a:pPr>
            <a:r>
              <a:rPr lang="en-GB" altLang="ja-JP" dirty="0" smtClean="0">
                <a:ea typeface="ＭＳ Ｐゴシック" charset="-128"/>
              </a:rPr>
              <a:t>AEUT is the sum of EUPs</a:t>
            </a:r>
          </a:p>
          <a:p>
            <a:pPr lvl="1">
              <a:spcBef>
                <a:spcPts val="1200"/>
              </a:spcBef>
              <a:buNone/>
            </a:pPr>
            <a:r>
              <a:rPr lang="en-GB" altLang="ja-JP" i="1" dirty="0" smtClean="0">
                <a:ea typeface="ＭＳ Ｐゴシック" charset="-128"/>
              </a:rPr>
              <a:t>     T</a:t>
            </a:r>
            <a:r>
              <a:rPr lang="en-GB" altLang="ja-JP" sz="1600" dirty="0" smtClean="0">
                <a:ea typeface="ＭＳ Ｐゴシック" charset="-128"/>
              </a:rPr>
              <a:t>(𝒿,𝒾)=</a:t>
            </a:r>
            <a:r>
              <a:rPr lang="en-US" altLang="ja-JP" dirty="0" smtClean="0">
                <a:ea typeface="ＭＳ Ｐゴシック" charset="-128"/>
              </a:rPr>
              <a:t>Σ [</a:t>
            </a:r>
            <a:r>
              <a:rPr lang="en-US" altLang="ja-JP" i="1" dirty="0" smtClean="0">
                <a:ea typeface="ＭＳ Ｐゴシック" charset="-128"/>
              </a:rPr>
              <a:t>t</a:t>
            </a:r>
            <a:r>
              <a:rPr lang="en-GB" altLang="ja-JP" sz="1600" dirty="0" smtClean="0">
                <a:ea typeface="ＭＳ Ｐゴシック" charset="-128"/>
              </a:rPr>
              <a:t>(𝒿,𝒾)</a:t>
            </a:r>
            <a:r>
              <a:rPr lang="en-GB" altLang="ja-JP" dirty="0" smtClean="0">
                <a:ea typeface="ＭＳ Ｐゴシック" charset="-128"/>
              </a:rPr>
              <a:t>] </a:t>
            </a:r>
          </a:p>
          <a:p>
            <a:pPr lvl="2">
              <a:spcBef>
                <a:spcPts val="600"/>
              </a:spcBef>
            </a:pPr>
            <a:r>
              <a:rPr lang="en-GB" altLang="ja-JP" i="1" dirty="0" smtClean="0">
                <a:ea typeface="ＭＳ Ｐゴシック" charset="-128"/>
              </a:rPr>
              <a:t>T</a:t>
            </a:r>
            <a:r>
              <a:rPr lang="en-GB" altLang="ja-JP" dirty="0" smtClean="0">
                <a:ea typeface="ＭＳ Ｐゴシック" charset="-128"/>
              </a:rPr>
              <a:t>(</a:t>
            </a:r>
            <a:r>
              <a:rPr lang="en-GB" altLang="ja-JP" sz="1600" dirty="0" smtClean="0">
                <a:ea typeface="ＭＳ Ｐゴシック" charset="-128"/>
              </a:rPr>
              <a:t>𝒿,𝒾</a:t>
            </a:r>
            <a:r>
              <a:rPr lang="en-GB" altLang="ja-JP" dirty="0" smtClean="0">
                <a:ea typeface="ＭＳ Ｐゴシック" charset="-128"/>
              </a:rPr>
              <a:t>): the accumulative e</a:t>
            </a:r>
            <a:r>
              <a:rPr lang="en-US" altLang="ja-JP" dirty="0" err="1" smtClean="0">
                <a:ea typeface="ＭＳ Ｐゴシック" charset="-128"/>
              </a:rPr>
              <a:t>ffective</a:t>
            </a:r>
            <a:r>
              <a:rPr lang="en-US" altLang="ja-JP" dirty="0" smtClean="0">
                <a:ea typeface="ＭＳ Ｐゴシック" charset="-128"/>
              </a:rPr>
              <a:t> utilization time of the </a:t>
            </a:r>
            <a:r>
              <a:rPr lang="en-GB" altLang="ja-JP" i="1" dirty="0" smtClean="0">
                <a:ea typeface="ＭＳ Ｐゴシック" charset="-128"/>
              </a:rPr>
              <a:t>j-</a:t>
            </a:r>
            <a:r>
              <a:rPr lang="en-GB" altLang="ja-JP" dirty="0" err="1" smtClean="0">
                <a:ea typeface="ＭＳ Ｐゴシック" charset="-128"/>
              </a:rPr>
              <a:t>th</a:t>
            </a:r>
            <a:r>
              <a:rPr lang="en-GB" altLang="ja-JP" dirty="0" smtClean="0">
                <a:ea typeface="ＭＳ Ｐゴシック" charset="-128"/>
              </a:rPr>
              <a:t> network </a:t>
            </a:r>
            <a:r>
              <a:rPr lang="en-US" altLang="ja-JP" dirty="0" smtClean="0">
                <a:ea typeface="ＭＳ Ｐゴシック" charset="-128"/>
              </a:rPr>
              <a:t>in the </a:t>
            </a:r>
            <a:r>
              <a:rPr lang="en-GB" altLang="ja-JP" i="1" dirty="0" err="1" smtClean="0">
                <a:ea typeface="ＭＳ Ｐゴシック" charset="-128"/>
              </a:rPr>
              <a:t>i-</a:t>
            </a:r>
            <a:r>
              <a:rPr lang="en-GB" altLang="ja-JP" dirty="0" err="1" smtClean="0">
                <a:ea typeface="ＭＳ Ｐゴシック" charset="-128"/>
              </a:rPr>
              <a:t>th</a:t>
            </a:r>
            <a:r>
              <a:rPr lang="en-GB" altLang="ja-JP" dirty="0" smtClean="0">
                <a:ea typeface="ＭＳ Ｐゴシック" charset="-128"/>
              </a:rPr>
              <a:t> </a:t>
            </a:r>
            <a:r>
              <a:rPr lang="en-US" altLang="ja-JP" dirty="0" smtClean="0">
                <a:ea typeface="ＭＳ Ｐゴシック" charset="-128"/>
              </a:rPr>
              <a:t>channel         </a:t>
            </a:r>
          </a:p>
          <a:p>
            <a:pPr lvl="2">
              <a:spcBef>
                <a:spcPts val="0"/>
              </a:spcBef>
            </a:pPr>
            <a:r>
              <a:rPr lang="en-US" altLang="ja-JP" sz="2000" i="1" dirty="0" smtClean="0">
                <a:ea typeface="ＭＳ Ｐゴシック" charset="-128"/>
              </a:rPr>
              <a:t>t</a:t>
            </a:r>
            <a:r>
              <a:rPr lang="en-GB" altLang="ja-JP" dirty="0" smtClean="0">
                <a:ea typeface="ＭＳ Ｐゴシック" charset="-128"/>
              </a:rPr>
              <a:t>(</a:t>
            </a:r>
            <a:r>
              <a:rPr lang="en-GB" altLang="ja-JP" sz="1600" dirty="0" smtClean="0">
                <a:ea typeface="ＭＳ Ｐゴシック" charset="-128"/>
              </a:rPr>
              <a:t>𝒿,𝒾</a:t>
            </a:r>
            <a:r>
              <a:rPr lang="en-GB" altLang="ja-JP" dirty="0" smtClean="0">
                <a:ea typeface="ＭＳ Ｐゴシック" charset="-128"/>
              </a:rPr>
              <a:t>): an e</a:t>
            </a:r>
            <a:r>
              <a:rPr lang="en-US" altLang="ja-JP" dirty="0" err="1" smtClean="0">
                <a:ea typeface="ＭＳ Ｐゴシック" charset="-128"/>
              </a:rPr>
              <a:t>ffective</a:t>
            </a:r>
            <a:r>
              <a:rPr lang="en-US" altLang="ja-JP" dirty="0" smtClean="0">
                <a:ea typeface="ＭＳ Ｐゴシック" charset="-128"/>
              </a:rPr>
              <a:t> utilization period of the </a:t>
            </a:r>
            <a:r>
              <a:rPr lang="en-GB" altLang="ja-JP" i="1" dirty="0" smtClean="0">
                <a:ea typeface="ＭＳ Ｐゴシック" charset="-128"/>
              </a:rPr>
              <a:t>j-</a:t>
            </a:r>
            <a:r>
              <a:rPr lang="en-GB" altLang="ja-JP" dirty="0" err="1" smtClean="0">
                <a:ea typeface="ＭＳ Ｐゴシック" charset="-128"/>
              </a:rPr>
              <a:t>th</a:t>
            </a:r>
            <a:r>
              <a:rPr lang="en-GB" altLang="ja-JP" dirty="0" smtClean="0">
                <a:ea typeface="ＭＳ Ｐゴシック" charset="-128"/>
              </a:rPr>
              <a:t> network </a:t>
            </a:r>
            <a:r>
              <a:rPr lang="en-US" altLang="ja-JP" dirty="0" smtClean="0">
                <a:ea typeface="ＭＳ Ｐゴシック" charset="-128"/>
              </a:rPr>
              <a:t>in the </a:t>
            </a:r>
            <a:r>
              <a:rPr lang="en-GB" altLang="ja-JP" i="1" dirty="0" err="1" smtClean="0">
                <a:ea typeface="ＭＳ Ｐゴシック" charset="-128"/>
              </a:rPr>
              <a:t>i-</a:t>
            </a:r>
            <a:r>
              <a:rPr lang="en-GB" altLang="ja-JP" dirty="0" err="1" smtClean="0">
                <a:ea typeface="ＭＳ Ｐゴシック" charset="-128"/>
              </a:rPr>
              <a:t>th</a:t>
            </a:r>
            <a:r>
              <a:rPr lang="en-GB" altLang="ja-JP" dirty="0" smtClean="0">
                <a:ea typeface="ＭＳ Ｐゴシック" charset="-128"/>
              </a:rPr>
              <a:t> </a:t>
            </a:r>
            <a:r>
              <a:rPr lang="en-US" altLang="ja-JP" dirty="0" smtClean="0">
                <a:ea typeface="ＭＳ Ｐゴシック" charset="-128"/>
              </a:rPr>
              <a:t>channel</a:t>
            </a:r>
          </a:p>
          <a:p>
            <a:pPr lvl="1">
              <a:spcBef>
                <a:spcPts val="1200"/>
              </a:spcBef>
              <a:buNone/>
            </a:pPr>
            <a:r>
              <a:rPr lang="en-US" altLang="ja-JP" dirty="0" smtClean="0">
                <a:ea typeface="ＭＳ Ｐゴシック" charset="-128"/>
              </a:rPr>
              <a:t> </a:t>
            </a:r>
            <a:endParaRPr lang="en-GB"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altLang="ja-JP"/>
              <a:t>May 2010</a:t>
            </a:r>
          </a:p>
        </p:txBody>
      </p:sp>
      <p:sp>
        <p:nvSpPr>
          <p:cNvPr id="9219"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9220"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C38365C0-FA95-4B19-9712-746415630E1E}" type="slidenum">
              <a:rPr lang="en-US" altLang="ja-JP" smtClean="0"/>
              <a:pPr/>
              <a:t>7</a:t>
            </a:fld>
            <a:endParaRPr lang="en-US" altLang="ja-JP" smtClean="0"/>
          </a:p>
        </p:txBody>
      </p:sp>
      <p:sp>
        <p:nvSpPr>
          <p:cNvPr id="9221" name="Rectangle 2"/>
          <p:cNvSpPr>
            <a:spLocks noGrp="1" noChangeArrowheads="1"/>
          </p:cNvSpPr>
          <p:nvPr>
            <p:ph type="title"/>
          </p:nvPr>
        </p:nvSpPr>
        <p:spPr>
          <a:xfrm>
            <a:off x="685800" y="685800"/>
            <a:ext cx="7772400" cy="600075"/>
          </a:xfrm>
          <a:noFill/>
        </p:spPr>
        <p:txBody>
          <a:bodyPr/>
          <a:lstStyle/>
          <a:p>
            <a:pPr eaLnBrk="1" hangingPunct="1"/>
            <a:r>
              <a:rPr lang="en-US" altLang="ja-JP" b="0" dirty="0" smtClean="0">
                <a:ea typeface="ＭＳ Ｐゴシック" charset="-128"/>
              </a:rPr>
              <a:t>Selection Tendency</a:t>
            </a:r>
          </a:p>
        </p:txBody>
      </p:sp>
      <p:sp>
        <p:nvSpPr>
          <p:cNvPr id="9222" name="Content Placeholder 6"/>
          <p:cNvSpPr>
            <a:spLocks noGrp="1"/>
          </p:cNvSpPr>
          <p:nvPr>
            <p:ph idx="1"/>
          </p:nvPr>
        </p:nvSpPr>
        <p:spPr>
          <a:xfrm>
            <a:off x="214313" y="1285875"/>
            <a:ext cx="8715375" cy="2500315"/>
          </a:xfrm>
        </p:spPr>
        <p:txBody>
          <a:bodyPr/>
          <a:lstStyle/>
          <a:p>
            <a:r>
              <a:rPr lang="en-US" altLang="ja-JP" sz="2000" b="0" dirty="0" smtClean="0">
                <a:ea typeface="ＭＳ Ｐゴシック" charset="-128"/>
                <a:cs typeface="Times New Roman" pitchFamily="18" charset="0"/>
              </a:rPr>
              <a:t>SLT is defined as the tendency of a network selecting a TVWS channel to use</a:t>
            </a:r>
          </a:p>
          <a:p>
            <a:pPr lvl="1"/>
            <a:r>
              <a:rPr lang="en-GB" altLang="ja-JP" sz="1800" b="0" dirty="0" smtClean="0">
                <a:ea typeface="ＭＳ Ｐゴシック" charset="-128"/>
                <a:cs typeface="Times New Roman" pitchFamily="18" charset="0"/>
              </a:rPr>
              <a:t>𝒮ℒ𝒯(𝒿,𝒾): </a:t>
            </a:r>
            <a:r>
              <a:rPr lang="en-US" altLang="ja-JP" sz="1800" b="0" dirty="0" smtClean="0">
                <a:ea typeface="ＭＳ Ｐゴシック" charset="-128"/>
                <a:cs typeface="Times New Roman" pitchFamily="18" charset="0"/>
              </a:rPr>
              <a:t>SLT of the </a:t>
            </a:r>
            <a:r>
              <a:rPr lang="en-GB" altLang="ja-JP" sz="1800" b="0" i="1" dirty="0" smtClean="0">
                <a:ea typeface="ＭＳ Ｐゴシック" charset="-128"/>
                <a:cs typeface="Times New Roman" pitchFamily="18" charset="0"/>
              </a:rPr>
              <a:t>j-</a:t>
            </a:r>
            <a:r>
              <a:rPr lang="en-GB" altLang="ja-JP" sz="1800" b="0" dirty="0" err="1" smtClean="0">
                <a:ea typeface="ＭＳ Ｐゴシック" charset="-128"/>
                <a:cs typeface="Times New Roman" pitchFamily="18" charset="0"/>
              </a:rPr>
              <a:t>th</a:t>
            </a:r>
            <a:r>
              <a:rPr lang="en-GB" altLang="ja-JP" sz="1800" b="0" dirty="0" smtClean="0">
                <a:ea typeface="ＭＳ Ｐゴシック" charset="-128"/>
                <a:cs typeface="Times New Roman" pitchFamily="18" charset="0"/>
              </a:rPr>
              <a:t> network for the </a:t>
            </a:r>
            <a:r>
              <a:rPr lang="en-GB" altLang="ja-JP" sz="1800" b="0" i="1" dirty="0" err="1" smtClean="0">
                <a:ea typeface="ＭＳ Ｐゴシック" charset="-128"/>
                <a:cs typeface="Times New Roman" pitchFamily="18" charset="0"/>
              </a:rPr>
              <a:t>i-</a:t>
            </a:r>
            <a:r>
              <a:rPr lang="en-GB" altLang="ja-JP" sz="1800" b="0" dirty="0" err="1" smtClean="0">
                <a:ea typeface="ＭＳ Ｐゴシック" charset="-128"/>
                <a:cs typeface="Times New Roman" pitchFamily="18" charset="0"/>
              </a:rPr>
              <a:t>th</a:t>
            </a:r>
            <a:r>
              <a:rPr lang="en-GB" altLang="ja-JP" sz="1800" b="0" dirty="0" smtClean="0">
                <a:ea typeface="ＭＳ Ｐゴシック" charset="-128"/>
                <a:cs typeface="Times New Roman" pitchFamily="18" charset="0"/>
              </a:rPr>
              <a:t> channel</a:t>
            </a:r>
            <a:endParaRPr lang="en-US" altLang="ja-JP" sz="1800" b="0" dirty="0" smtClean="0">
              <a:ea typeface="ＭＳ Ｐゴシック" charset="-128"/>
              <a:cs typeface="Times New Roman" pitchFamily="18" charset="0"/>
            </a:endParaRPr>
          </a:p>
          <a:p>
            <a:pPr marL="342900" lvl="1" indent="-342900">
              <a:spcBef>
                <a:spcPts val="600"/>
              </a:spcBef>
              <a:buFontTx/>
              <a:buChar char="•"/>
            </a:pPr>
            <a:r>
              <a:rPr lang="en-US" altLang="ja-JP" dirty="0" smtClean="0">
                <a:ea typeface="ＭＳ Ｐゴシック" charset="-128"/>
                <a:cs typeface="Times New Roman" pitchFamily="18" charset="0"/>
              </a:rPr>
              <a:t>The same value of SLT is set to a network for all channels at the beginning </a:t>
            </a:r>
          </a:p>
          <a:p>
            <a:pPr marL="342900" lvl="1" indent="-342900">
              <a:spcBef>
                <a:spcPts val="600"/>
              </a:spcBef>
              <a:buFontTx/>
              <a:buChar char="•"/>
            </a:pPr>
            <a:r>
              <a:rPr lang="en-US" altLang="ja-JP" sz="2000" b="0" dirty="0" smtClean="0">
                <a:ea typeface="ＭＳ Ｐゴシック" charset="-128"/>
                <a:cs typeface="Times New Roman" pitchFamily="18" charset="0"/>
              </a:rPr>
              <a:t>The SLTs are decided by comparing AEUTs:</a:t>
            </a:r>
            <a:endParaRPr lang="en-US" altLang="ja-JP" sz="2000" dirty="0" smtClean="0">
              <a:ea typeface="ＭＳ Ｐゴシック" charset="-128"/>
              <a:cs typeface="Times New Roman" pitchFamily="18" charset="0"/>
            </a:endParaRPr>
          </a:p>
          <a:p>
            <a:pPr lvl="1"/>
            <a:r>
              <a:rPr lang="en-US" altLang="ja-JP" sz="1600" dirty="0" smtClean="0">
                <a:ea typeface="ＭＳ Ｐゴシック" charset="-128"/>
                <a:cs typeface="Times New Roman" pitchFamily="18" charset="0"/>
              </a:rPr>
              <a:t>the highest SLT is given to the channel with the highest AEUT, the second highest SLT  is given to the channel with the second highest AEUT, and so on;</a:t>
            </a:r>
          </a:p>
          <a:p>
            <a:pPr lvl="1"/>
            <a:r>
              <a:rPr lang="en-US" altLang="ja-JP" sz="1600" dirty="0" smtClean="0">
                <a:ea typeface="ＭＳ Ｐゴシック" charset="-128"/>
                <a:cs typeface="Times New Roman" pitchFamily="18" charset="0"/>
              </a:rPr>
              <a:t>the SLTs are discrete numbers, e.g. integers between 1~M (assuming M available channels)</a:t>
            </a:r>
          </a:p>
        </p:txBody>
      </p:sp>
      <p:pic>
        <p:nvPicPr>
          <p:cNvPr id="9223" name="Picture 2"/>
          <p:cNvPicPr>
            <a:picLocks noChangeAspect="1" noChangeArrowheads="1"/>
          </p:cNvPicPr>
          <p:nvPr/>
        </p:nvPicPr>
        <p:blipFill>
          <a:blip r:embed="rId3" cstate="print">
            <a:lum bright="-8000"/>
          </a:blip>
          <a:srcRect/>
          <a:stretch>
            <a:fillRect/>
          </a:stretch>
        </p:blipFill>
        <p:spPr bwMode="auto">
          <a:xfrm>
            <a:off x="1714480" y="3714752"/>
            <a:ext cx="4714889" cy="26935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ltLang="ja-JP"/>
              <a:t>May 2010</a:t>
            </a:r>
          </a:p>
        </p:txBody>
      </p:sp>
      <p:sp>
        <p:nvSpPr>
          <p:cNvPr id="10243"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0244"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CE796445-B1E9-4DCE-BFA5-0978D2DC4E10}" type="slidenum">
              <a:rPr lang="en-US" altLang="ja-JP" smtClean="0"/>
              <a:pPr/>
              <a:t>8</a:t>
            </a:fld>
            <a:endParaRPr lang="en-US" altLang="ja-JP" smtClean="0"/>
          </a:p>
        </p:txBody>
      </p:sp>
      <p:sp>
        <p:nvSpPr>
          <p:cNvPr id="10245" name="Rectangle 2"/>
          <p:cNvSpPr>
            <a:spLocks noGrp="1" noChangeArrowheads="1"/>
          </p:cNvSpPr>
          <p:nvPr>
            <p:ph type="title"/>
          </p:nvPr>
        </p:nvSpPr>
        <p:spPr>
          <a:xfrm>
            <a:off x="685800" y="685800"/>
            <a:ext cx="7772400" cy="671513"/>
          </a:xfrm>
          <a:noFill/>
        </p:spPr>
        <p:txBody>
          <a:bodyPr/>
          <a:lstStyle/>
          <a:p>
            <a:pPr eaLnBrk="1" hangingPunct="1"/>
            <a:r>
              <a:rPr lang="en-US" altLang="ja-JP" b="0" dirty="0" smtClean="0">
                <a:ea typeface="ＭＳ Ｐゴシック" charset="-128"/>
              </a:rPr>
              <a:t>Description of the DFS</a:t>
            </a:r>
          </a:p>
        </p:txBody>
      </p:sp>
      <p:sp>
        <p:nvSpPr>
          <p:cNvPr id="10246" name="Content Placeholder 6"/>
          <p:cNvSpPr>
            <a:spLocks noGrp="1"/>
          </p:cNvSpPr>
          <p:nvPr>
            <p:ph idx="1"/>
          </p:nvPr>
        </p:nvSpPr>
        <p:spPr>
          <a:xfrm>
            <a:off x="214313" y="1428750"/>
            <a:ext cx="8715375" cy="4929208"/>
          </a:xfrm>
        </p:spPr>
        <p:txBody>
          <a:bodyPr/>
          <a:lstStyle/>
          <a:p>
            <a:pPr marL="342900" lvl="1" indent="-342900">
              <a:buFontTx/>
              <a:buChar char="•"/>
            </a:pPr>
            <a:r>
              <a:rPr kumimoji="0" lang="en-US" altLang="ja-JP" dirty="0" smtClean="0">
                <a:ea typeface="ＭＳ Ｐゴシック" charset="-128"/>
                <a:cs typeface="Times New Roman" pitchFamily="18" charset="0"/>
              </a:rPr>
              <a:t>In </a:t>
            </a:r>
            <a:r>
              <a:rPr lang="en-US" altLang="ja-JP" dirty="0" smtClean="0">
                <a:ea typeface="ＭＳ Ｐゴシック" charset="-128"/>
                <a:cs typeface="Times New Roman" pitchFamily="18" charset="0"/>
              </a:rPr>
              <a:t>each selection, </a:t>
            </a:r>
            <a:r>
              <a:rPr kumimoji="0" lang="en-US" altLang="ja-JP" dirty="0" smtClean="0">
                <a:ea typeface="ＭＳ Ｐゴシック" charset="-128"/>
                <a:cs typeface="Times New Roman" pitchFamily="18" charset="0"/>
              </a:rPr>
              <a:t>a network selects </a:t>
            </a:r>
            <a:r>
              <a:rPr lang="en-US" altLang="ja-JP" dirty="0" smtClean="0">
                <a:ea typeface="ＭＳ Ｐゴシック" charset="-128"/>
                <a:cs typeface="Times New Roman" pitchFamily="18" charset="0"/>
              </a:rPr>
              <a:t>the one with the highest SLT among vacant channels</a:t>
            </a:r>
          </a:p>
          <a:p>
            <a:pPr marL="720000" lvl="1" indent="-288000">
              <a:spcBef>
                <a:spcPts val="0"/>
              </a:spcBef>
            </a:pPr>
            <a:r>
              <a:rPr lang="en-US" altLang="ja-JP" sz="1800" dirty="0" smtClean="0">
                <a:ea typeface="ＭＳ Ｐゴシック" charset="-128"/>
                <a:cs typeface="Times New Roman" pitchFamily="18" charset="0"/>
              </a:rPr>
              <a:t>If the network finds more than one such channel, the network uses random selection to decide which channel to select</a:t>
            </a:r>
          </a:p>
          <a:p>
            <a:pPr marL="342900" lvl="1" indent="-342900">
              <a:spcBef>
                <a:spcPts val="600"/>
              </a:spcBef>
              <a:buFontTx/>
              <a:buChar char="•"/>
            </a:pPr>
            <a:r>
              <a:rPr lang="en-US" altLang="ja-JP" sz="1800" dirty="0" smtClean="0">
                <a:ea typeface="ＭＳ Ｐゴシック" charset="-128"/>
                <a:cs typeface="Times New Roman" pitchFamily="18" charset="0"/>
              </a:rPr>
              <a:t>During operation, a network periodically evaluates its most recent utilization of the operating channel</a:t>
            </a:r>
          </a:p>
          <a:p>
            <a:pPr marL="720000" lvl="1" indent="-288000">
              <a:spcBef>
                <a:spcPts val="0"/>
              </a:spcBef>
            </a:pPr>
            <a:r>
              <a:rPr lang="en-US" altLang="ja-JP" sz="1800" dirty="0" smtClean="0">
                <a:ea typeface="ＭＳ Ｐゴシック" charset="-128"/>
                <a:cs typeface="Times New Roman" pitchFamily="18" charset="0"/>
              </a:rPr>
              <a:t>If  the utilization is an effective utilization, the network updates the AEUT and the SLTs;</a:t>
            </a:r>
            <a:endParaRPr kumimoji="0" lang="en-US" altLang="ja-JP" sz="1800" dirty="0" smtClean="0">
              <a:ea typeface="ＭＳ Ｐゴシック" charset="-128"/>
              <a:cs typeface="Times New Roman" pitchFamily="18" charset="0"/>
            </a:endParaRPr>
          </a:p>
          <a:p>
            <a:pPr marL="720000" lvl="1" indent="-288000">
              <a:spcBef>
                <a:spcPts val="0"/>
              </a:spcBef>
            </a:pPr>
            <a:r>
              <a:rPr kumimoji="0" lang="en-US" altLang="ja-JP" sz="1800" dirty="0" smtClean="0">
                <a:ea typeface="ＭＳ Ｐゴシック" charset="-128"/>
                <a:cs typeface="Times New Roman" pitchFamily="18" charset="0"/>
              </a:rPr>
              <a:t>Otherwise, the network </a:t>
            </a:r>
            <a:r>
              <a:rPr lang="en-US" altLang="ja-JP" sz="1800" dirty="0" smtClean="0">
                <a:ea typeface="ＭＳ Ｐゴシック" charset="-128"/>
                <a:cs typeface="Times New Roman" pitchFamily="18" charset="0"/>
              </a:rPr>
              <a:t>switches to the one with highest SLT among the remaining vacant channels </a:t>
            </a:r>
            <a:r>
              <a:rPr lang="en-US" altLang="ja-JP" sz="1800" dirty="0" smtClean="0">
                <a:solidFill>
                  <a:schemeClr val="bg2">
                    <a:lumMod val="75000"/>
                  </a:schemeClr>
                </a:solidFill>
                <a:ea typeface="ＭＳ Ｐゴシック" charset="-128"/>
                <a:cs typeface="Times New Roman" pitchFamily="18" charset="0"/>
              </a:rPr>
              <a:t>(or asks to reduce the number of operating networks in the channel )</a:t>
            </a:r>
          </a:p>
          <a:p>
            <a:pPr marL="342900" lvl="1" indent="-342900">
              <a:spcBef>
                <a:spcPts val="600"/>
              </a:spcBef>
              <a:buFontTx/>
              <a:buChar char="•"/>
            </a:pPr>
            <a:r>
              <a:rPr lang="en-US" altLang="ja-JP" sz="1800" dirty="0" smtClean="0">
                <a:solidFill>
                  <a:schemeClr val="bg2">
                    <a:lumMod val="75000"/>
                  </a:schemeClr>
                </a:solidFill>
                <a:ea typeface="ＭＳ Ｐゴシック" charset="-128"/>
                <a:cs typeface="Times New Roman" pitchFamily="18" charset="0"/>
              </a:rPr>
              <a:t>If networks in the channel decide to reduce the number of operating networks, the network that needs to leave the channel is decided by:</a:t>
            </a:r>
          </a:p>
          <a:p>
            <a:pPr marL="720000" lvl="1" indent="-288000">
              <a:spcBef>
                <a:spcPts val="0"/>
              </a:spcBef>
            </a:pPr>
            <a:r>
              <a:rPr lang="en-US" altLang="ja-JP" sz="1800" dirty="0" smtClean="0">
                <a:solidFill>
                  <a:schemeClr val="bg2">
                    <a:lumMod val="75000"/>
                  </a:schemeClr>
                </a:solidFill>
                <a:ea typeface="ＭＳ Ｐゴシック" charset="-128"/>
                <a:cs typeface="Times New Roman" pitchFamily="18" charset="0"/>
              </a:rPr>
              <a:t>comparing their SLTs for the channel, and the network of having the lowest SLT for the channel needs to leave the channel</a:t>
            </a:r>
            <a:endParaRPr kumimoji="0" lang="en-US" altLang="ja-JP" sz="1800" dirty="0" smtClean="0">
              <a:solidFill>
                <a:schemeClr val="bg2">
                  <a:lumMod val="75000"/>
                </a:schemeClr>
              </a:solidFill>
              <a:ea typeface="ＭＳ Ｐゴシック" charset="-128"/>
              <a:cs typeface="Times New Roman" pitchFamily="18" charset="0"/>
            </a:endParaRPr>
          </a:p>
          <a:p>
            <a:pPr marL="720000" lvl="1" indent="-288000">
              <a:spcBef>
                <a:spcPts val="0"/>
              </a:spcBef>
            </a:pPr>
            <a:r>
              <a:rPr kumimoji="0" lang="en-US" altLang="ja-JP" sz="1800" dirty="0" smtClean="0">
                <a:solidFill>
                  <a:schemeClr val="bg2">
                    <a:lumMod val="75000"/>
                  </a:schemeClr>
                </a:solidFill>
                <a:ea typeface="ＭＳ Ｐゴシック" charset="-128"/>
                <a:cs typeface="Times New Roman" pitchFamily="18" charset="0"/>
              </a:rPr>
              <a:t>some other means</a:t>
            </a:r>
            <a:endParaRPr lang="en-US" altLang="ja-JP" sz="1800" dirty="0" smtClean="0">
              <a:solidFill>
                <a:schemeClr val="bg2">
                  <a:lumMod val="75000"/>
                </a:schemeClr>
              </a:solidFill>
              <a:ea typeface="ＭＳ Ｐゴシック" charset="-128"/>
              <a:cs typeface="Times New Roman" pitchFamily="18" charset="0"/>
            </a:endParaRPr>
          </a:p>
          <a:p>
            <a:pPr marL="342900" lvl="1" indent="-342900">
              <a:spcBef>
                <a:spcPts val="600"/>
              </a:spcBef>
              <a:buFontTx/>
              <a:buChar char="•"/>
            </a:pPr>
            <a:r>
              <a:rPr lang="en-US" altLang="ja-JP" sz="1800" dirty="0" smtClean="0">
                <a:ea typeface="ＭＳ Ｐゴシック" charset="-128"/>
                <a:cs typeface="Times New Roman" pitchFamily="18" charset="0"/>
              </a:rPr>
              <a:t>The DFS algorithm is also called SLT-based selection</a:t>
            </a:r>
            <a:endParaRPr lang="en-GB" altLang="ja-JP" sz="1400" dirty="0" smtClean="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altLang="ja-JP"/>
              <a:t>May 2010</a:t>
            </a:r>
          </a:p>
        </p:txBody>
      </p:sp>
      <p:sp>
        <p:nvSpPr>
          <p:cNvPr id="11267" name="Footer Placeholder 4"/>
          <p:cNvSpPr>
            <a:spLocks noGrp="1"/>
          </p:cNvSpPr>
          <p:nvPr>
            <p:ph type="ftr" sz="quarter" idx="11"/>
          </p:nvPr>
        </p:nvSpPr>
        <p:spPr>
          <a:noFill/>
        </p:spPr>
        <p:txBody>
          <a:bodyPr/>
          <a:lstStyle/>
          <a:p>
            <a:r>
              <a:rPr lang="fr-FR" altLang="ja-JP"/>
              <a:t>Chunyi SONG (NICT) et al</a:t>
            </a:r>
            <a:endParaRPr lang="en-US" altLang="ja-JP"/>
          </a:p>
        </p:txBody>
      </p:sp>
      <p:sp>
        <p:nvSpPr>
          <p:cNvPr id="11268" name="Slide Number Placeholder 5"/>
          <p:cNvSpPr>
            <a:spLocks noGrp="1"/>
          </p:cNvSpPr>
          <p:nvPr>
            <p:ph type="sldNum" sz="quarter" idx="12"/>
          </p:nvPr>
        </p:nvSpPr>
        <p:spPr>
          <a:xfrm>
            <a:off x="1470025" y="6475413"/>
            <a:ext cx="530225" cy="182562"/>
          </a:xfrm>
          <a:noFill/>
        </p:spPr>
        <p:txBody>
          <a:bodyPr/>
          <a:lstStyle/>
          <a:p>
            <a:r>
              <a:rPr lang="en-US" altLang="ja-JP" smtClean="0"/>
              <a:t>Slide </a:t>
            </a:r>
            <a:fld id="{920B9AB7-B7E3-486B-89FE-DF2140C6C922}" type="slidenum">
              <a:rPr lang="en-US" altLang="ja-JP" smtClean="0"/>
              <a:pPr/>
              <a:t>9</a:t>
            </a:fld>
            <a:endParaRPr lang="en-US" altLang="ja-JP" smtClean="0"/>
          </a:p>
        </p:txBody>
      </p:sp>
      <p:sp>
        <p:nvSpPr>
          <p:cNvPr id="11269" name="Rectangle 2"/>
          <p:cNvSpPr>
            <a:spLocks noGrp="1" noChangeArrowheads="1"/>
          </p:cNvSpPr>
          <p:nvPr>
            <p:ph type="title"/>
          </p:nvPr>
        </p:nvSpPr>
        <p:spPr>
          <a:xfrm>
            <a:off x="685800" y="685800"/>
            <a:ext cx="7772400" cy="528638"/>
          </a:xfrm>
          <a:noFill/>
        </p:spPr>
        <p:txBody>
          <a:bodyPr/>
          <a:lstStyle/>
          <a:p>
            <a:pPr eaLnBrk="1" hangingPunct="1"/>
            <a:r>
              <a:rPr lang="en-US" altLang="ja-JP" b="0" dirty="0" smtClean="0">
                <a:ea typeface="ＭＳ Ｐゴシック" charset="-128"/>
              </a:rPr>
              <a:t>Flow Chart of Selection Procedure</a:t>
            </a:r>
          </a:p>
        </p:txBody>
      </p:sp>
      <p:pic>
        <p:nvPicPr>
          <p:cNvPr id="2052" name="Picture 4"/>
          <p:cNvPicPr>
            <a:picLocks noChangeAspect="1" noChangeArrowheads="1"/>
          </p:cNvPicPr>
          <p:nvPr/>
        </p:nvPicPr>
        <p:blipFill>
          <a:blip r:embed="rId3" cstate="print"/>
          <a:srcRect/>
          <a:stretch>
            <a:fillRect/>
          </a:stretch>
        </p:blipFill>
        <p:spPr bwMode="auto">
          <a:xfrm>
            <a:off x="357158" y="1357298"/>
            <a:ext cx="8335040" cy="50720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ICT-Assumption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NICT-Assumptions</Template>
  <TotalTime>4506</TotalTime>
  <Words>1497</Words>
  <Application>Microsoft Office PowerPoint</Application>
  <PresentationFormat>画面に合わせる (4:3)</PresentationFormat>
  <Paragraphs>199</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NICT-Assumptions</vt:lpstr>
      <vt:lpstr>Coexistence Mechanism</vt:lpstr>
      <vt:lpstr>Abstract</vt:lpstr>
      <vt:lpstr>The DFS Algorithm </vt:lpstr>
      <vt:lpstr>Basic Idea</vt:lpstr>
      <vt:lpstr>Rationale</vt:lpstr>
      <vt:lpstr>How to Evaluate Past Usage Experience</vt:lpstr>
      <vt:lpstr>Selection Tendency</vt:lpstr>
      <vt:lpstr>Description of the DFS</vt:lpstr>
      <vt:lpstr>Flow Chart of Selection Procedure</vt:lpstr>
      <vt:lpstr>Evaluation of the DFS by Simulation </vt:lpstr>
      <vt:lpstr>Simulation Result</vt:lpstr>
      <vt:lpstr>The Channel Sharing Method (CSM) </vt:lpstr>
      <vt:lpstr>Description of the CSM </vt:lpstr>
      <vt:lpstr>Flow Chart</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NICT</dc:creator>
  <cp:lastModifiedBy> </cp:lastModifiedBy>
  <cp:revision>226</cp:revision>
  <cp:lastPrinted>1998-02-10T13:28:06Z</cp:lastPrinted>
  <dcterms:created xsi:type="dcterms:W3CDTF">2010-01-14T01:35:24Z</dcterms:created>
  <dcterms:modified xsi:type="dcterms:W3CDTF">2010-05-17T15:53:50Z</dcterms:modified>
</cp:coreProperties>
</file>