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8"/>
  </p:notesMasterIdLst>
  <p:handoutMasterIdLst>
    <p:handoutMasterId r:id="rId19"/>
  </p:handoutMasterIdLst>
  <p:sldIdLst>
    <p:sldId id="269" r:id="rId2"/>
    <p:sldId id="283" r:id="rId3"/>
    <p:sldId id="296" r:id="rId4"/>
    <p:sldId id="284" r:id="rId5"/>
    <p:sldId id="285" r:id="rId6"/>
    <p:sldId id="286" r:id="rId7"/>
    <p:sldId id="287" r:id="rId8"/>
    <p:sldId id="288" r:id="rId9"/>
    <p:sldId id="289" r:id="rId10"/>
    <p:sldId id="290" r:id="rId11"/>
    <p:sldId id="291" r:id="rId12"/>
    <p:sldId id="292" r:id="rId13"/>
    <p:sldId id="293" r:id="rId14"/>
    <p:sldId id="294" r:id="rId15"/>
    <p:sldId id="295" r:id="rId16"/>
    <p:sldId id="29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8706" autoAdjust="0"/>
  </p:normalViewPr>
  <p:slideViewPr>
    <p:cSldViewPr>
      <p:cViewPr>
        <p:scale>
          <a:sx n="100" d="100"/>
          <a:sy n="100" d="100"/>
        </p:scale>
        <p:origin x="-702" y="90"/>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Chen SUN, NICT</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1CD26DB-D716-4739-8A05-67201926889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Chen SUN, NICT</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08F2435-243C-4484-AA94-6236ADE1AA5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smtClean="0"/>
              <a:t>Chen SUN, NICT</a:t>
            </a:r>
            <a:endParaRPr lang="en-US"/>
          </a:p>
        </p:txBody>
      </p:sp>
      <p:sp>
        <p:nvSpPr>
          <p:cNvPr id="7" name="Rectangle 7"/>
          <p:cNvSpPr>
            <a:spLocks noGrp="1" noChangeArrowheads="1"/>
          </p:cNvSpPr>
          <p:nvPr>
            <p:ph type="sldNum" sz="quarter" idx="5"/>
          </p:nvPr>
        </p:nvSpPr>
        <p:spPr>
          <a:ln/>
        </p:spPr>
        <p:txBody>
          <a:bodyPr/>
          <a:lstStyle/>
          <a:p>
            <a:r>
              <a:rPr lang="en-US"/>
              <a:t>Page </a:t>
            </a:r>
            <a:fld id="{8504BBB0-3589-412C-B0C7-B9F007684D62}"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smtClean="0"/>
              <a:t>Jan. 2010</a:t>
            </a:r>
            <a:endParaRPr lang="en-US" dirty="0"/>
          </a:p>
        </p:txBody>
      </p:sp>
      <p:sp>
        <p:nvSpPr>
          <p:cNvPr id="5" name="Footer Placeholder 4"/>
          <p:cNvSpPr>
            <a:spLocks noGrp="1"/>
          </p:cNvSpPr>
          <p:nvPr>
            <p:ph type="ftr" sz="quarter" idx="11"/>
          </p:nvPr>
        </p:nvSpPr>
        <p:spPr>
          <a:xfrm>
            <a:off x="7208636" y="6475413"/>
            <a:ext cx="1335302" cy="184666"/>
          </a:xfrm>
        </p:spPr>
        <p:txBody>
          <a:bodyPr/>
          <a:lstStyle>
            <a:lvl1pPr>
              <a:defRPr/>
            </a:lvl1pPr>
          </a:lstStyle>
          <a:p>
            <a:r>
              <a:rPr lang="en-US" dirty="0" smtClean="0"/>
              <a:t>Päivi Ruuska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814CC5A-091B-4A8C-8418-2E9CC63BBFD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 2010</a:t>
            </a:r>
            <a:endParaRPr lang="en-US"/>
          </a:p>
        </p:txBody>
      </p:sp>
      <p:sp>
        <p:nvSpPr>
          <p:cNvPr id="5" name="Footer Placeholder 4"/>
          <p:cNvSpPr>
            <a:spLocks noGrp="1"/>
          </p:cNvSpPr>
          <p:nvPr>
            <p:ph type="ftr" sz="quarter" idx="11"/>
          </p:nvPr>
        </p:nvSpPr>
        <p:spPr>
          <a:xfrm>
            <a:off x="7208629" y="6475413"/>
            <a:ext cx="1335302" cy="184666"/>
          </a:xfrm>
        </p:spPr>
        <p:txBody>
          <a:bodyPr/>
          <a:lstStyle>
            <a:lvl1pPr>
              <a:defRPr/>
            </a:lvl1pPr>
          </a:lstStyle>
          <a:p>
            <a:r>
              <a:rPr lang="en-US" dirty="0" smtClean="0"/>
              <a:t>Päivi Ruuska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E7459D33-EFB3-40BD-B36A-C244CC67B0C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 2010</a:t>
            </a:r>
            <a:endParaRPr lang="en-US"/>
          </a:p>
        </p:txBody>
      </p:sp>
      <p:sp>
        <p:nvSpPr>
          <p:cNvPr id="5" name="Footer Placeholder 4"/>
          <p:cNvSpPr>
            <a:spLocks noGrp="1"/>
          </p:cNvSpPr>
          <p:nvPr>
            <p:ph type="ftr" sz="quarter" idx="11"/>
          </p:nvPr>
        </p:nvSpPr>
        <p:spPr>
          <a:xfrm>
            <a:off x="7208629" y="6475413"/>
            <a:ext cx="1335302" cy="184666"/>
          </a:xfrm>
        </p:spPr>
        <p:txBody>
          <a:bodyPr/>
          <a:lstStyle>
            <a:lvl1pPr>
              <a:defRPr/>
            </a:lvl1pPr>
          </a:lstStyle>
          <a:p>
            <a:r>
              <a:rPr lang="en-US" dirty="0" smtClean="0"/>
              <a:t>Päivi Ruuska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022BE70-AA4E-428E-B128-9EA521D9F4D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36154" cy="276999"/>
          </a:xfrm>
        </p:spPr>
        <p:txBody>
          <a:bodyPr/>
          <a:lstStyle>
            <a:lvl1pPr>
              <a:defRPr/>
            </a:lvl1pPr>
          </a:lstStyle>
          <a:p>
            <a:r>
              <a:rPr lang="en-US" smtClean="0"/>
              <a:t>Jan. 2010</a:t>
            </a:r>
            <a:endParaRPr lang="en-US" dirty="0"/>
          </a:p>
        </p:txBody>
      </p:sp>
      <p:sp>
        <p:nvSpPr>
          <p:cNvPr id="5" name="Footer Placeholder 4"/>
          <p:cNvSpPr>
            <a:spLocks noGrp="1"/>
          </p:cNvSpPr>
          <p:nvPr>
            <p:ph type="ftr" sz="quarter" idx="11"/>
          </p:nvPr>
        </p:nvSpPr>
        <p:spPr>
          <a:xfrm>
            <a:off x="7199106" y="6475413"/>
            <a:ext cx="1335302" cy="184666"/>
          </a:xfrm>
        </p:spPr>
        <p:txBody>
          <a:bodyPr/>
          <a:lstStyle>
            <a:lvl1pPr>
              <a:defRPr/>
            </a:lvl1pPr>
          </a:lstStyle>
          <a:p>
            <a:r>
              <a:rPr lang="en-US" dirty="0" smtClean="0"/>
              <a:t>Päivi Ruuska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DCCF66CB-33A7-43FA-A426-57157EEB06A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 2010</a:t>
            </a:r>
            <a:endParaRPr lang="en-US"/>
          </a:p>
        </p:txBody>
      </p:sp>
      <p:sp>
        <p:nvSpPr>
          <p:cNvPr id="5" name="Footer Placeholder 4"/>
          <p:cNvSpPr>
            <a:spLocks noGrp="1"/>
          </p:cNvSpPr>
          <p:nvPr>
            <p:ph type="ftr" sz="quarter" idx="11"/>
          </p:nvPr>
        </p:nvSpPr>
        <p:spPr>
          <a:xfrm>
            <a:off x="7208629" y="6475413"/>
            <a:ext cx="1335302" cy="184666"/>
          </a:xfrm>
        </p:spPr>
        <p:txBody>
          <a:bodyPr/>
          <a:lstStyle>
            <a:lvl1pPr>
              <a:defRPr/>
            </a:lvl1pPr>
          </a:lstStyle>
          <a:p>
            <a:r>
              <a:rPr lang="en-US" dirty="0" smtClean="0"/>
              <a:t>Päivi Ruuska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8DFBB4BE-8D68-4776-AAB6-A2DAD50D193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 2010</a:t>
            </a:r>
            <a:endParaRPr lang="en-US"/>
          </a:p>
        </p:txBody>
      </p:sp>
      <p:sp>
        <p:nvSpPr>
          <p:cNvPr id="6" name="Footer Placeholder 5"/>
          <p:cNvSpPr>
            <a:spLocks noGrp="1"/>
          </p:cNvSpPr>
          <p:nvPr>
            <p:ph type="ftr" sz="quarter" idx="11"/>
          </p:nvPr>
        </p:nvSpPr>
        <p:spPr>
          <a:xfrm>
            <a:off x="7208629" y="6475413"/>
            <a:ext cx="1335302" cy="184666"/>
          </a:xfrm>
        </p:spPr>
        <p:txBody>
          <a:bodyPr/>
          <a:lstStyle>
            <a:lvl1pPr>
              <a:defRPr/>
            </a:lvl1pPr>
          </a:lstStyle>
          <a:p>
            <a:r>
              <a:rPr lang="en-US" dirty="0" smtClean="0"/>
              <a:t>Päivi Ruuska (Nokia)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2E344E75-37F9-4C0E-82E5-6C38B70BBB6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 2010</a:t>
            </a:r>
            <a:endParaRPr lang="en-US"/>
          </a:p>
        </p:txBody>
      </p:sp>
      <p:sp>
        <p:nvSpPr>
          <p:cNvPr id="8" name="Footer Placeholder 7"/>
          <p:cNvSpPr>
            <a:spLocks noGrp="1"/>
          </p:cNvSpPr>
          <p:nvPr>
            <p:ph type="ftr" sz="quarter" idx="11"/>
          </p:nvPr>
        </p:nvSpPr>
        <p:spPr>
          <a:xfrm>
            <a:off x="7208629" y="6475413"/>
            <a:ext cx="1335302" cy="184666"/>
          </a:xfrm>
        </p:spPr>
        <p:txBody>
          <a:bodyPr/>
          <a:lstStyle>
            <a:lvl1pPr>
              <a:defRPr/>
            </a:lvl1pPr>
          </a:lstStyle>
          <a:p>
            <a:r>
              <a:rPr lang="en-US" dirty="0" smtClean="0"/>
              <a:t>Päivi Ruuska (Nokia)</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CE2352B3-B119-4CDA-8386-C576C4A5D82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 2010</a:t>
            </a:r>
            <a:endParaRPr lang="en-US"/>
          </a:p>
        </p:txBody>
      </p:sp>
      <p:sp>
        <p:nvSpPr>
          <p:cNvPr id="4" name="Footer Placeholder 3"/>
          <p:cNvSpPr>
            <a:spLocks noGrp="1"/>
          </p:cNvSpPr>
          <p:nvPr>
            <p:ph type="ftr" sz="quarter" idx="11"/>
          </p:nvPr>
        </p:nvSpPr>
        <p:spPr>
          <a:xfrm>
            <a:off x="7208629" y="6475413"/>
            <a:ext cx="1335302" cy="184666"/>
          </a:xfrm>
        </p:spPr>
        <p:txBody>
          <a:bodyPr/>
          <a:lstStyle>
            <a:lvl1pPr>
              <a:defRPr/>
            </a:lvl1pPr>
          </a:lstStyle>
          <a:p>
            <a:r>
              <a:rPr lang="en-US" dirty="0" smtClean="0"/>
              <a:t>Päivi Ruuska (Nokia)</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D779DA95-867B-43CC-88FE-0D34A3F9C43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 2010</a:t>
            </a:r>
            <a:endParaRPr lang="en-US"/>
          </a:p>
        </p:txBody>
      </p:sp>
      <p:sp>
        <p:nvSpPr>
          <p:cNvPr id="3" name="Footer Placeholder 2"/>
          <p:cNvSpPr>
            <a:spLocks noGrp="1"/>
          </p:cNvSpPr>
          <p:nvPr>
            <p:ph type="ftr" sz="quarter" idx="11"/>
          </p:nvPr>
        </p:nvSpPr>
        <p:spPr>
          <a:xfrm>
            <a:off x="7208629" y="6475413"/>
            <a:ext cx="1335302" cy="184666"/>
          </a:xfrm>
        </p:spPr>
        <p:txBody>
          <a:bodyPr/>
          <a:lstStyle>
            <a:lvl1pPr>
              <a:defRPr/>
            </a:lvl1pPr>
          </a:lstStyle>
          <a:p>
            <a:r>
              <a:rPr lang="en-US" dirty="0" smtClean="0"/>
              <a:t>Päivi Ruuska (Nokia)</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38103D3B-9F0A-42DB-B0CB-E93C56E7CED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 2010</a:t>
            </a:r>
            <a:endParaRPr lang="en-US"/>
          </a:p>
        </p:txBody>
      </p:sp>
      <p:sp>
        <p:nvSpPr>
          <p:cNvPr id="6" name="Footer Placeholder 5"/>
          <p:cNvSpPr>
            <a:spLocks noGrp="1"/>
          </p:cNvSpPr>
          <p:nvPr>
            <p:ph type="ftr" sz="quarter" idx="11"/>
          </p:nvPr>
        </p:nvSpPr>
        <p:spPr>
          <a:xfrm>
            <a:off x="7208629" y="6475413"/>
            <a:ext cx="1335302" cy="184666"/>
          </a:xfrm>
        </p:spPr>
        <p:txBody>
          <a:bodyPr/>
          <a:lstStyle>
            <a:lvl1pPr>
              <a:defRPr/>
            </a:lvl1pPr>
          </a:lstStyle>
          <a:p>
            <a:r>
              <a:rPr lang="en-US" dirty="0" smtClean="0"/>
              <a:t>Päivi Ruuska (Nokia)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E5996AA4-2272-4463-8515-9F13AACD62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 2010</a:t>
            </a:r>
            <a:endParaRPr lang="en-US"/>
          </a:p>
        </p:txBody>
      </p:sp>
      <p:sp>
        <p:nvSpPr>
          <p:cNvPr id="6" name="Footer Placeholder 5"/>
          <p:cNvSpPr>
            <a:spLocks noGrp="1"/>
          </p:cNvSpPr>
          <p:nvPr>
            <p:ph type="ftr" sz="quarter" idx="11"/>
          </p:nvPr>
        </p:nvSpPr>
        <p:spPr>
          <a:xfrm>
            <a:off x="7208629" y="6475413"/>
            <a:ext cx="1335302" cy="184666"/>
          </a:xfrm>
        </p:spPr>
        <p:txBody>
          <a:bodyPr/>
          <a:lstStyle>
            <a:lvl1pPr>
              <a:defRPr/>
            </a:lvl1pPr>
          </a:lstStyle>
          <a:p>
            <a:r>
              <a:rPr lang="en-US" dirty="0" smtClean="0"/>
              <a:t>Päivi Ruuska (Nokia)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EBC02D04-C38C-4740-BD49-85D6551D3ED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919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Mar. 2010</a:t>
            </a:r>
            <a:endParaRPr lang="en-US" dirty="0"/>
          </a:p>
        </p:txBody>
      </p:sp>
      <p:sp>
        <p:nvSpPr>
          <p:cNvPr id="1029" name="Rectangle 5"/>
          <p:cNvSpPr>
            <a:spLocks noGrp="1" noChangeArrowheads="1"/>
          </p:cNvSpPr>
          <p:nvPr>
            <p:ph type="ftr" sz="quarter" idx="3"/>
          </p:nvPr>
        </p:nvSpPr>
        <p:spPr bwMode="auto">
          <a:xfrm>
            <a:off x="7437858" y="6475413"/>
            <a:ext cx="110607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Chen SUN, NICT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7D0D9FB6-7932-457D-A6F6-A1C74E3AB098}" type="slidenum">
              <a:rPr lang="en-US"/>
              <a:pPr/>
              <a:t>‹#›</a:t>
            </a:fld>
            <a:endParaRPr lang="en-US"/>
          </a:p>
        </p:txBody>
      </p:sp>
      <p:sp>
        <p:nvSpPr>
          <p:cNvPr id="1031" name="Rectangle 7"/>
          <p:cNvSpPr>
            <a:spLocks noChangeArrowheads="1"/>
          </p:cNvSpPr>
          <p:nvPr/>
        </p:nvSpPr>
        <p:spPr bwMode="auto">
          <a:xfrm>
            <a:off x="5380567" y="332601"/>
            <a:ext cx="3064942"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802.19-10/41r0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r>
              <a:rPr lang="en-US"/>
              <a:t>Slide </a:t>
            </a:r>
            <a:fld id="{AE466E0C-7F3A-4A52-A7BC-E2DDD4A6561A}" type="slidenum">
              <a:rPr lang="en-US"/>
              <a:pPr/>
              <a:t>1</a:t>
            </a:fld>
            <a:endParaRPr lang="en-US"/>
          </a:p>
        </p:txBody>
      </p:sp>
      <p:sp>
        <p:nvSpPr>
          <p:cNvPr id="30722" name="Rectangle 2"/>
          <p:cNvSpPr>
            <a:spLocks noGrp="1" noChangeArrowheads="1"/>
          </p:cNvSpPr>
          <p:nvPr>
            <p:ph type="title"/>
          </p:nvPr>
        </p:nvSpPr>
        <p:spPr>
          <a:xfrm>
            <a:off x="457200" y="685800"/>
            <a:ext cx="8229600" cy="914400"/>
          </a:xfrm>
          <a:noFill/>
          <a:ln/>
        </p:spPr>
        <p:txBody>
          <a:bodyPr/>
          <a:lstStyle/>
          <a:p>
            <a:r>
              <a:rPr lang="en-US" altLang="ja-JP" dirty="0" smtClean="0">
                <a:ea typeface="ＭＳ Ｐゴシック" pitchFamily="34" charset="-128"/>
              </a:rPr>
              <a:t>P802.19.1 System Architecture</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76400"/>
            <a:ext cx="7772400" cy="381000"/>
          </a:xfrm>
          <a:noFill/>
          <a:ln/>
        </p:spPr>
        <p:txBody>
          <a:bodyPr/>
          <a:lstStyle/>
          <a:p>
            <a:pPr algn="ctr">
              <a:buFontTx/>
              <a:buNone/>
            </a:pPr>
            <a:r>
              <a:rPr lang="en-US" sz="2000" dirty="0"/>
              <a:t>Date:</a:t>
            </a:r>
            <a:r>
              <a:rPr lang="en-US" sz="2000" b="0" dirty="0"/>
              <a:t> </a:t>
            </a:r>
            <a:r>
              <a:rPr lang="en-US" sz="2000" b="0" dirty="0" smtClean="0"/>
              <a:t>2009-03-05</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graphicFrame>
        <p:nvGraphicFramePr>
          <p:cNvPr id="8" name="Table 7"/>
          <p:cNvGraphicFramePr>
            <a:graphicFrameLocks noGrp="1"/>
          </p:cNvGraphicFramePr>
          <p:nvPr/>
        </p:nvGraphicFramePr>
        <p:xfrm>
          <a:off x="609600" y="2438400"/>
          <a:ext cx="7924799" cy="3318790"/>
        </p:xfrm>
        <a:graphic>
          <a:graphicData uri="http://schemas.openxmlformats.org/drawingml/2006/table">
            <a:tbl>
              <a:tblPr/>
              <a:tblGrid>
                <a:gridCol w="1709796"/>
                <a:gridCol w="1079983"/>
                <a:gridCol w="2432948"/>
                <a:gridCol w="865047"/>
                <a:gridCol w="1837025"/>
              </a:tblGrid>
              <a:tr h="270790">
                <a:tc>
                  <a:txBody>
                    <a:bodyPr/>
                    <a:lstStyle/>
                    <a:p>
                      <a:pPr marL="0" marR="0">
                        <a:spcBef>
                          <a:spcPts val="0"/>
                        </a:spcBef>
                        <a:spcAft>
                          <a:spcPts val="0"/>
                        </a:spcAft>
                      </a:pPr>
                      <a:r>
                        <a:rPr lang="en-US" sz="1400" b="1" kern="0" dirty="0">
                          <a:latin typeface="Times New Roman" pitchFamily="18" charset="0"/>
                          <a:ea typeface="ＭＳ 明朝"/>
                          <a:cs typeface="Times New Roman" pitchFamily="18" charset="0"/>
                        </a:rPr>
                        <a:t>Name</a:t>
                      </a: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latin typeface="Times New Roman" pitchFamily="18" charset="0"/>
                          <a:ea typeface="ＭＳ 明朝"/>
                          <a:cs typeface="Times New Roman" pitchFamily="18" charset="0"/>
                        </a:rPr>
                        <a:t>Company</a:t>
                      </a: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latin typeface="Times New Roman" pitchFamily="18" charset="0"/>
                          <a:ea typeface="ＭＳ 明朝"/>
                          <a:cs typeface="Times New Roman" pitchFamily="18" charset="0"/>
                        </a:rPr>
                        <a:t>Address</a:t>
                      </a: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latin typeface="Times New Roman" pitchFamily="18" charset="0"/>
                          <a:ea typeface="ＭＳ 明朝"/>
                          <a:cs typeface="Times New Roman" pitchFamily="18" charset="0"/>
                        </a:rPr>
                        <a:t>Phone</a:t>
                      </a: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smtClean="0">
                          <a:latin typeface="Times New Roman" pitchFamily="18" charset="0"/>
                          <a:ea typeface="ＭＳ 明朝"/>
                          <a:cs typeface="Times New Roman" pitchFamily="18" charset="0"/>
                        </a:rPr>
                        <a:t>email</a:t>
                      </a:r>
                      <a:endParaRPr lang="en-US" sz="1400" b="1"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120">
                <a:tc>
                  <a:txBody>
                    <a:bodyPr/>
                    <a:lstStyle/>
                    <a:p>
                      <a:pPr marL="0" marR="0" eaLnBrk="0" fontAlgn="base" hangingPunct="0">
                        <a:spcBef>
                          <a:spcPts val="290"/>
                        </a:spcBef>
                        <a:spcAft>
                          <a:spcPts val="0"/>
                        </a:spcAft>
                      </a:pPr>
                      <a:r>
                        <a:rPr lang="en-US" sz="1000" dirty="0" smtClean="0">
                          <a:latin typeface="Times New Roman" pitchFamily="18" charset="0"/>
                          <a:ea typeface="ＭＳ 明朝"/>
                          <a:cs typeface="Times New Roman" pitchFamily="18" charset="0"/>
                        </a:rPr>
                        <a:t>Päivi</a:t>
                      </a:r>
                      <a:r>
                        <a:rPr lang="en-US" sz="1000" baseline="0" dirty="0" smtClean="0">
                          <a:latin typeface="Times New Roman" pitchFamily="18" charset="0"/>
                          <a:ea typeface="ＭＳ 明朝"/>
                          <a:cs typeface="Times New Roman" pitchFamily="18" charset="0"/>
                        </a:rPr>
                        <a:t> Ruuska</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000" dirty="0" smtClean="0">
                          <a:latin typeface="Times New Roman" pitchFamily="18" charset="0"/>
                          <a:ea typeface="ＭＳ 明朝"/>
                          <a:cs typeface="Times New Roman" pitchFamily="18" charset="0"/>
                        </a:rPr>
                        <a:t>Nokia</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r>
                        <a:rPr lang="en-US" sz="1000" kern="1200" dirty="0" err="1" smtClean="0">
                          <a:solidFill>
                            <a:schemeClr val="tx1"/>
                          </a:solidFill>
                          <a:latin typeface="+mn-lt"/>
                          <a:ea typeface="+mn-ea"/>
                          <a:cs typeface="+mn-cs"/>
                        </a:rPr>
                        <a:t>Itämerenkatu</a:t>
                      </a:r>
                      <a:r>
                        <a:rPr lang="en-US" sz="1000" kern="1200" dirty="0" smtClean="0">
                          <a:solidFill>
                            <a:schemeClr val="tx1"/>
                          </a:solidFill>
                          <a:latin typeface="+mn-lt"/>
                          <a:ea typeface="+mn-ea"/>
                          <a:cs typeface="+mn-cs"/>
                        </a:rPr>
                        <a:t> 11-13, 00180 Helsinki, Finland</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kern="1200" dirty="0" smtClean="0">
                          <a:solidFill>
                            <a:schemeClr val="tx1"/>
                          </a:solidFill>
                          <a:latin typeface="+mn-lt"/>
                          <a:ea typeface="+mn-ea"/>
                          <a:cs typeface="+mn-cs"/>
                        </a:rPr>
                        <a:t>+358-50-4835433</a:t>
                      </a:r>
                      <a:endParaRPr lang="en-US" sz="1000" dirty="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000" dirty="0" smtClean="0">
                          <a:latin typeface="Times New Roman" pitchFamily="18" charset="0"/>
                          <a:ea typeface="ＭＳ 明朝"/>
                          <a:cs typeface="Times New Roman" pitchFamily="18" charset="0"/>
                        </a:rPr>
                        <a:t>paivi.m.ruuska@nokia.com</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240">
                <a:tc>
                  <a:txBody>
                    <a:bodyPr/>
                    <a:lstStyle/>
                    <a:p>
                      <a:pPr marL="0" marR="0" eaLnBrk="0" fontAlgn="base" hangingPunct="0">
                        <a:spcBef>
                          <a:spcPts val="290"/>
                        </a:spcBef>
                        <a:spcAft>
                          <a:spcPts val="0"/>
                        </a:spcAft>
                      </a:pPr>
                      <a:r>
                        <a:rPr lang="en-US" sz="1000" dirty="0" smtClean="0">
                          <a:latin typeface="Times New Roman" pitchFamily="18" charset="0"/>
                          <a:ea typeface="ＭＳ 明朝"/>
                          <a:cs typeface="Times New Roman" pitchFamily="18" charset="0"/>
                        </a:rPr>
                        <a:t>Mika</a:t>
                      </a:r>
                      <a:r>
                        <a:rPr lang="en-US" sz="1000" baseline="0" dirty="0" smtClean="0">
                          <a:latin typeface="Times New Roman" pitchFamily="18" charset="0"/>
                          <a:ea typeface="ＭＳ 明朝"/>
                          <a:cs typeface="Times New Roman" pitchFamily="18" charset="0"/>
                        </a:rPr>
                        <a:t> Kasslin</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000" dirty="0" smtClean="0">
                          <a:latin typeface="Times New Roman" pitchFamily="18" charset="0"/>
                          <a:ea typeface="ＭＳ 明朝"/>
                          <a:cs typeface="Times New Roman" pitchFamily="18" charset="0"/>
                        </a:rPr>
                        <a:t>Nokia</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r>
                        <a:rPr lang="en-US" sz="1000" kern="1200" dirty="0" err="1" smtClean="0">
                          <a:solidFill>
                            <a:schemeClr val="tx1"/>
                          </a:solidFill>
                          <a:latin typeface="+mn-lt"/>
                          <a:ea typeface="+mn-ea"/>
                          <a:cs typeface="+mn-cs"/>
                        </a:rPr>
                        <a:t>Itämerenkatu</a:t>
                      </a:r>
                      <a:r>
                        <a:rPr lang="en-US" sz="1000" kern="1200" dirty="0" smtClean="0">
                          <a:solidFill>
                            <a:schemeClr val="tx1"/>
                          </a:solidFill>
                          <a:latin typeface="+mn-lt"/>
                          <a:ea typeface="+mn-ea"/>
                          <a:cs typeface="+mn-cs"/>
                        </a:rPr>
                        <a:t> 11-13, 00180 Helsinki, Finland</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dirty="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eaLnBrk="0" fontAlgn="base" hangingPunct="0">
                        <a:spcBef>
                          <a:spcPts val="290"/>
                        </a:spcBef>
                        <a:spcAft>
                          <a:spcPts val="0"/>
                        </a:spcAft>
                      </a:pPr>
                      <a:r>
                        <a:rPr lang="en-US" sz="1000" dirty="0" smtClean="0">
                          <a:latin typeface="Times New Roman" pitchFamily="18" charset="0"/>
                          <a:ea typeface="ＭＳ 明朝"/>
                          <a:cs typeface="Times New Roman" pitchFamily="18" charset="0"/>
                        </a:rPr>
                        <a:t>Juha Salokannel</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000" dirty="0" smtClean="0">
                          <a:latin typeface="Times New Roman" pitchFamily="18" charset="0"/>
                          <a:ea typeface="ＭＳ 明朝"/>
                          <a:cs typeface="Times New Roman" pitchFamily="18" charset="0"/>
                        </a:rPr>
                        <a:t>Nokia</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0" fontAlgn="base" latinLnBrk="0" hangingPunct="0">
                        <a:lnSpc>
                          <a:spcPct val="100000"/>
                        </a:lnSpc>
                        <a:spcBef>
                          <a:spcPts val="215"/>
                        </a:spcBef>
                        <a:spcAft>
                          <a:spcPts val="0"/>
                        </a:spcAft>
                        <a:buClrTx/>
                        <a:buSzTx/>
                        <a:buFontTx/>
                        <a:buNone/>
                        <a:tabLst/>
                        <a:defRPr/>
                      </a:pPr>
                      <a:r>
                        <a:rPr lang="en-US" sz="1000" kern="1200" dirty="0" err="1" smtClean="0">
                          <a:solidFill>
                            <a:schemeClr val="tx1"/>
                          </a:solidFill>
                          <a:latin typeface="+mn-lt"/>
                          <a:ea typeface="+mn-ea"/>
                          <a:cs typeface="+mn-cs"/>
                        </a:rPr>
                        <a:t>Itämerenkatu</a:t>
                      </a:r>
                      <a:r>
                        <a:rPr lang="en-US" sz="1000" kern="1200" dirty="0" smtClean="0">
                          <a:solidFill>
                            <a:schemeClr val="tx1"/>
                          </a:solidFill>
                          <a:latin typeface="+mn-lt"/>
                          <a:ea typeface="+mn-ea"/>
                          <a:cs typeface="+mn-cs"/>
                        </a:rPr>
                        <a:t> 11-13, 00180 Helsinki, Finland</a:t>
                      </a:r>
                      <a:endParaRPr lang="en-US" sz="1000" dirty="0" smtClean="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dirty="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988">
                <a:tc>
                  <a:txBody>
                    <a:bodyPr/>
                    <a:lstStyle/>
                    <a:p>
                      <a:pPr marL="0" marR="0" eaLnBrk="0" fontAlgn="base" hangingPunct="0">
                        <a:spcBef>
                          <a:spcPts val="290"/>
                        </a:spcBef>
                        <a:spcAft>
                          <a:spcPts val="0"/>
                        </a:spcAft>
                      </a:pPr>
                      <a:r>
                        <a:rPr lang="en-US" sz="1000" dirty="0">
                          <a:latin typeface="Times New Roman" pitchFamily="18" charset="0"/>
                          <a:ea typeface="ＭＳ 明朝"/>
                          <a:cs typeface="Times New Roman" pitchFamily="18" charset="0"/>
                        </a:rPr>
                        <a:t>Ha Nguyen Tran</a:t>
                      </a: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000" kern="1200" dirty="0">
                          <a:solidFill>
                            <a:srgbClr val="000000"/>
                          </a:solidFill>
                          <a:latin typeface="Times New Roman" pitchFamily="18" charset="0"/>
                          <a:ea typeface="Gulim"/>
                          <a:cs typeface="Times New Roman" pitchFamily="18" charset="0"/>
                        </a:rPr>
                        <a:t>NICT</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r>
                        <a:rPr lang="en-US" sz="1000" kern="1200" dirty="0">
                          <a:solidFill>
                            <a:srgbClr val="000000"/>
                          </a:solidFill>
                          <a:latin typeface="Times New Roman" pitchFamily="18" charset="0"/>
                          <a:ea typeface="Gulim"/>
                          <a:cs typeface="Times New Roman" pitchFamily="18" charset="0"/>
                        </a:rPr>
                        <a:t>3-4, </a:t>
                      </a:r>
                      <a:r>
                        <a:rPr lang="en-US" sz="1000" kern="1200" dirty="0" err="1">
                          <a:solidFill>
                            <a:srgbClr val="000000"/>
                          </a:solidFill>
                          <a:latin typeface="Times New Roman" pitchFamily="18" charset="0"/>
                          <a:ea typeface="Gulim"/>
                          <a:cs typeface="Times New Roman" pitchFamily="18" charset="0"/>
                        </a:rPr>
                        <a:t>Hikarino-oka</a:t>
                      </a:r>
                      <a:r>
                        <a:rPr lang="en-US" sz="1000" kern="1200" dirty="0">
                          <a:solidFill>
                            <a:srgbClr val="000000"/>
                          </a:solidFill>
                          <a:latin typeface="Times New Roman" pitchFamily="18" charset="0"/>
                          <a:ea typeface="Gulim"/>
                          <a:cs typeface="Times New Roman" pitchFamily="18" charset="0"/>
                        </a:rPr>
                        <a:t>, Yokosuka, Kanagawa, Japan, 239-0847 </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dirty="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857">
                <a:tc>
                  <a:txBody>
                    <a:bodyPr/>
                    <a:lstStyle/>
                    <a:p>
                      <a:pPr marL="0" marR="0" eaLnBrk="0" fontAlgn="base" hangingPunct="0">
                        <a:spcBef>
                          <a:spcPts val="290"/>
                        </a:spcBef>
                        <a:spcAft>
                          <a:spcPts val="0"/>
                        </a:spcAft>
                      </a:pPr>
                      <a:r>
                        <a:rPr lang="en-US" sz="1000" dirty="0" smtClean="0">
                          <a:latin typeface="Times New Roman" pitchFamily="18" charset="0"/>
                          <a:ea typeface="ＭＳ 明朝"/>
                          <a:cs typeface="Times New Roman" pitchFamily="18" charset="0"/>
                        </a:rPr>
                        <a:t>M. Aziz Rahman</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000" kern="1200" dirty="0">
                          <a:solidFill>
                            <a:srgbClr val="000000"/>
                          </a:solidFill>
                          <a:latin typeface="Times New Roman" pitchFamily="18" charset="0"/>
                          <a:ea typeface="Gulim"/>
                          <a:cs typeface="Times New Roman" pitchFamily="18" charset="0"/>
                        </a:rPr>
                        <a:t>NICT</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r>
                        <a:rPr lang="en-US" sz="1000" kern="1200" dirty="0">
                          <a:solidFill>
                            <a:srgbClr val="000000"/>
                          </a:solidFill>
                          <a:latin typeface="Times New Roman" pitchFamily="18" charset="0"/>
                          <a:ea typeface="Gulim"/>
                          <a:cs typeface="Times New Roman" pitchFamily="18" charset="0"/>
                        </a:rPr>
                        <a:t>3-4, </a:t>
                      </a:r>
                      <a:r>
                        <a:rPr lang="en-US" sz="1000" kern="1200" dirty="0" err="1">
                          <a:solidFill>
                            <a:srgbClr val="000000"/>
                          </a:solidFill>
                          <a:latin typeface="Times New Roman" pitchFamily="18" charset="0"/>
                          <a:ea typeface="Gulim"/>
                          <a:cs typeface="Times New Roman" pitchFamily="18" charset="0"/>
                        </a:rPr>
                        <a:t>Hikarino-oka</a:t>
                      </a:r>
                      <a:r>
                        <a:rPr lang="en-US" sz="1000" kern="1200" dirty="0">
                          <a:solidFill>
                            <a:srgbClr val="000000"/>
                          </a:solidFill>
                          <a:latin typeface="Times New Roman" pitchFamily="18" charset="0"/>
                          <a:ea typeface="Gulim"/>
                          <a:cs typeface="Times New Roman" pitchFamily="18" charset="0"/>
                        </a:rPr>
                        <a:t>, Yokosuka, Kanagawa, Japan, 239-0847 </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dirty="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400">
                <a:tc>
                  <a:txBody>
                    <a:bodyPr/>
                    <a:lstStyle/>
                    <a:p>
                      <a:pPr marL="0" marR="0" eaLnBrk="0" fontAlgn="base" hangingPunct="0">
                        <a:spcBef>
                          <a:spcPts val="290"/>
                        </a:spcBef>
                        <a:spcAft>
                          <a:spcPts val="0"/>
                        </a:spcAft>
                      </a:pPr>
                      <a:r>
                        <a:rPr lang="en-US" sz="1000" kern="1200" dirty="0" smtClean="0">
                          <a:solidFill>
                            <a:srgbClr val="000000"/>
                          </a:solidFill>
                          <a:latin typeface="Times New Roman" pitchFamily="18" charset="0"/>
                          <a:ea typeface="Gulim"/>
                          <a:cs typeface="Times New Roman" pitchFamily="18" charset="0"/>
                        </a:rPr>
                        <a:t>Stanislav</a:t>
                      </a:r>
                      <a:r>
                        <a:rPr lang="en-US" sz="1000" kern="1200" baseline="0" dirty="0" smtClean="0">
                          <a:solidFill>
                            <a:srgbClr val="000000"/>
                          </a:solidFill>
                          <a:latin typeface="Times New Roman" pitchFamily="18" charset="0"/>
                          <a:ea typeface="Gulim"/>
                          <a:cs typeface="Times New Roman" pitchFamily="18" charset="0"/>
                        </a:rPr>
                        <a:t> Filin</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000" kern="1200" dirty="0">
                          <a:solidFill>
                            <a:srgbClr val="000000"/>
                          </a:solidFill>
                          <a:latin typeface="Times New Roman" pitchFamily="18" charset="0"/>
                          <a:ea typeface="Gulim"/>
                          <a:cs typeface="Times New Roman" pitchFamily="18" charset="0"/>
                        </a:rPr>
                        <a:t>NICT</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r>
                        <a:rPr lang="en-US" sz="1000" kern="1200" dirty="0">
                          <a:solidFill>
                            <a:srgbClr val="000000"/>
                          </a:solidFill>
                          <a:latin typeface="Times New Roman" pitchFamily="18" charset="0"/>
                          <a:ea typeface="Gulim"/>
                          <a:cs typeface="Times New Roman" pitchFamily="18" charset="0"/>
                        </a:rPr>
                        <a:t>3-4, </a:t>
                      </a:r>
                      <a:r>
                        <a:rPr lang="en-US" sz="1000" kern="1200" dirty="0" err="1">
                          <a:solidFill>
                            <a:srgbClr val="000000"/>
                          </a:solidFill>
                          <a:latin typeface="Times New Roman" pitchFamily="18" charset="0"/>
                          <a:ea typeface="Gulim"/>
                          <a:cs typeface="Times New Roman" pitchFamily="18" charset="0"/>
                        </a:rPr>
                        <a:t>Hikarino-oka</a:t>
                      </a:r>
                      <a:r>
                        <a:rPr lang="en-US" sz="1000" kern="1200" dirty="0">
                          <a:solidFill>
                            <a:srgbClr val="000000"/>
                          </a:solidFill>
                          <a:latin typeface="Times New Roman" pitchFamily="18" charset="0"/>
                          <a:ea typeface="Gulim"/>
                          <a:cs typeface="Times New Roman" pitchFamily="18" charset="0"/>
                        </a:rPr>
                        <a:t>, Yokosuka, Kanagawa, Japan, 239-0847 </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dirty="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400">
                <a:tc>
                  <a:txBody>
                    <a:bodyPr/>
                    <a:lstStyle/>
                    <a:p>
                      <a:pPr marL="0" marR="0" eaLnBrk="0" fontAlgn="base" hangingPunct="0">
                        <a:spcBef>
                          <a:spcPts val="290"/>
                        </a:spcBef>
                        <a:spcAft>
                          <a:spcPts val="0"/>
                        </a:spcAft>
                      </a:pPr>
                      <a:r>
                        <a:rPr lang="en-US" sz="1000" kern="1200" dirty="0">
                          <a:solidFill>
                            <a:srgbClr val="000000"/>
                          </a:solidFill>
                          <a:latin typeface="Times New Roman" pitchFamily="18" charset="0"/>
                          <a:ea typeface="Gulim"/>
                          <a:cs typeface="Times New Roman" pitchFamily="18" charset="0"/>
                        </a:rPr>
                        <a:t>Chen Sun</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000" kern="1200" dirty="0">
                          <a:solidFill>
                            <a:srgbClr val="000000"/>
                          </a:solidFill>
                          <a:latin typeface="Times New Roman" pitchFamily="18" charset="0"/>
                          <a:ea typeface="Gulim"/>
                          <a:cs typeface="Times New Roman" pitchFamily="18" charset="0"/>
                        </a:rPr>
                        <a:t>NICT</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r>
                        <a:rPr lang="en-US" sz="1000" kern="1200" dirty="0">
                          <a:solidFill>
                            <a:srgbClr val="000000"/>
                          </a:solidFill>
                          <a:latin typeface="Times New Roman" pitchFamily="18" charset="0"/>
                          <a:ea typeface="Gulim"/>
                          <a:cs typeface="Times New Roman" pitchFamily="18" charset="0"/>
                        </a:rPr>
                        <a:t>3-4, </a:t>
                      </a:r>
                      <a:r>
                        <a:rPr lang="en-US" sz="1000" kern="1200" dirty="0" err="1">
                          <a:solidFill>
                            <a:srgbClr val="000000"/>
                          </a:solidFill>
                          <a:latin typeface="Times New Roman" pitchFamily="18" charset="0"/>
                          <a:ea typeface="Gulim"/>
                          <a:cs typeface="Times New Roman" pitchFamily="18" charset="0"/>
                        </a:rPr>
                        <a:t>Hikarino-oka</a:t>
                      </a:r>
                      <a:r>
                        <a:rPr lang="en-US" sz="1000" kern="1200" dirty="0">
                          <a:solidFill>
                            <a:srgbClr val="000000"/>
                          </a:solidFill>
                          <a:latin typeface="Times New Roman" pitchFamily="18" charset="0"/>
                          <a:ea typeface="Gulim"/>
                          <a:cs typeface="Times New Roman" pitchFamily="18" charset="0"/>
                        </a:rPr>
                        <a:t>, Yokosuka, Kanagawa, Japan, 239-0847 </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dirty="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857">
                <a:tc>
                  <a:txBody>
                    <a:bodyPr/>
                    <a:lstStyle/>
                    <a:p>
                      <a:pPr marL="0" marR="0" eaLnBrk="0" fontAlgn="base" hangingPunct="0">
                        <a:spcBef>
                          <a:spcPts val="290"/>
                        </a:spcBef>
                        <a:spcAft>
                          <a:spcPts val="0"/>
                        </a:spcAft>
                      </a:pPr>
                      <a:r>
                        <a:rPr lang="en-US" sz="1000" dirty="0" smtClean="0">
                          <a:latin typeface="Times New Roman" pitchFamily="18" charset="0"/>
                          <a:ea typeface="ＭＳ 明朝"/>
                          <a:cs typeface="Times New Roman" pitchFamily="18" charset="0"/>
                        </a:rPr>
                        <a:t>Yohannes</a:t>
                      </a:r>
                      <a:r>
                        <a:rPr lang="en-US" sz="1000" baseline="0" dirty="0" smtClean="0">
                          <a:latin typeface="Times New Roman" pitchFamily="18" charset="0"/>
                          <a:ea typeface="ＭＳ 明朝"/>
                          <a:cs typeface="Times New Roman" pitchFamily="18" charset="0"/>
                        </a:rPr>
                        <a:t> D. Alemseged</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000" kern="1200" dirty="0">
                          <a:solidFill>
                            <a:srgbClr val="000000"/>
                          </a:solidFill>
                          <a:latin typeface="Times New Roman" pitchFamily="18" charset="0"/>
                          <a:ea typeface="Gulim"/>
                          <a:cs typeface="Times New Roman" pitchFamily="18" charset="0"/>
                        </a:rPr>
                        <a:t>NICT</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r>
                        <a:rPr lang="en-US" sz="1000" kern="1200" dirty="0">
                          <a:solidFill>
                            <a:srgbClr val="000000"/>
                          </a:solidFill>
                          <a:latin typeface="Times New Roman" pitchFamily="18" charset="0"/>
                          <a:ea typeface="Gulim"/>
                          <a:cs typeface="Times New Roman" pitchFamily="18" charset="0"/>
                        </a:rPr>
                        <a:t>3-4, </a:t>
                      </a:r>
                      <a:r>
                        <a:rPr lang="en-US" sz="1000" kern="1200" dirty="0" err="1">
                          <a:solidFill>
                            <a:srgbClr val="000000"/>
                          </a:solidFill>
                          <a:latin typeface="Times New Roman" pitchFamily="18" charset="0"/>
                          <a:ea typeface="Gulim"/>
                          <a:cs typeface="Times New Roman" pitchFamily="18" charset="0"/>
                        </a:rPr>
                        <a:t>Hikarino-oka</a:t>
                      </a:r>
                      <a:r>
                        <a:rPr lang="en-US" sz="1000" kern="1200" dirty="0">
                          <a:solidFill>
                            <a:srgbClr val="000000"/>
                          </a:solidFill>
                          <a:latin typeface="Times New Roman" pitchFamily="18" charset="0"/>
                          <a:ea typeface="Gulim"/>
                          <a:cs typeface="Times New Roman" pitchFamily="18" charset="0"/>
                        </a:rPr>
                        <a:t>, Yokosuka, Kanagawa, Japan, 239-0847 </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857">
                <a:tc>
                  <a:txBody>
                    <a:bodyPr/>
                    <a:lstStyle/>
                    <a:p>
                      <a:pPr marL="0" marR="0" eaLnBrk="0" fontAlgn="base" hangingPunct="0">
                        <a:spcBef>
                          <a:spcPts val="290"/>
                        </a:spcBef>
                        <a:spcAft>
                          <a:spcPts val="0"/>
                        </a:spcAft>
                      </a:pPr>
                      <a:r>
                        <a:rPr lang="en-US" sz="1000" dirty="0" smtClean="0">
                          <a:latin typeface="Times New Roman" pitchFamily="18" charset="0"/>
                          <a:ea typeface="ＭＳ 明朝"/>
                          <a:cs typeface="Times New Roman" pitchFamily="18" charset="0"/>
                        </a:rPr>
                        <a:t>Gabriel Villardi</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000" kern="1200" dirty="0">
                          <a:solidFill>
                            <a:srgbClr val="000000"/>
                          </a:solidFill>
                          <a:latin typeface="Times New Roman" pitchFamily="18" charset="0"/>
                          <a:ea typeface="Gulim"/>
                          <a:cs typeface="Times New Roman" pitchFamily="18" charset="0"/>
                        </a:rPr>
                        <a:t>NICT</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r>
                        <a:rPr lang="en-US" sz="1000" kern="1200" dirty="0">
                          <a:solidFill>
                            <a:srgbClr val="000000"/>
                          </a:solidFill>
                          <a:latin typeface="Times New Roman" pitchFamily="18" charset="0"/>
                          <a:ea typeface="Gulim"/>
                          <a:cs typeface="Times New Roman" pitchFamily="18" charset="0"/>
                        </a:rPr>
                        <a:t>3-4, </a:t>
                      </a:r>
                      <a:r>
                        <a:rPr lang="en-US" sz="1000" kern="1200" dirty="0" err="1">
                          <a:solidFill>
                            <a:srgbClr val="000000"/>
                          </a:solidFill>
                          <a:latin typeface="Times New Roman" pitchFamily="18" charset="0"/>
                          <a:ea typeface="Gulim"/>
                          <a:cs typeface="Times New Roman" pitchFamily="18" charset="0"/>
                        </a:rPr>
                        <a:t>Hikarino-oka</a:t>
                      </a:r>
                      <a:r>
                        <a:rPr lang="en-US" sz="1000" kern="1200" dirty="0">
                          <a:solidFill>
                            <a:srgbClr val="000000"/>
                          </a:solidFill>
                          <a:latin typeface="Times New Roman" pitchFamily="18" charset="0"/>
                          <a:ea typeface="Gulim"/>
                          <a:cs typeface="Times New Roman" pitchFamily="18" charset="0"/>
                        </a:rPr>
                        <a:t>, Yokosuka, Kanagawa, Japan, 239-0847 </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dirty="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marL="0" marR="0" indent="0" algn="l" defTabSz="914400" rtl="0" eaLnBrk="0" fontAlgn="base" latinLnBrk="0" hangingPunct="0">
                        <a:lnSpc>
                          <a:spcPct val="100000"/>
                        </a:lnSpc>
                        <a:spcBef>
                          <a:spcPts val="290"/>
                        </a:spcBef>
                        <a:spcAft>
                          <a:spcPts val="0"/>
                        </a:spcAft>
                        <a:buClrTx/>
                        <a:buSzTx/>
                        <a:buFontTx/>
                        <a:buNone/>
                        <a:tabLst/>
                        <a:defRPr/>
                      </a:pPr>
                      <a:r>
                        <a:rPr lang="en-US" sz="1000" kern="1200" dirty="0" err="1" smtClean="0">
                          <a:solidFill>
                            <a:srgbClr val="000000"/>
                          </a:solidFill>
                          <a:latin typeface="Times New Roman" pitchFamily="18" charset="0"/>
                          <a:ea typeface="Gulim"/>
                          <a:cs typeface="Times New Roman" pitchFamily="18" charset="0"/>
                        </a:rPr>
                        <a:t>Tuncer</a:t>
                      </a:r>
                      <a:r>
                        <a:rPr lang="en-US" sz="1000" kern="1200" dirty="0" smtClean="0">
                          <a:solidFill>
                            <a:srgbClr val="000000"/>
                          </a:solidFill>
                          <a:latin typeface="Times New Roman" pitchFamily="18" charset="0"/>
                          <a:ea typeface="Gulim"/>
                          <a:cs typeface="Times New Roman" pitchFamily="18" charset="0"/>
                        </a:rPr>
                        <a:t> </a:t>
                      </a:r>
                      <a:r>
                        <a:rPr lang="en-US" sz="1000" kern="1200" dirty="0" err="1" smtClean="0">
                          <a:solidFill>
                            <a:srgbClr val="000000"/>
                          </a:solidFill>
                          <a:latin typeface="Times New Roman" pitchFamily="18" charset="0"/>
                          <a:ea typeface="Gulim"/>
                          <a:cs typeface="Times New Roman" pitchFamily="18" charset="0"/>
                        </a:rPr>
                        <a:t>Baykas</a:t>
                      </a:r>
                      <a:endParaRPr lang="en-US" sz="1000" dirty="0" smtClean="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000" kern="1200" dirty="0">
                          <a:solidFill>
                            <a:srgbClr val="000000"/>
                          </a:solidFill>
                          <a:latin typeface="Times New Roman" pitchFamily="18" charset="0"/>
                          <a:ea typeface="Gulim"/>
                          <a:cs typeface="Times New Roman" pitchFamily="18" charset="0"/>
                        </a:rPr>
                        <a:t>NICT</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r>
                        <a:rPr lang="en-US" sz="1000" kern="1200" dirty="0">
                          <a:solidFill>
                            <a:srgbClr val="000000"/>
                          </a:solidFill>
                          <a:latin typeface="Times New Roman" pitchFamily="18" charset="0"/>
                          <a:ea typeface="Gulim"/>
                          <a:cs typeface="Times New Roman" pitchFamily="18" charset="0"/>
                        </a:rPr>
                        <a:t>3-4, </a:t>
                      </a:r>
                      <a:r>
                        <a:rPr lang="en-US" sz="1000" kern="1200" dirty="0" err="1">
                          <a:solidFill>
                            <a:srgbClr val="000000"/>
                          </a:solidFill>
                          <a:latin typeface="Times New Roman" pitchFamily="18" charset="0"/>
                          <a:ea typeface="Gulim"/>
                          <a:cs typeface="Times New Roman" pitchFamily="18" charset="0"/>
                        </a:rPr>
                        <a:t>Hikarino-oka</a:t>
                      </a:r>
                      <a:r>
                        <a:rPr lang="en-US" sz="1000" kern="1200" dirty="0">
                          <a:solidFill>
                            <a:srgbClr val="000000"/>
                          </a:solidFill>
                          <a:latin typeface="Times New Roman" pitchFamily="18" charset="0"/>
                          <a:ea typeface="Gulim"/>
                          <a:cs typeface="Times New Roman" pitchFamily="18" charset="0"/>
                        </a:rPr>
                        <a:t>, Yokosuka, Kanagawa, Japan, 239-0847 </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dirty="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marL="0" marR="0" indent="0" algn="l" defTabSz="914400" rtl="0" eaLnBrk="0" fontAlgn="base" latinLnBrk="0" hangingPunct="0">
                        <a:lnSpc>
                          <a:spcPct val="100000"/>
                        </a:lnSpc>
                        <a:spcBef>
                          <a:spcPts val="290"/>
                        </a:spcBef>
                        <a:spcAft>
                          <a:spcPts val="0"/>
                        </a:spcAft>
                        <a:buClrTx/>
                        <a:buSzTx/>
                        <a:buFontTx/>
                        <a:buNone/>
                        <a:tabLst/>
                        <a:defRPr/>
                      </a:pPr>
                      <a:r>
                        <a:rPr lang="en-US" sz="1000" kern="1200" dirty="0" smtClean="0">
                          <a:solidFill>
                            <a:srgbClr val="000000"/>
                          </a:solidFill>
                          <a:latin typeface="Times New Roman" pitchFamily="18" charset="0"/>
                          <a:ea typeface="Gulim"/>
                          <a:cs typeface="Times New Roman" pitchFamily="18" charset="0"/>
                        </a:rPr>
                        <a:t>Hiroshi Harada </a:t>
                      </a:r>
                      <a:endParaRPr lang="en-US" sz="1000" dirty="0" smtClean="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r>
                        <a:rPr lang="en-US" sz="1000" kern="1200" dirty="0">
                          <a:solidFill>
                            <a:srgbClr val="000000"/>
                          </a:solidFill>
                          <a:latin typeface="Times New Roman" pitchFamily="18" charset="0"/>
                          <a:ea typeface="Gulim"/>
                          <a:cs typeface="Times New Roman" pitchFamily="18" charset="0"/>
                        </a:rPr>
                        <a:t>NICT</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15"/>
                        </a:spcBef>
                        <a:spcAft>
                          <a:spcPts val="0"/>
                        </a:spcAft>
                      </a:pPr>
                      <a:r>
                        <a:rPr lang="en-US" sz="1000" kern="1200" dirty="0">
                          <a:solidFill>
                            <a:srgbClr val="000000"/>
                          </a:solidFill>
                          <a:latin typeface="Times New Roman" pitchFamily="18" charset="0"/>
                          <a:ea typeface="Gulim"/>
                          <a:cs typeface="Times New Roman" pitchFamily="18" charset="0"/>
                        </a:rPr>
                        <a:t>3-4, </a:t>
                      </a:r>
                      <a:r>
                        <a:rPr lang="en-US" sz="1000" kern="1200" dirty="0" err="1">
                          <a:solidFill>
                            <a:srgbClr val="000000"/>
                          </a:solidFill>
                          <a:latin typeface="Times New Roman" pitchFamily="18" charset="0"/>
                          <a:ea typeface="Gulim"/>
                          <a:cs typeface="Times New Roman" pitchFamily="18" charset="0"/>
                        </a:rPr>
                        <a:t>Hikarino-oka</a:t>
                      </a:r>
                      <a:r>
                        <a:rPr lang="en-US" sz="1000" kern="1200" dirty="0">
                          <a:solidFill>
                            <a:srgbClr val="000000"/>
                          </a:solidFill>
                          <a:latin typeface="Times New Roman" pitchFamily="18" charset="0"/>
                          <a:ea typeface="Gulim"/>
                          <a:cs typeface="Times New Roman" pitchFamily="18" charset="0"/>
                        </a:rPr>
                        <a:t>, Yokosuka, Kanagawa, Japan, 239-0847 </a:t>
                      </a: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dirty="0">
                        <a:latin typeface="Times New Roman" pitchFamily="18" charset="0"/>
                        <a:ea typeface="ＭＳ Ｐゴシック"/>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fontAlgn="base" hangingPunct="0">
                        <a:spcBef>
                          <a:spcPts val="290"/>
                        </a:spcBef>
                        <a:spcAft>
                          <a:spcPts val="0"/>
                        </a:spcAft>
                      </a:pPr>
                      <a:endParaRPr lang="en-US" sz="1000" dirty="0">
                        <a:latin typeface="Times New Roman" pitchFamily="18" charset="0"/>
                        <a:ea typeface="ＭＳ 明朝"/>
                        <a:cs typeface="Times New Roman" pitchFamily="18" charset="0"/>
                      </a:endParaRPr>
                    </a:p>
                  </a:txBody>
                  <a:tcPr marL="49907" marR="49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Footer Placeholder 9"/>
          <p:cNvSpPr>
            <a:spLocks noGrp="1"/>
          </p:cNvSpPr>
          <p:nvPr>
            <p:ph type="ftr" sz="quarter" idx="11"/>
          </p:nvPr>
        </p:nvSpPr>
        <p:spPr>
          <a:xfrm>
            <a:off x="5604161" y="6475413"/>
            <a:ext cx="2939779" cy="184666"/>
          </a:xfrm>
        </p:spPr>
        <p:txBody>
          <a:bodyPr/>
          <a:lstStyle/>
          <a:p>
            <a:r>
              <a:rPr lang="en-US" dirty="0" smtClean="0"/>
              <a:t>Päivi Ruuska (Nokia), Ha Nguyen Tran (NICT)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Interfaces</a:t>
            </a:r>
            <a:endParaRPr lang="en-US" dirty="0"/>
          </a:p>
        </p:txBody>
      </p:sp>
      <p:sp>
        <p:nvSpPr>
          <p:cNvPr id="3" name="Content Placeholder 2"/>
          <p:cNvSpPr>
            <a:spLocks noGrp="1"/>
          </p:cNvSpPr>
          <p:nvPr>
            <p:ph idx="1"/>
          </p:nvPr>
        </p:nvSpPr>
        <p:spPr/>
        <p:txBody>
          <a:bodyPr/>
          <a:lstStyle/>
          <a:p>
            <a:r>
              <a:rPr lang="en-US" altLang="ja-JP" dirty="0" smtClean="0">
                <a:ea typeface="ＭＳ Ｐゴシック" pitchFamily="50" charset="-128"/>
              </a:rPr>
              <a:t>Interface between 802.19.1 entity and TVBD network or device</a:t>
            </a:r>
          </a:p>
          <a:p>
            <a:pPr lvl="1"/>
            <a:r>
              <a:rPr lang="en-US" altLang="ja-JP" dirty="0" smtClean="0">
                <a:ea typeface="ＭＳ Ｐゴシック" pitchFamily="50" charset="-128"/>
              </a:rPr>
              <a:t>A: CE-TVBD network or device</a:t>
            </a:r>
          </a:p>
          <a:p>
            <a:pPr lvl="2"/>
            <a:r>
              <a:rPr lang="en-US" altLang="ja-JP" dirty="0" smtClean="0">
                <a:ea typeface="ＭＳ Ｐゴシック" pitchFamily="50" charset="-128"/>
              </a:rPr>
              <a:t>From TVBD network or device to CE</a:t>
            </a:r>
          </a:p>
          <a:p>
            <a:pPr lvl="3"/>
            <a:r>
              <a:rPr lang="en-US" altLang="ja-JP" dirty="0" smtClean="0">
                <a:ea typeface="ＭＳ Ｐゴシック" pitchFamily="50" charset="-128"/>
              </a:rPr>
              <a:t>Information required for coexistence</a:t>
            </a:r>
          </a:p>
          <a:p>
            <a:pPr lvl="2"/>
            <a:r>
              <a:rPr lang="en-US" altLang="ja-JP" dirty="0" smtClean="0">
                <a:ea typeface="ＭＳ Ｐゴシック" pitchFamily="50" charset="-128"/>
              </a:rPr>
              <a:t>From CE to TVBD network or device</a:t>
            </a:r>
          </a:p>
          <a:p>
            <a:pPr lvl="3"/>
            <a:r>
              <a:rPr lang="en-US" altLang="ja-JP" dirty="0" smtClean="0">
                <a:ea typeface="ＭＳ Ｐゴシック" pitchFamily="50" charset="-128"/>
              </a:rPr>
              <a:t>Reconfiguration commands and control information (corresponding to coexistence commands and control information received from CM)</a:t>
            </a:r>
          </a:p>
          <a:p>
            <a:pPr lvl="3"/>
            <a:r>
              <a:rPr lang="en-US" altLang="ja-JP" dirty="0" smtClean="0">
                <a:ea typeface="ＭＳ Ｐゴシック" pitchFamily="50" charset="-128"/>
              </a:rPr>
              <a:t>Commands related to control of measurements performed by TVBD network or device</a:t>
            </a:r>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10</a:t>
            </a:fld>
            <a:endParaRPr lang="en-US"/>
          </a:p>
        </p:txBody>
      </p:sp>
      <p:sp>
        <p:nvSpPr>
          <p:cNvPr id="6" name="Footer Placeholder 5"/>
          <p:cNvSpPr>
            <a:spLocks noGrp="1"/>
          </p:cNvSpPr>
          <p:nvPr>
            <p:ph type="ftr" sz="quarter" idx="11"/>
          </p:nvPr>
        </p:nvSpPr>
        <p:spPr>
          <a:xfrm>
            <a:off x="5604151" y="6475413"/>
            <a:ext cx="2939779" cy="184666"/>
          </a:xfrm>
        </p:spPr>
        <p:txBody>
          <a:bodyPr/>
          <a:lstStyle/>
          <a:p>
            <a:r>
              <a:rPr lang="en-US" altLang="ja-JP" dirty="0" smtClean="0"/>
              <a:t>Päivi Ruuska (Nokia), Ha Nguyen Tran (NICT)</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Interfaces</a:t>
            </a:r>
            <a:endParaRPr lang="en-US" dirty="0"/>
          </a:p>
        </p:txBody>
      </p:sp>
      <p:sp>
        <p:nvSpPr>
          <p:cNvPr id="3" name="Content Placeholder 2"/>
          <p:cNvSpPr>
            <a:spLocks noGrp="1"/>
          </p:cNvSpPr>
          <p:nvPr>
            <p:ph idx="1"/>
          </p:nvPr>
        </p:nvSpPr>
        <p:spPr/>
        <p:txBody>
          <a:bodyPr/>
          <a:lstStyle/>
          <a:p>
            <a:r>
              <a:rPr lang="en-US" altLang="ja-JP" dirty="0" smtClean="0">
                <a:ea typeface="ＭＳ Ｐゴシック" pitchFamily="50" charset="-128"/>
              </a:rPr>
              <a:t>Interface between 802.19.1 entities</a:t>
            </a:r>
          </a:p>
          <a:p>
            <a:pPr lvl="1"/>
            <a:r>
              <a:rPr lang="en-US" altLang="ja-JP" dirty="0" smtClean="0">
                <a:ea typeface="ＭＳ Ｐゴシック" pitchFamily="50" charset="-128"/>
              </a:rPr>
              <a:t>B1: CE-CM</a:t>
            </a:r>
          </a:p>
          <a:p>
            <a:pPr lvl="2"/>
            <a:r>
              <a:rPr lang="en-US" altLang="ja-JP" dirty="0" smtClean="0">
                <a:ea typeface="ＭＳ Ｐゴシック" pitchFamily="50" charset="-128"/>
              </a:rPr>
              <a:t>From CE to CM</a:t>
            </a:r>
          </a:p>
          <a:p>
            <a:pPr lvl="3"/>
            <a:r>
              <a:rPr lang="en-US" altLang="ja-JP" dirty="0" smtClean="0">
                <a:ea typeface="ＭＳ Ｐゴシック" pitchFamily="50" charset="-128"/>
              </a:rPr>
              <a:t>Information required for coexistence (information obtained from TVBD network or device)</a:t>
            </a:r>
          </a:p>
          <a:p>
            <a:pPr lvl="2"/>
            <a:r>
              <a:rPr lang="en-US" altLang="ja-JP" dirty="0" smtClean="0">
                <a:ea typeface="ＭＳ Ｐゴシック" pitchFamily="50" charset="-128"/>
              </a:rPr>
              <a:t>From CM to CE</a:t>
            </a:r>
          </a:p>
          <a:p>
            <a:pPr lvl="3"/>
            <a:r>
              <a:rPr lang="en-US" altLang="ja-JP" dirty="0" smtClean="0">
                <a:ea typeface="ＭＳ Ｐゴシック" pitchFamily="50" charset="-128"/>
              </a:rPr>
              <a:t>Coexistence commands and control information</a:t>
            </a:r>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11</a:t>
            </a:fld>
            <a:endParaRPr lang="en-US"/>
          </a:p>
        </p:txBody>
      </p:sp>
      <p:sp>
        <p:nvSpPr>
          <p:cNvPr id="6" name="Footer Placeholder 5"/>
          <p:cNvSpPr>
            <a:spLocks noGrp="1"/>
          </p:cNvSpPr>
          <p:nvPr>
            <p:ph type="ftr" sz="quarter" idx="11"/>
          </p:nvPr>
        </p:nvSpPr>
        <p:spPr>
          <a:xfrm>
            <a:off x="5604151" y="6475413"/>
            <a:ext cx="2939779" cy="184666"/>
          </a:xfrm>
        </p:spPr>
        <p:txBody>
          <a:bodyPr/>
          <a:lstStyle/>
          <a:p>
            <a:r>
              <a:rPr lang="en-US" altLang="ja-JP" dirty="0" smtClean="0"/>
              <a:t>Päivi Ruuska (Nokia), Ha Nguyen Tran (NICT)</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Interfaces</a:t>
            </a:r>
            <a:endParaRPr lang="en-US" dirty="0"/>
          </a:p>
        </p:txBody>
      </p:sp>
      <p:sp>
        <p:nvSpPr>
          <p:cNvPr id="3" name="Content Placeholder 2"/>
          <p:cNvSpPr>
            <a:spLocks noGrp="1"/>
          </p:cNvSpPr>
          <p:nvPr>
            <p:ph idx="1"/>
          </p:nvPr>
        </p:nvSpPr>
        <p:spPr/>
        <p:txBody>
          <a:bodyPr/>
          <a:lstStyle/>
          <a:p>
            <a:r>
              <a:rPr lang="en-US" altLang="ja-JP" dirty="0" smtClean="0">
                <a:ea typeface="ＭＳ Ｐゴシック" pitchFamily="50" charset="-128"/>
              </a:rPr>
              <a:t>Interface between 802.19.1 entities</a:t>
            </a:r>
          </a:p>
          <a:p>
            <a:pPr lvl="1"/>
            <a:r>
              <a:rPr lang="en-US" altLang="ja-JP" dirty="0" smtClean="0">
                <a:ea typeface="ＭＳ Ｐゴシック" pitchFamily="50" charset="-128"/>
              </a:rPr>
              <a:t>B2: CM-CDB</a:t>
            </a:r>
          </a:p>
          <a:p>
            <a:pPr lvl="2"/>
            <a:r>
              <a:rPr lang="en-US" altLang="ja-JP" dirty="0" smtClean="0">
                <a:ea typeface="ＭＳ Ｐゴシック" pitchFamily="50" charset="-128"/>
              </a:rPr>
              <a:t>From CM to CDB</a:t>
            </a:r>
          </a:p>
          <a:p>
            <a:pPr lvl="3"/>
            <a:r>
              <a:rPr lang="en-US" altLang="ja-JP" dirty="0" smtClean="0">
                <a:ea typeface="ＭＳ Ｐゴシック" pitchFamily="50" charset="-128"/>
              </a:rPr>
              <a:t>Information required for discovery (obtained by this CM)</a:t>
            </a:r>
          </a:p>
          <a:p>
            <a:pPr lvl="3"/>
            <a:r>
              <a:rPr lang="en-US" altLang="ja-JP" dirty="0" smtClean="0">
                <a:ea typeface="ＭＳ Ｐゴシック" pitchFamily="50" charset="-128"/>
              </a:rPr>
              <a:t>Information required for coexistence (obtained by this CM)</a:t>
            </a:r>
          </a:p>
          <a:p>
            <a:pPr lvl="2"/>
            <a:r>
              <a:rPr lang="en-US" altLang="ja-JP" dirty="0" smtClean="0">
                <a:ea typeface="ＭＳ Ｐゴシック" pitchFamily="50" charset="-128"/>
              </a:rPr>
              <a:t>From CDB to CM</a:t>
            </a:r>
          </a:p>
          <a:p>
            <a:pPr lvl="3"/>
            <a:r>
              <a:rPr lang="en-US" altLang="ja-JP" dirty="0" smtClean="0">
                <a:ea typeface="ＭＳ Ｐゴシック" pitchFamily="50" charset="-128"/>
              </a:rPr>
              <a:t>Information required for discovery (obtained by other CMs)</a:t>
            </a:r>
          </a:p>
          <a:p>
            <a:pPr lvl="3"/>
            <a:r>
              <a:rPr lang="en-US" altLang="ja-JP" dirty="0" smtClean="0">
                <a:ea typeface="ＭＳ Ｐゴシック" pitchFamily="50" charset="-128"/>
              </a:rPr>
              <a:t>Information required for coexistence (obtained by other CMs)</a:t>
            </a:r>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12</a:t>
            </a:fld>
            <a:endParaRPr lang="en-US"/>
          </a:p>
        </p:txBody>
      </p:sp>
      <p:sp>
        <p:nvSpPr>
          <p:cNvPr id="6" name="Footer Placeholder 5"/>
          <p:cNvSpPr>
            <a:spLocks noGrp="1"/>
          </p:cNvSpPr>
          <p:nvPr>
            <p:ph type="ftr" sz="quarter" idx="11"/>
          </p:nvPr>
        </p:nvSpPr>
        <p:spPr>
          <a:xfrm>
            <a:off x="5604151" y="6475413"/>
            <a:ext cx="2939779" cy="184666"/>
          </a:xfrm>
        </p:spPr>
        <p:txBody>
          <a:bodyPr/>
          <a:lstStyle/>
          <a:p>
            <a:r>
              <a:rPr lang="en-US" altLang="ja-JP" dirty="0" smtClean="0"/>
              <a:t>Päivi Ruuska (Nokia), Ha Nguyen Tran (NICT)</a:t>
            </a:r>
            <a:endParaRPr lang="en-US" altLang="ja-JP"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Interfaces</a:t>
            </a:r>
            <a:endParaRPr lang="en-US" dirty="0"/>
          </a:p>
        </p:txBody>
      </p:sp>
      <p:sp>
        <p:nvSpPr>
          <p:cNvPr id="3" name="Content Placeholder 2"/>
          <p:cNvSpPr>
            <a:spLocks noGrp="1"/>
          </p:cNvSpPr>
          <p:nvPr>
            <p:ph idx="1"/>
          </p:nvPr>
        </p:nvSpPr>
        <p:spPr/>
        <p:txBody>
          <a:bodyPr/>
          <a:lstStyle/>
          <a:p>
            <a:r>
              <a:rPr lang="en-US" altLang="ja-JP" dirty="0" smtClean="0">
                <a:ea typeface="ＭＳ Ｐゴシック" pitchFamily="50" charset="-128"/>
              </a:rPr>
              <a:t>Interface between 802.19.1 entities</a:t>
            </a:r>
          </a:p>
          <a:p>
            <a:pPr lvl="1"/>
            <a:r>
              <a:rPr lang="en-US" altLang="ja-JP" dirty="0" smtClean="0">
                <a:ea typeface="ＭＳ Ｐゴシック" pitchFamily="50" charset="-128"/>
              </a:rPr>
              <a:t>B3: CM-CM</a:t>
            </a:r>
          </a:p>
          <a:p>
            <a:pPr lvl="2"/>
            <a:r>
              <a:rPr lang="en-US" altLang="ja-JP" dirty="0" smtClean="0">
                <a:ea typeface="ＭＳ Ｐゴシック" pitchFamily="50" charset="-128"/>
              </a:rPr>
              <a:t>Between different CMs</a:t>
            </a:r>
          </a:p>
          <a:p>
            <a:pPr lvl="3"/>
            <a:r>
              <a:rPr lang="en-US" altLang="ja-JP" dirty="0" smtClean="0">
                <a:ea typeface="ＭＳ Ｐゴシック" pitchFamily="50" charset="-128"/>
              </a:rPr>
              <a:t>Information and messages required for discovery and coexistence</a:t>
            </a:r>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13</a:t>
            </a:fld>
            <a:endParaRPr lang="en-US"/>
          </a:p>
        </p:txBody>
      </p:sp>
      <p:sp>
        <p:nvSpPr>
          <p:cNvPr id="6" name="Footer Placeholder 5"/>
          <p:cNvSpPr>
            <a:spLocks noGrp="1"/>
          </p:cNvSpPr>
          <p:nvPr>
            <p:ph type="ftr" sz="quarter" idx="11"/>
          </p:nvPr>
        </p:nvSpPr>
        <p:spPr>
          <a:xfrm>
            <a:off x="5604151" y="6475413"/>
            <a:ext cx="2939779" cy="184666"/>
          </a:xfrm>
        </p:spPr>
        <p:txBody>
          <a:bodyPr/>
          <a:lstStyle/>
          <a:p>
            <a:r>
              <a:rPr lang="en-US" altLang="ja-JP" dirty="0" smtClean="0"/>
              <a:t>Päivi Ruuska (Nokia), Ha Nguyen Tran (NICT)</a:t>
            </a:r>
            <a:endParaRPr lang="en-US" altLang="ja-JP"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Interfaces</a:t>
            </a:r>
            <a:endParaRPr lang="en-US" dirty="0"/>
          </a:p>
        </p:txBody>
      </p:sp>
      <p:sp>
        <p:nvSpPr>
          <p:cNvPr id="3" name="Content Placeholder 2"/>
          <p:cNvSpPr>
            <a:spLocks noGrp="1"/>
          </p:cNvSpPr>
          <p:nvPr>
            <p:ph idx="1"/>
          </p:nvPr>
        </p:nvSpPr>
        <p:spPr/>
        <p:txBody>
          <a:bodyPr/>
          <a:lstStyle/>
          <a:p>
            <a:r>
              <a:rPr lang="en-US" altLang="ja-JP" dirty="0" smtClean="0">
                <a:ea typeface="ＭＳ Ｐゴシック" pitchFamily="50" charset="-128"/>
              </a:rPr>
              <a:t>Interface between 802.19.1 entities and TVWS DB</a:t>
            </a:r>
          </a:p>
          <a:p>
            <a:pPr lvl="1"/>
            <a:r>
              <a:rPr lang="en-US" altLang="ja-JP" dirty="0" smtClean="0">
                <a:ea typeface="ＭＳ Ｐゴシック" pitchFamily="50" charset="-128"/>
              </a:rPr>
              <a:t>C: CM-TVWS DB</a:t>
            </a:r>
          </a:p>
          <a:p>
            <a:pPr lvl="2"/>
            <a:r>
              <a:rPr lang="en-US" altLang="ja-JP" dirty="0" smtClean="0">
                <a:ea typeface="ＭＳ Ｐゴシック" pitchFamily="50" charset="-128"/>
              </a:rPr>
              <a:t>From TVWS DB to CM</a:t>
            </a:r>
          </a:p>
          <a:p>
            <a:pPr lvl="3"/>
            <a:r>
              <a:rPr lang="en-US" altLang="ja-JP" dirty="0" smtClean="0">
                <a:ea typeface="ＭＳ Ｐゴシック" pitchFamily="50" charset="-128"/>
              </a:rPr>
              <a:t>Information required for coexistence (information on available TV channels)</a:t>
            </a:r>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14</a:t>
            </a:fld>
            <a:endParaRPr lang="en-US"/>
          </a:p>
        </p:txBody>
      </p:sp>
      <p:sp>
        <p:nvSpPr>
          <p:cNvPr id="6" name="Footer Placeholder 5"/>
          <p:cNvSpPr>
            <a:spLocks noGrp="1"/>
          </p:cNvSpPr>
          <p:nvPr>
            <p:ph type="ftr" sz="quarter" idx="11"/>
          </p:nvPr>
        </p:nvSpPr>
        <p:spPr>
          <a:xfrm>
            <a:off x="5604151" y="6475413"/>
            <a:ext cx="2939779" cy="184666"/>
          </a:xfrm>
        </p:spPr>
        <p:txBody>
          <a:bodyPr/>
          <a:lstStyle/>
          <a:p>
            <a:r>
              <a:rPr lang="en-US" altLang="ja-JP" dirty="0" smtClean="0"/>
              <a:t>Päivi Ruuska (Nokia), Ha Nguyen Tran (NICT)</a:t>
            </a:r>
            <a:endParaRPr lang="en-US" altLang="ja-JP"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Interfaces</a:t>
            </a:r>
            <a:endParaRPr lang="en-US" dirty="0"/>
          </a:p>
        </p:txBody>
      </p:sp>
      <p:sp>
        <p:nvSpPr>
          <p:cNvPr id="3" name="Content Placeholder 2"/>
          <p:cNvSpPr>
            <a:spLocks noGrp="1"/>
          </p:cNvSpPr>
          <p:nvPr>
            <p:ph idx="1"/>
          </p:nvPr>
        </p:nvSpPr>
        <p:spPr/>
        <p:txBody>
          <a:bodyPr/>
          <a:lstStyle/>
          <a:p>
            <a:r>
              <a:rPr lang="en-US" altLang="ja-JP" dirty="0" smtClean="0">
                <a:ea typeface="ＭＳ Ｐゴシック" pitchFamily="50" charset="-128"/>
              </a:rPr>
              <a:t>Interface between 802.19.1 entities and TVWS DB</a:t>
            </a:r>
          </a:p>
          <a:p>
            <a:pPr lvl="1"/>
            <a:r>
              <a:rPr lang="en-US" altLang="ja-JP" dirty="0" smtClean="0">
                <a:ea typeface="ＭＳ Ｐゴシック" pitchFamily="50" charset="-128"/>
              </a:rPr>
              <a:t>D: CDB-TVWS DB</a:t>
            </a:r>
          </a:p>
          <a:p>
            <a:pPr lvl="2"/>
            <a:r>
              <a:rPr lang="en-US" altLang="ja-JP" dirty="0" smtClean="0">
                <a:ea typeface="ＭＳ Ｐゴシック" pitchFamily="50" charset="-128"/>
              </a:rPr>
              <a:t>From TVWS DB to CDB</a:t>
            </a:r>
          </a:p>
          <a:p>
            <a:pPr lvl="3"/>
            <a:r>
              <a:rPr lang="en-US" altLang="ja-JP" dirty="0" smtClean="0">
                <a:ea typeface="ＭＳ Ｐゴシック" pitchFamily="50" charset="-128"/>
              </a:rPr>
              <a:t>Information required for coexistence (information on available TV channels)</a:t>
            </a:r>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15</a:t>
            </a:fld>
            <a:endParaRPr lang="en-US"/>
          </a:p>
        </p:txBody>
      </p:sp>
      <p:sp>
        <p:nvSpPr>
          <p:cNvPr id="6" name="Footer Placeholder 5"/>
          <p:cNvSpPr>
            <a:spLocks noGrp="1"/>
          </p:cNvSpPr>
          <p:nvPr>
            <p:ph type="ftr" sz="quarter" idx="11"/>
          </p:nvPr>
        </p:nvSpPr>
        <p:spPr>
          <a:xfrm>
            <a:off x="5604151" y="6475413"/>
            <a:ext cx="2939779" cy="184666"/>
          </a:xfrm>
        </p:spPr>
        <p:txBody>
          <a:bodyPr/>
          <a:lstStyle/>
          <a:p>
            <a:r>
              <a:rPr lang="en-US" altLang="ja-JP" dirty="0" smtClean="0"/>
              <a:t>Päivi Ruuska (Nokia), Ha Nguyen Tran (NICT)</a:t>
            </a:r>
            <a:endParaRPr lang="en-US" altLang="ja-JP"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This contribution proposes high level system architecture for 802.19.1 SDD.</a:t>
            </a:r>
          </a:p>
          <a:p>
            <a:r>
              <a:rPr lang="en-US" dirty="0" smtClean="0"/>
              <a:t>It describes logical entities and their interfaces to provide coexistence for TVBD networks and devices </a:t>
            </a:r>
          </a:p>
          <a:p>
            <a:r>
              <a:rPr lang="en-US" dirty="0" smtClean="0"/>
              <a:t>The architecture supports various coexistence deployments scenarios.</a:t>
            </a:r>
          </a:p>
          <a:p>
            <a:endParaRPr lang="en-US" dirty="0"/>
          </a:p>
        </p:txBody>
      </p:sp>
      <p:sp>
        <p:nvSpPr>
          <p:cNvPr id="4" name="Footer Placeholder 3"/>
          <p:cNvSpPr>
            <a:spLocks noGrp="1"/>
          </p:cNvSpPr>
          <p:nvPr>
            <p:ph type="ftr" sz="quarter" idx="11"/>
          </p:nvPr>
        </p:nvSpPr>
        <p:spPr>
          <a:xfrm>
            <a:off x="5594630" y="6475413"/>
            <a:ext cx="2939779" cy="184666"/>
          </a:xfrm>
        </p:spPr>
        <p:txBody>
          <a:bodyPr/>
          <a:lstStyle/>
          <a:p>
            <a:r>
              <a:rPr lang="en-US" dirty="0" smtClean="0"/>
              <a:t>Päivi Ruuska (Nokia), </a:t>
            </a:r>
            <a:r>
              <a:rPr lang="en-US" altLang="ja-JP" dirty="0" smtClean="0"/>
              <a:t>Ha Nguyen Tran (NICT)</a:t>
            </a:r>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16</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dirty="0" smtClean="0"/>
              <a:t>This contribution proposes P802.19.1 System Architecture.</a:t>
            </a:r>
          </a:p>
          <a:p>
            <a:r>
              <a:rPr lang="en-US" dirty="0" smtClean="0"/>
              <a:t>It describes logical entities and their interfaces to enable coexistence on TVWS.</a:t>
            </a:r>
            <a:endParaRPr lang="en-US" dirty="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2</a:t>
            </a:fld>
            <a:endParaRPr lang="en-US"/>
          </a:p>
        </p:txBody>
      </p:sp>
      <p:sp>
        <p:nvSpPr>
          <p:cNvPr id="6" name="Footer Placeholder 5"/>
          <p:cNvSpPr>
            <a:spLocks noGrp="1"/>
          </p:cNvSpPr>
          <p:nvPr>
            <p:ph type="ftr" sz="quarter" idx="11"/>
          </p:nvPr>
        </p:nvSpPr>
        <p:spPr>
          <a:xfrm>
            <a:off x="5604156" y="6475413"/>
            <a:ext cx="2939779" cy="184666"/>
          </a:xfrm>
        </p:spPr>
        <p:txBody>
          <a:bodyPr/>
          <a:lstStyle/>
          <a:p>
            <a:r>
              <a:rPr lang="en-US" altLang="ja-JP" dirty="0" smtClean="0"/>
              <a:t>Päivi Ruuska (Nokia), Ha Nguyen Tran (NICT)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Acronyms Used in the Presentation</a:t>
            </a:r>
            <a:endParaRPr lang="en-US" dirty="0"/>
          </a:p>
        </p:txBody>
      </p:sp>
      <p:sp>
        <p:nvSpPr>
          <p:cNvPr id="4" name="Date Placeholder 3"/>
          <p:cNvSpPr>
            <a:spLocks noGrp="1"/>
          </p:cNvSpPr>
          <p:nvPr>
            <p:ph type="dt" sz="half" idx="10"/>
          </p:nvPr>
        </p:nvSpPr>
        <p:spPr/>
        <p:txBody>
          <a:bodyPr/>
          <a:lstStyle/>
          <a:p>
            <a:r>
              <a:rPr lang="en-US" smtClean="0"/>
              <a:t>February 2010</a:t>
            </a:r>
            <a:endParaRPr lang="en-US"/>
          </a:p>
        </p:txBody>
      </p:sp>
      <p:sp>
        <p:nvSpPr>
          <p:cNvPr id="5" name="Footer Placeholder 4"/>
          <p:cNvSpPr>
            <a:spLocks noGrp="1"/>
          </p:cNvSpPr>
          <p:nvPr>
            <p:ph type="ftr" sz="quarter" idx="11"/>
          </p:nvPr>
        </p:nvSpPr>
        <p:spPr>
          <a:xfrm>
            <a:off x="5604153" y="6475413"/>
            <a:ext cx="2939779" cy="184666"/>
          </a:xfrm>
        </p:spPr>
        <p:txBody>
          <a:bodyPr/>
          <a:lstStyle/>
          <a:p>
            <a:r>
              <a:rPr lang="en-US" altLang="ja-JP" dirty="0" smtClean="0"/>
              <a:t>Päivi Ruuska (Nokia), Ha Nguyen Tran (NICT)</a:t>
            </a:r>
          </a:p>
        </p:txBody>
      </p:sp>
      <p:sp>
        <p:nvSpPr>
          <p:cNvPr id="6" name="Slide Number Placeholder 5"/>
          <p:cNvSpPr>
            <a:spLocks noGrp="1"/>
          </p:cNvSpPr>
          <p:nvPr>
            <p:ph type="sldNum" sz="quarter" idx="12"/>
          </p:nvPr>
        </p:nvSpPr>
        <p:spPr/>
        <p:txBody>
          <a:bodyPr/>
          <a:lstStyle/>
          <a:p>
            <a:r>
              <a:rPr lang="en-US" smtClean="0"/>
              <a:t>Slide </a:t>
            </a:r>
            <a:fld id="{97B3B420-EDC9-45E5-866E-4D5CBABAC60E}" type="slidenum">
              <a:rPr lang="en-US" smtClean="0"/>
              <a:pPr/>
              <a:t>3</a:t>
            </a:fld>
            <a:endParaRPr lang="en-US"/>
          </a:p>
        </p:txBody>
      </p:sp>
      <p:graphicFrame>
        <p:nvGraphicFramePr>
          <p:cNvPr id="9" name="Content Placeholder 8"/>
          <p:cNvGraphicFramePr>
            <a:graphicFrameLocks noGrp="1"/>
          </p:cNvGraphicFramePr>
          <p:nvPr>
            <p:ph idx="1"/>
          </p:nvPr>
        </p:nvGraphicFramePr>
        <p:xfrm>
          <a:off x="642910" y="1928802"/>
          <a:ext cx="7772400" cy="2225040"/>
        </p:xfrm>
        <a:graphic>
          <a:graphicData uri="http://schemas.openxmlformats.org/drawingml/2006/table">
            <a:tbl>
              <a:tblPr firstRow="1" bandRow="1">
                <a:tableStyleId>{F5AB1C69-6EDB-4FF4-983F-18BD219EF322}</a:tableStyleId>
              </a:tblPr>
              <a:tblGrid>
                <a:gridCol w="1857388"/>
                <a:gridCol w="5915012"/>
              </a:tblGrid>
              <a:tr h="370840">
                <a:tc>
                  <a:txBody>
                    <a:bodyPr/>
                    <a:lstStyle/>
                    <a:p>
                      <a:r>
                        <a:rPr lang="en-US" b="0" i="0" baseline="0" dirty="0" smtClean="0">
                          <a:solidFill>
                            <a:schemeClr val="tx1"/>
                          </a:solidFill>
                        </a:rPr>
                        <a:t>AP</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0" i="0" baseline="0" dirty="0" smtClean="0">
                          <a:solidFill>
                            <a:schemeClr val="tx1"/>
                          </a:solidFill>
                        </a:rPr>
                        <a:t>Access Point</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0" i="0" baseline="0" dirty="0" smtClean="0">
                          <a:solidFill>
                            <a:schemeClr val="tx1"/>
                          </a:solidFill>
                        </a:rPr>
                        <a:t>CDB</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0" i="0" baseline="0" dirty="0" smtClean="0">
                          <a:solidFill>
                            <a:schemeClr val="tx1"/>
                          </a:solidFill>
                        </a:rPr>
                        <a:t>Coexistence Database</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0" i="0" baseline="0" smtClean="0">
                          <a:solidFill>
                            <a:schemeClr val="tx1"/>
                          </a:solidFill>
                        </a:rPr>
                        <a:t>CE</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0" i="0" baseline="0" dirty="0" smtClean="0">
                          <a:solidFill>
                            <a:schemeClr val="tx1"/>
                          </a:solidFill>
                        </a:rPr>
                        <a:t>Coexistence Enabler</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0" i="0" baseline="0" dirty="0" smtClean="0">
                          <a:solidFill>
                            <a:schemeClr val="tx1"/>
                          </a:solidFill>
                        </a:rPr>
                        <a:t>CM</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0" i="0" baseline="0" dirty="0" smtClean="0">
                          <a:solidFill>
                            <a:schemeClr val="tx1"/>
                          </a:solidFill>
                        </a:rPr>
                        <a:t>Coexistence Manager</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0" i="0" baseline="0" dirty="0" smtClean="0">
                          <a:solidFill>
                            <a:schemeClr val="tx1"/>
                          </a:solidFill>
                        </a:rPr>
                        <a:t>TVBD</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0" i="0" baseline="0" dirty="0" smtClean="0">
                          <a:solidFill>
                            <a:schemeClr val="tx1"/>
                          </a:solidFill>
                        </a:rPr>
                        <a:t>Television Band Device</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b="0" i="0" baseline="0" dirty="0" smtClean="0">
                          <a:solidFill>
                            <a:schemeClr val="tx1"/>
                          </a:solidFill>
                        </a:rPr>
                        <a:t>WS </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b="0" i="0" baseline="0" dirty="0" smtClean="0">
                          <a:solidFill>
                            <a:schemeClr val="tx1"/>
                          </a:solidFill>
                        </a:rPr>
                        <a:t>White Space</a:t>
                      </a:r>
                      <a:endParaRPr lang="en-US" b="0" i="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Architecture</a:t>
            </a:r>
            <a:endParaRPr lang="en-US" dirty="0"/>
          </a:p>
        </p:txBody>
      </p:sp>
      <p:sp>
        <p:nvSpPr>
          <p:cNvPr id="3" name="Content Placeholder 2"/>
          <p:cNvSpPr>
            <a:spLocks noGrp="1"/>
          </p:cNvSpPr>
          <p:nvPr>
            <p:ph idx="1"/>
          </p:nvPr>
        </p:nvSpPr>
        <p:spPr>
          <a:xfrm>
            <a:off x="5715000" y="1905000"/>
            <a:ext cx="3124200" cy="4343400"/>
          </a:xfrm>
        </p:spPr>
        <p:txBody>
          <a:bodyPr/>
          <a:lstStyle/>
          <a:p>
            <a:r>
              <a:rPr lang="en-US" sz="1800" dirty="0" smtClean="0"/>
              <a:t>Logical entities</a:t>
            </a:r>
          </a:p>
          <a:p>
            <a:pPr lvl="1"/>
            <a:r>
              <a:rPr lang="en-US" sz="1600" dirty="0" smtClean="0"/>
              <a:t>Coexistence Manager </a:t>
            </a:r>
          </a:p>
          <a:p>
            <a:pPr lvl="1"/>
            <a:r>
              <a:rPr lang="en-US" sz="1600" dirty="0" smtClean="0"/>
              <a:t>Coexistence Enabler</a:t>
            </a:r>
          </a:p>
          <a:p>
            <a:pPr lvl="1"/>
            <a:r>
              <a:rPr lang="en-US" sz="1600" dirty="0" smtClean="0"/>
              <a:t>Coexistence Database</a:t>
            </a:r>
          </a:p>
          <a:p>
            <a:r>
              <a:rPr lang="en-US" sz="1800" dirty="0" smtClean="0"/>
              <a:t>Interfaces</a:t>
            </a:r>
          </a:p>
          <a:p>
            <a:pPr lvl="1"/>
            <a:r>
              <a:rPr lang="en-US" sz="1600" dirty="0" smtClean="0"/>
              <a:t>Interface A</a:t>
            </a:r>
          </a:p>
          <a:p>
            <a:pPr lvl="1"/>
            <a:r>
              <a:rPr lang="en-US" sz="1600" dirty="0" smtClean="0"/>
              <a:t>Interface B1</a:t>
            </a:r>
          </a:p>
          <a:p>
            <a:pPr lvl="1"/>
            <a:r>
              <a:rPr lang="en-US" sz="1600" dirty="0" smtClean="0"/>
              <a:t>Interface B2</a:t>
            </a:r>
          </a:p>
          <a:p>
            <a:pPr lvl="1"/>
            <a:r>
              <a:rPr lang="en-US" sz="1600" dirty="0" smtClean="0"/>
              <a:t>Interface B3</a:t>
            </a:r>
          </a:p>
          <a:p>
            <a:pPr lvl="1"/>
            <a:r>
              <a:rPr lang="en-US" sz="1600" dirty="0" smtClean="0"/>
              <a:t>Interface C</a:t>
            </a:r>
          </a:p>
          <a:p>
            <a:pPr lvl="1"/>
            <a:r>
              <a:rPr lang="en-US" sz="1600" dirty="0" smtClean="0"/>
              <a:t>Interface D</a:t>
            </a:r>
          </a:p>
          <a:p>
            <a:r>
              <a:rPr lang="en-US" sz="1800" dirty="0" smtClean="0"/>
              <a:t>External element</a:t>
            </a:r>
          </a:p>
          <a:p>
            <a:pPr lvl="1"/>
            <a:r>
              <a:rPr lang="en-US" sz="1600" dirty="0" smtClean="0"/>
              <a:t>TVWS database</a:t>
            </a:r>
          </a:p>
          <a:p>
            <a:pPr lvl="1"/>
            <a:r>
              <a:rPr lang="en-US" sz="1600" dirty="0" smtClean="0"/>
              <a:t>TVBD network or device</a:t>
            </a:r>
          </a:p>
          <a:p>
            <a:endParaRPr lang="en-US" dirty="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4</a:t>
            </a:fld>
            <a:endParaRPr lang="en-US"/>
          </a:p>
        </p:txBody>
      </p:sp>
      <p:sp>
        <p:nvSpPr>
          <p:cNvPr id="6" name="Footer Placeholder 5"/>
          <p:cNvSpPr>
            <a:spLocks noGrp="1"/>
          </p:cNvSpPr>
          <p:nvPr>
            <p:ph type="ftr" sz="quarter" idx="11"/>
          </p:nvPr>
        </p:nvSpPr>
        <p:spPr>
          <a:xfrm>
            <a:off x="5565683" y="6475413"/>
            <a:ext cx="2978251" cy="184666"/>
          </a:xfrm>
        </p:spPr>
        <p:txBody>
          <a:bodyPr/>
          <a:lstStyle/>
          <a:p>
            <a:r>
              <a:rPr lang="en-US" altLang="ja-JP" dirty="0" smtClean="0"/>
              <a:t>Päivi Ruuska (Nokia), Ha Nguyen Tran (NICT)</a:t>
            </a:r>
            <a:endParaRPr lang="en-US" altLang="ja-JP" dirty="0"/>
          </a:p>
        </p:txBody>
      </p:sp>
      <p:sp>
        <p:nvSpPr>
          <p:cNvPr id="7" name="Rounded Rectangle 6"/>
          <p:cNvSpPr/>
          <p:nvPr/>
        </p:nvSpPr>
        <p:spPr bwMode="auto">
          <a:xfrm>
            <a:off x="1768475" y="2257425"/>
            <a:ext cx="2192337" cy="2719388"/>
          </a:xfrm>
          <a:prstGeom prst="roundRect">
            <a:avLst/>
          </a:prstGeom>
          <a:solidFill>
            <a:schemeClr val="accent5"/>
          </a:solidFill>
          <a:ln w="12700" cap="flat" cmpd="sng" algn="ctr">
            <a:solidFill>
              <a:schemeClr val="tx1"/>
            </a:solidFill>
            <a:prstDash val="solid"/>
            <a:round/>
            <a:headEnd type="none" w="sm" len="sm"/>
            <a:tailEnd type="none" w="sm" len="sm"/>
          </a:ln>
          <a:effectLst/>
        </p:spPr>
        <p:txBody>
          <a:bodyPr/>
          <a:ls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9pPr>
          </a:lstStyle>
          <a:p>
            <a:pPr eaLnBrk="0" hangingPunct="0">
              <a:defRPr/>
            </a:pPr>
            <a:endParaRPr kumimoji="0" lang="en-US" altLang="ja-JP"/>
          </a:p>
        </p:txBody>
      </p:sp>
      <p:sp>
        <p:nvSpPr>
          <p:cNvPr id="8" name="Rectangle 7"/>
          <p:cNvSpPr>
            <a:spLocks noChangeArrowheads="1"/>
          </p:cNvSpPr>
          <p:nvPr/>
        </p:nvSpPr>
        <p:spPr bwMode="auto">
          <a:xfrm>
            <a:off x="1960562" y="3270250"/>
            <a:ext cx="1500188" cy="500063"/>
          </a:xfrm>
          <a:prstGeom prst="rect">
            <a:avLst/>
          </a:prstGeom>
          <a:solidFill>
            <a:schemeClr val="accent1"/>
          </a:solidFill>
          <a:ln w="12700" algn="ctr">
            <a:solidFill>
              <a:schemeClr val="tx1"/>
            </a:solidFill>
            <a:round/>
            <a:headEnd type="none" w="sm" len="sm"/>
            <a:tailEnd type="none" w="sm" len="sm"/>
          </a:ln>
        </p:spPr>
        <p:txBody>
          <a:bodyPr anchor="ctr" anchorCtr="1"/>
          <a:ls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9pPr>
          </a:lstStyle>
          <a:p>
            <a:pPr algn="ctr" eaLnBrk="0" hangingPunct="0"/>
            <a:r>
              <a:rPr kumimoji="0" lang="en-US" altLang="ja-JP" b="1"/>
              <a:t>Coexistence Manager</a:t>
            </a:r>
          </a:p>
        </p:txBody>
      </p:sp>
      <p:sp>
        <p:nvSpPr>
          <p:cNvPr id="9" name="Rectangle 8"/>
          <p:cNvSpPr>
            <a:spLocks noChangeArrowheads="1"/>
          </p:cNvSpPr>
          <p:nvPr/>
        </p:nvSpPr>
        <p:spPr bwMode="auto">
          <a:xfrm>
            <a:off x="1960562" y="4191000"/>
            <a:ext cx="1500188" cy="500063"/>
          </a:xfrm>
          <a:prstGeom prst="rect">
            <a:avLst/>
          </a:prstGeom>
          <a:solidFill>
            <a:schemeClr val="accent1"/>
          </a:solidFill>
          <a:ln w="12700" algn="ctr">
            <a:solidFill>
              <a:schemeClr val="tx1"/>
            </a:solidFill>
            <a:round/>
            <a:headEnd type="none" w="sm" len="sm"/>
            <a:tailEnd type="none" w="sm" len="sm"/>
          </a:ln>
        </p:spPr>
        <p:txBody>
          <a:bodyPr anchor="ctr" anchorCtr="1"/>
          <a:ls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9pPr>
          </a:lstStyle>
          <a:p>
            <a:pPr algn="ctr" eaLnBrk="0" hangingPunct="0"/>
            <a:r>
              <a:rPr kumimoji="0" lang="en-US" altLang="ja-JP" b="1"/>
              <a:t>Coexistence Enabler</a:t>
            </a:r>
          </a:p>
        </p:txBody>
      </p:sp>
      <p:cxnSp>
        <p:nvCxnSpPr>
          <p:cNvPr id="10" name="Straight Connector 9"/>
          <p:cNvCxnSpPr>
            <a:cxnSpLocks noChangeShapeType="1"/>
            <a:stCxn id="8" idx="2"/>
            <a:endCxn id="9" idx="0"/>
          </p:cNvCxnSpPr>
          <p:nvPr/>
        </p:nvCxnSpPr>
        <p:spPr bwMode="auto">
          <a:xfrm rot="5400000">
            <a:off x="2499518" y="3980657"/>
            <a:ext cx="422275" cy="1588"/>
          </a:xfrm>
          <a:prstGeom prst="line">
            <a:avLst/>
          </a:prstGeom>
          <a:noFill/>
          <a:ln w="12700" algn="ctr">
            <a:solidFill>
              <a:schemeClr val="tx1"/>
            </a:solidFill>
            <a:round/>
            <a:headEnd type="none" w="sm" len="sm"/>
            <a:tailEnd type="none" w="sm" len="sm"/>
          </a:ln>
        </p:spPr>
      </p:cxnSp>
      <p:sp>
        <p:nvSpPr>
          <p:cNvPr id="11" name="TextBox 11"/>
          <p:cNvSpPr txBox="1">
            <a:spLocks noChangeArrowheads="1"/>
          </p:cNvSpPr>
          <p:nvPr/>
        </p:nvSpPr>
        <p:spPr bwMode="auto">
          <a:xfrm>
            <a:off x="2671762" y="3833813"/>
            <a:ext cx="1002197" cy="276999"/>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9pPr>
          </a:lstStyle>
          <a:p>
            <a:pPr eaLnBrk="0" hangingPunct="0"/>
            <a:r>
              <a:rPr kumimoji="0" lang="en-US" altLang="ja-JP" b="1" dirty="0"/>
              <a:t>Interface </a:t>
            </a:r>
            <a:r>
              <a:rPr kumimoji="0" lang="en-US" altLang="ja-JP" b="1" dirty="0" smtClean="0"/>
              <a:t>B1</a:t>
            </a:r>
            <a:endParaRPr kumimoji="0" lang="en-US" altLang="ja-JP" b="1" dirty="0"/>
          </a:p>
        </p:txBody>
      </p:sp>
      <p:sp>
        <p:nvSpPr>
          <p:cNvPr id="12" name="Rectangle 11"/>
          <p:cNvSpPr>
            <a:spLocks noChangeArrowheads="1"/>
          </p:cNvSpPr>
          <p:nvPr/>
        </p:nvSpPr>
        <p:spPr bwMode="auto">
          <a:xfrm>
            <a:off x="4138612" y="3270250"/>
            <a:ext cx="1500188" cy="500063"/>
          </a:xfrm>
          <a:prstGeom prst="rect">
            <a:avLst/>
          </a:prstGeom>
          <a:solidFill>
            <a:schemeClr val="accent1"/>
          </a:solidFill>
          <a:ln w="12700" algn="ctr">
            <a:solidFill>
              <a:schemeClr val="tx1"/>
            </a:solidFill>
            <a:round/>
            <a:headEnd type="none" w="sm" len="sm"/>
            <a:tailEnd type="none" w="sm" len="sm"/>
          </a:ln>
        </p:spPr>
        <p:txBody>
          <a:bodyPr anchor="ctr" anchorCtr="1"/>
          <a:ls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9pPr>
          </a:lstStyle>
          <a:p>
            <a:pPr algn="ctr" eaLnBrk="0" hangingPunct="0"/>
            <a:r>
              <a:rPr kumimoji="0" lang="en-US" altLang="ja-JP" b="1" dirty="0"/>
              <a:t>Coexistence Manager</a:t>
            </a:r>
          </a:p>
        </p:txBody>
      </p:sp>
      <p:cxnSp>
        <p:nvCxnSpPr>
          <p:cNvPr id="13" name="Straight Connector 12"/>
          <p:cNvCxnSpPr>
            <a:cxnSpLocks noChangeShapeType="1"/>
            <a:stCxn id="12" idx="1"/>
            <a:endCxn id="8" idx="3"/>
          </p:cNvCxnSpPr>
          <p:nvPr/>
        </p:nvCxnSpPr>
        <p:spPr bwMode="auto">
          <a:xfrm rot="10800000">
            <a:off x="3460750" y="3519488"/>
            <a:ext cx="677862" cy="3175"/>
          </a:xfrm>
          <a:prstGeom prst="line">
            <a:avLst/>
          </a:prstGeom>
          <a:noFill/>
          <a:ln w="12700" algn="ctr">
            <a:solidFill>
              <a:schemeClr val="tx1"/>
            </a:solidFill>
            <a:round/>
            <a:headEnd type="none" w="sm" len="sm"/>
            <a:tailEnd type="none" w="sm" len="sm"/>
          </a:ln>
        </p:spPr>
      </p:cxnSp>
      <p:sp>
        <p:nvSpPr>
          <p:cNvPr id="14" name="TextBox 19"/>
          <p:cNvSpPr txBox="1">
            <a:spLocks noChangeArrowheads="1"/>
          </p:cNvSpPr>
          <p:nvPr/>
        </p:nvSpPr>
        <p:spPr bwMode="auto">
          <a:xfrm>
            <a:off x="3382962" y="3260725"/>
            <a:ext cx="1002197" cy="276999"/>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9pPr>
          </a:lstStyle>
          <a:p>
            <a:pPr eaLnBrk="0" hangingPunct="0"/>
            <a:r>
              <a:rPr kumimoji="0" lang="en-US" altLang="ja-JP" b="1" dirty="0"/>
              <a:t>Interface </a:t>
            </a:r>
            <a:r>
              <a:rPr kumimoji="0" lang="en-US" altLang="ja-JP" b="1" dirty="0" smtClean="0"/>
              <a:t>B3</a:t>
            </a:r>
            <a:endParaRPr kumimoji="0" lang="en-US" altLang="ja-JP" b="1" dirty="0"/>
          </a:p>
        </p:txBody>
      </p:sp>
      <p:sp>
        <p:nvSpPr>
          <p:cNvPr id="15" name="TextBox 23"/>
          <p:cNvSpPr txBox="1">
            <a:spLocks noChangeArrowheads="1"/>
          </p:cNvSpPr>
          <p:nvPr/>
        </p:nvSpPr>
        <p:spPr bwMode="auto">
          <a:xfrm>
            <a:off x="3144837" y="1981200"/>
            <a:ext cx="1138238" cy="276225"/>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9pPr>
          </a:lstStyle>
          <a:p>
            <a:pPr eaLnBrk="0" hangingPunct="0"/>
            <a:r>
              <a:rPr kumimoji="0" lang="en-US" altLang="ja-JP"/>
              <a:t>802.19.1 Scope</a:t>
            </a:r>
          </a:p>
        </p:txBody>
      </p:sp>
      <p:sp>
        <p:nvSpPr>
          <p:cNvPr id="16" name="Rectangle 15"/>
          <p:cNvSpPr>
            <a:spLocks noChangeArrowheads="1"/>
          </p:cNvSpPr>
          <p:nvPr/>
        </p:nvSpPr>
        <p:spPr bwMode="auto">
          <a:xfrm>
            <a:off x="1960562" y="5119688"/>
            <a:ext cx="1500188" cy="500062"/>
          </a:xfrm>
          <a:prstGeom prst="rect">
            <a:avLst/>
          </a:prstGeom>
          <a:solidFill>
            <a:schemeClr val="bg2"/>
          </a:solidFill>
          <a:ln w="12700" algn="ctr">
            <a:solidFill>
              <a:schemeClr val="tx1"/>
            </a:solidFill>
            <a:round/>
            <a:headEnd type="none" w="sm" len="sm"/>
            <a:tailEnd type="none" w="sm" len="sm"/>
          </a:ln>
        </p:spPr>
        <p:txBody>
          <a:bodyPr anchor="ctr" anchorCtr="1"/>
          <a:ls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9pPr>
          </a:lstStyle>
          <a:p>
            <a:pPr algn="ctr" eaLnBrk="0" hangingPunct="0"/>
            <a:r>
              <a:rPr kumimoji="0" lang="en-US" altLang="ja-JP" b="1"/>
              <a:t>TVBD network or device</a:t>
            </a:r>
          </a:p>
        </p:txBody>
      </p:sp>
      <p:sp>
        <p:nvSpPr>
          <p:cNvPr id="17" name="TextBox 26"/>
          <p:cNvSpPr txBox="1">
            <a:spLocks noChangeArrowheads="1"/>
          </p:cNvSpPr>
          <p:nvPr/>
        </p:nvSpPr>
        <p:spPr bwMode="auto">
          <a:xfrm>
            <a:off x="2671762" y="4700588"/>
            <a:ext cx="923925" cy="276225"/>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9pPr>
          </a:lstStyle>
          <a:p>
            <a:pPr eaLnBrk="0" hangingPunct="0"/>
            <a:r>
              <a:rPr kumimoji="0" lang="en-US" altLang="ja-JP" b="1"/>
              <a:t>Interface A</a:t>
            </a:r>
          </a:p>
        </p:txBody>
      </p:sp>
      <p:cxnSp>
        <p:nvCxnSpPr>
          <p:cNvPr id="18" name="Straight Connector 17"/>
          <p:cNvCxnSpPr>
            <a:cxnSpLocks noChangeShapeType="1"/>
            <a:stCxn id="9" idx="2"/>
            <a:endCxn id="16" idx="0"/>
          </p:cNvCxnSpPr>
          <p:nvPr/>
        </p:nvCxnSpPr>
        <p:spPr bwMode="auto">
          <a:xfrm rot="5400000">
            <a:off x="2496343" y="4904582"/>
            <a:ext cx="428625" cy="1588"/>
          </a:xfrm>
          <a:prstGeom prst="line">
            <a:avLst/>
          </a:prstGeom>
          <a:noFill/>
          <a:ln w="12700" algn="ctr">
            <a:solidFill>
              <a:schemeClr val="tx1"/>
            </a:solidFill>
            <a:round/>
            <a:headEnd type="none" w="sm" len="sm"/>
            <a:tailEnd type="none" w="sm" len="sm"/>
          </a:ln>
        </p:spPr>
      </p:cxnSp>
      <p:sp>
        <p:nvSpPr>
          <p:cNvPr id="19" name="Rectangle 18"/>
          <p:cNvSpPr>
            <a:spLocks noChangeArrowheads="1"/>
          </p:cNvSpPr>
          <p:nvPr/>
        </p:nvSpPr>
        <p:spPr bwMode="auto">
          <a:xfrm>
            <a:off x="1960562" y="2409825"/>
            <a:ext cx="1500188" cy="504825"/>
          </a:xfrm>
          <a:prstGeom prst="rect">
            <a:avLst/>
          </a:prstGeom>
          <a:solidFill>
            <a:schemeClr val="accent1"/>
          </a:solidFill>
          <a:ln w="12700" algn="ctr">
            <a:solidFill>
              <a:schemeClr val="tx1"/>
            </a:solidFill>
            <a:round/>
            <a:headEnd type="none" w="sm" len="sm"/>
            <a:tailEnd type="none" w="sm" len="sm"/>
          </a:ln>
        </p:spPr>
        <p:txBody>
          <a:bodyPr anchor="ctr" anchorCtr="1"/>
          <a:ls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9pPr>
          </a:lstStyle>
          <a:p>
            <a:pPr algn="ctr" eaLnBrk="0" hangingPunct="0"/>
            <a:r>
              <a:rPr kumimoji="0" lang="en-US" altLang="ja-JP" b="1"/>
              <a:t>Coexistence Database</a:t>
            </a:r>
          </a:p>
        </p:txBody>
      </p:sp>
      <p:sp>
        <p:nvSpPr>
          <p:cNvPr id="20" name="Rounded Rectangle 19"/>
          <p:cNvSpPr>
            <a:spLocks noChangeArrowheads="1"/>
          </p:cNvSpPr>
          <p:nvPr/>
        </p:nvSpPr>
        <p:spPr bwMode="auto">
          <a:xfrm>
            <a:off x="138112" y="3270250"/>
            <a:ext cx="1155700" cy="487363"/>
          </a:xfrm>
          <a:prstGeom prst="roundRect">
            <a:avLst>
              <a:gd name="adj" fmla="val 16667"/>
            </a:avLst>
          </a:prstGeom>
          <a:solidFill>
            <a:schemeClr val="bg2"/>
          </a:solidFill>
          <a:ln w="12700" algn="ctr">
            <a:solidFill>
              <a:schemeClr val="tx1"/>
            </a:solidFill>
            <a:round/>
            <a:headEnd type="none" w="sm" len="sm"/>
            <a:tailEnd type="none" w="sm" len="sm"/>
          </a:ln>
        </p:spPr>
        <p:txBody>
          <a:bodyPr anchor="ctr" anchorCtr="1"/>
          <a:ls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9pPr>
          </a:lstStyle>
          <a:p>
            <a:pPr eaLnBrk="0" hangingPunct="0"/>
            <a:r>
              <a:rPr kumimoji="0" lang="en-US" altLang="ja-JP" b="1"/>
              <a:t>TVWS Database</a:t>
            </a:r>
          </a:p>
        </p:txBody>
      </p:sp>
      <p:cxnSp>
        <p:nvCxnSpPr>
          <p:cNvPr id="21" name="Straight Connector 20"/>
          <p:cNvCxnSpPr>
            <a:cxnSpLocks noChangeShapeType="1"/>
            <a:stCxn id="8" idx="1"/>
            <a:endCxn id="20" idx="3"/>
          </p:cNvCxnSpPr>
          <p:nvPr/>
        </p:nvCxnSpPr>
        <p:spPr bwMode="auto">
          <a:xfrm rot="10800000">
            <a:off x="1293812" y="3514725"/>
            <a:ext cx="666750" cy="6350"/>
          </a:xfrm>
          <a:prstGeom prst="line">
            <a:avLst/>
          </a:prstGeom>
          <a:noFill/>
          <a:ln w="12700" algn="ctr">
            <a:solidFill>
              <a:schemeClr val="tx1"/>
            </a:solidFill>
            <a:round/>
            <a:headEnd type="none" w="sm" len="sm"/>
            <a:tailEnd type="none" w="sm" len="sm"/>
          </a:ln>
        </p:spPr>
      </p:cxnSp>
      <p:sp>
        <p:nvSpPr>
          <p:cNvPr id="22" name="TextBox 19"/>
          <p:cNvSpPr txBox="1">
            <a:spLocks noChangeArrowheads="1"/>
          </p:cNvSpPr>
          <p:nvPr/>
        </p:nvSpPr>
        <p:spPr bwMode="auto">
          <a:xfrm>
            <a:off x="2671762" y="2949575"/>
            <a:ext cx="1002197" cy="276999"/>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9pPr>
          </a:lstStyle>
          <a:p>
            <a:pPr eaLnBrk="0" hangingPunct="0"/>
            <a:r>
              <a:rPr kumimoji="0" lang="en-US" altLang="ja-JP" b="1" dirty="0"/>
              <a:t>Interface </a:t>
            </a:r>
            <a:r>
              <a:rPr kumimoji="0" lang="en-US" altLang="ja-JP" b="1" dirty="0" smtClean="0"/>
              <a:t>B2</a:t>
            </a:r>
            <a:endParaRPr kumimoji="0" lang="en-US" altLang="ja-JP" b="1" dirty="0"/>
          </a:p>
        </p:txBody>
      </p:sp>
      <p:cxnSp>
        <p:nvCxnSpPr>
          <p:cNvPr id="23" name="Shape 68"/>
          <p:cNvCxnSpPr>
            <a:cxnSpLocks noChangeShapeType="1"/>
            <a:stCxn id="19" idx="2"/>
            <a:endCxn id="8" idx="0"/>
          </p:cNvCxnSpPr>
          <p:nvPr/>
        </p:nvCxnSpPr>
        <p:spPr bwMode="auto">
          <a:xfrm rot="5400000">
            <a:off x="2532856" y="3093244"/>
            <a:ext cx="355600" cy="1588"/>
          </a:xfrm>
          <a:prstGeom prst="bentConnector3">
            <a:avLst>
              <a:gd name="adj1" fmla="val 50000"/>
            </a:avLst>
          </a:prstGeom>
          <a:noFill/>
          <a:ln w="12700" algn="ctr">
            <a:solidFill>
              <a:schemeClr val="tx1"/>
            </a:solidFill>
            <a:round/>
            <a:headEnd type="none" w="sm" len="sm"/>
            <a:tailEnd type="none" w="sm" len="sm"/>
          </a:ln>
        </p:spPr>
      </p:cxnSp>
      <p:cxnSp>
        <p:nvCxnSpPr>
          <p:cNvPr id="24" name="Shape 68"/>
          <p:cNvCxnSpPr>
            <a:cxnSpLocks noChangeShapeType="1"/>
            <a:stCxn id="19" idx="1"/>
            <a:endCxn id="20" idx="0"/>
          </p:cNvCxnSpPr>
          <p:nvPr/>
        </p:nvCxnSpPr>
        <p:spPr bwMode="auto">
          <a:xfrm rot="10800000" flipV="1">
            <a:off x="715962" y="2662238"/>
            <a:ext cx="1244600" cy="608012"/>
          </a:xfrm>
          <a:prstGeom prst="bentConnector2">
            <a:avLst/>
          </a:prstGeom>
          <a:noFill/>
          <a:ln w="12700" algn="ctr">
            <a:solidFill>
              <a:schemeClr val="tx1"/>
            </a:solidFill>
            <a:round/>
            <a:headEnd type="none" w="sm" len="sm"/>
            <a:tailEnd type="none" w="sm" len="sm"/>
          </a:ln>
        </p:spPr>
      </p:cxnSp>
      <p:sp>
        <p:nvSpPr>
          <p:cNvPr id="25" name="TextBox 14"/>
          <p:cNvSpPr txBox="1">
            <a:spLocks noChangeArrowheads="1"/>
          </p:cNvSpPr>
          <p:nvPr/>
        </p:nvSpPr>
        <p:spPr bwMode="auto">
          <a:xfrm>
            <a:off x="1154112" y="3260725"/>
            <a:ext cx="933269" cy="276999"/>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9pPr>
          </a:lstStyle>
          <a:p>
            <a:pPr eaLnBrk="0" hangingPunct="0"/>
            <a:r>
              <a:rPr kumimoji="0" lang="en-US" altLang="ja-JP" b="1" dirty="0"/>
              <a:t>Interface </a:t>
            </a:r>
            <a:r>
              <a:rPr kumimoji="0" lang="en-US" altLang="ja-JP" b="1" dirty="0" smtClean="0"/>
              <a:t>C</a:t>
            </a:r>
            <a:endParaRPr kumimoji="0" lang="en-US" altLang="ja-JP" b="1" dirty="0"/>
          </a:p>
        </p:txBody>
      </p:sp>
      <p:sp>
        <p:nvSpPr>
          <p:cNvPr id="26" name="TextBox 14"/>
          <p:cNvSpPr txBox="1">
            <a:spLocks noChangeArrowheads="1"/>
          </p:cNvSpPr>
          <p:nvPr/>
        </p:nvSpPr>
        <p:spPr bwMode="auto">
          <a:xfrm>
            <a:off x="831850" y="2386013"/>
            <a:ext cx="933269" cy="276999"/>
          </a:xfrm>
          <a:prstGeom prst="rect">
            <a:avLst/>
          </a:prstGeom>
          <a:noFill/>
          <a:ln w="9525">
            <a:noFill/>
            <a:miter lim="800000"/>
            <a:headEnd/>
            <a:tailEnd/>
          </a:ln>
        </p:spPr>
        <p:txBody>
          <a:bodyPr wrap="none">
            <a:spAutoFit/>
          </a:bodyPr>
          <a:ls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pitchFamily="50" charset="-128"/>
                <a:cs typeface="+mn-cs"/>
              </a:defRPr>
            </a:lvl9pPr>
          </a:lstStyle>
          <a:p>
            <a:pPr eaLnBrk="0" hangingPunct="0"/>
            <a:r>
              <a:rPr kumimoji="0" lang="en-US" altLang="ja-JP" b="1" dirty="0"/>
              <a:t>Interface </a:t>
            </a:r>
            <a:r>
              <a:rPr kumimoji="0" lang="en-US" altLang="ja-JP" b="1" dirty="0" smtClean="0"/>
              <a:t>D</a:t>
            </a:r>
            <a:endParaRPr kumimoji="0" lang="en-US" altLang="ja-JP"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Entities</a:t>
            </a:r>
            <a:endParaRPr lang="en-US" dirty="0"/>
          </a:p>
        </p:txBody>
      </p:sp>
      <p:sp>
        <p:nvSpPr>
          <p:cNvPr id="3" name="Content Placeholder 2"/>
          <p:cNvSpPr>
            <a:spLocks noGrp="1"/>
          </p:cNvSpPr>
          <p:nvPr>
            <p:ph idx="1"/>
          </p:nvPr>
        </p:nvSpPr>
        <p:spPr/>
        <p:txBody>
          <a:bodyPr/>
          <a:lstStyle/>
          <a:p>
            <a:r>
              <a:rPr lang="en-US" altLang="ja-JP" dirty="0" smtClean="0">
                <a:ea typeface="ＭＳ Ｐゴシック" pitchFamily="50" charset="-128"/>
              </a:rPr>
              <a:t>802.19.1 logical entity</a:t>
            </a:r>
          </a:p>
          <a:p>
            <a:pPr lvl="1"/>
            <a:r>
              <a:rPr lang="en-US" altLang="ja-JP" dirty="0" smtClean="0">
                <a:ea typeface="ＭＳ Ｐゴシック" pitchFamily="50" charset="-128"/>
              </a:rPr>
              <a:t>IEEE 802.19.1 logical entity is defined by its functional role(s) and interfaces with other IEEE 802.19.1 logical entities and with external elements</a:t>
            </a:r>
          </a:p>
          <a:p>
            <a:pPr lvl="1"/>
            <a:r>
              <a:rPr lang="en-US" altLang="ja-JP" dirty="0" smtClean="0">
                <a:ea typeface="ＭＳ Ｐゴシック" pitchFamily="50" charset="-128"/>
              </a:rPr>
              <a:t>Three types of logical entities are defined</a:t>
            </a:r>
          </a:p>
          <a:p>
            <a:pPr lvl="2"/>
            <a:r>
              <a:rPr lang="en-US" altLang="ja-JP" dirty="0" smtClean="0">
                <a:ea typeface="ＭＳ Ｐゴシック" pitchFamily="50" charset="-128"/>
              </a:rPr>
              <a:t>Coexistence Enabler (CE)</a:t>
            </a:r>
          </a:p>
          <a:p>
            <a:pPr lvl="2"/>
            <a:r>
              <a:rPr lang="en-US" altLang="ja-JP" dirty="0" smtClean="0">
                <a:ea typeface="ＭＳ Ｐゴシック" pitchFamily="50" charset="-128"/>
              </a:rPr>
              <a:t>Coexistence Manager (CM)</a:t>
            </a:r>
          </a:p>
          <a:p>
            <a:pPr lvl="2"/>
            <a:r>
              <a:rPr lang="en-US" altLang="ja-JP" dirty="0" smtClean="0">
                <a:ea typeface="ＭＳ Ｐゴシック" pitchFamily="50" charset="-128"/>
              </a:rPr>
              <a:t>Coexistence Database (CDB)</a:t>
            </a:r>
            <a:endParaRPr lang="en-US" dirty="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5</a:t>
            </a:fld>
            <a:endParaRPr lang="en-US"/>
          </a:p>
        </p:txBody>
      </p:sp>
      <p:sp>
        <p:nvSpPr>
          <p:cNvPr id="6" name="Footer Placeholder 5"/>
          <p:cNvSpPr>
            <a:spLocks noGrp="1"/>
          </p:cNvSpPr>
          <p:nvPr>
            <p:ph type="ftr" sz="quarter" idx="11"/>
          </p:nvPr>
        </p:nvSpPr>
        <p:spPr>
          <a:xfrm>
            <a:off x="5604151" y="6475413"/>
            <a:ext cx="2939779" cy="184666"/>
          </a:xfrm>
        </p:spPr>
        <p:txBody>
          <a:bodyPr/>
          <a:lstStyle/>
          <a:p>
            <a:r>
              <a:rPr lang="en-US" altLang="ja-JP" dirty="0" smtClean="0"/>
              <a:t>Päivi Ruuska (Nokia), Ha Nguyen Tran (NICT)</a:t>
            </a:r>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t>Logical Entities</a:t>
            </a:r>
            <a:endParaRPr lang="en-US" dirty="0"/>
          </a:p>
        </p:txBody>
      </p:sp>
      <p:sp>
        <p:nvSpPr>
          <p:cNvPr id="3" name="Content Placeholder 2"/>
          <p:cNvSpPr>
            <a:spLocks noGrp="1"/>
          </p:cNvSpPr>
          <p:nvPr>
            <p:ph idx="1"/>
          </p:nvPr>
        </p:nvSpPr>
        <p:spPr>
          <a:xfrm>
            <a:off x="228600" y="1752600"/>
            <a:ext cx="8610600" cy="4114800"/>
          </a:xfrm>
        </p:spPr>
        <p:txBody>
          <a:bodyPr/>
          <a:lstStyle/>
          <a:p>
            <a:r>
              <a:rPr lang="en-US" altLang="ja-JP" sz="2000" dirty="0" smtClean="0">
                <a:ea typeface="ＭＳ Ｐゴシック" pitchFamily="50" charset="-128"/>
              </a:rPr>
              <a:t>Coexistence Enabler (CE)</a:t>
            </a:r>
          </a:p>
          <a:p>
            <a:pPr lvl="1"/>
            <a:r>
              <a:rPr lang="en-US" altLang="ja-JP" sz="1800" dirty="0" smtClean="0">
                <a:ea typeface="ＭＳ Ｐゴシック" pitchFamily="50" charset="-128"/>
              </a:rPr>
              <a:t>Functions related to the functional role of the entity</a:t>
            </a:r>
          </a:p>
          <a:p>
            <a:pPr lvl="2"/>
            <a:r>
              <a:rPr lang="en-US" altLang="ja-JP" sz="1600" dirty="0" smtClean="0">
                <a:ea typeface="ＭＳ Ｐゴシック" pitchFamily="50" charset="-128"/>
              </a:rPr>
              <a:t>Obtain information, required for coexistence, from TVBD network or device</a:t>
            </a:r>
          </a:p>
          <a:p>
            <a:pPr lvl="3"/>
            <a:r>
              <a:rPr lang="en-US" altLang="ja-JP" sz="1400" dirty="0" smtClean="0">
                <a:ea typeface="ＭＳ Ｐゴシック" pitchFamily="50" charset="-128"/>
              </a:rPr>
              <a:t>This includes configuration and control of measurements performed by TVBD network or device</a:t>
            </a:r>
          </a:p>
          <a:p>
            <a:pPr lvl="2"/>
            <a:r>
              <a:rPr lang="en-US" altLang="ja-JP" sz="1600" dirty="0" smtClean="0">
                <a:ea typeface="ＭＳ Ｐゴシック" pitchFamily="50" charset="-128"/>
              </a:rPr>
              <a:t>Provide reconfiguration commands and control information, corresponding to coexisting decisions received from CM, to TVBD network or device</a:t>
            </a:r>
          </a:p>
          <a:p>
            <a:pPr lvl="4"/>
            <a:endParaRPr lang="en-US" altLang="ja-JP" sz="1400" dirty="0" smtClean="0">
              <a:ea typeface="ＭＳ Ｐゴシック" pitchFamily="50" charset="-128"/>
            </a:endParaRPr>
          </a:p>
          <a:p>
            <a:pPr lvl="1"/>
            <a:r>
              <a:rPr lang="en-US" altLang="ja-JP" sz="1800" dirty="0" smtClean="0">
                <a:ea typeface="ＭＳ Ｐゴシック" pitchFamily="50" charset="-128"/>
              </a:rPr>
              <a:t>Functions related to the interfaces of the entity</a:t>
            </a:r>
          </a:p>
          <a:p>
            <a:pPr lvl="2"/>
            <a:r>
              <a:rPr lang="en-US" altLang="ja-JP" sz="1600" dirty="0" smtClean="0">
                <a:ea typeface="ＭＳ Ｐゴシック" pitchFamily="50" charset="-128"/>
              </a:rPr>
              <a:t>Obtain information required for coexistence from TVBD network or device (interface A)</a:t>
            </a:r>
          </a:p>
          <a:p>
            <a:pPr lvl="2"/>
            <a:r>
              <a:rPr lang="en-US" altLang="ja-JP" sz="1600" dirty="0" smtClean="0">
                <a:ea typeface="ＭＳ Ｐゴシック" pitchFamily="50" charset="-128"/>
              </a:rPr>
              <a:t>Provide information required for coexistence to CM (interface B1)</a:t>
            </a:r>
          </a:p>
          <a:p>
            <a:pPr lvl="3"/>
            <a:r>
              <a:rPr lang="en-US" altLang="ja-JP" sz="1400" dirty="0" smtClean="0">
                <a:ea typeface="ＭＳ Ｐゴシック" pitchFamily="50" charset="-128"/>
              </a:rPr>
              <a:t>information obtained from TVBD network or device</a:t>
            </a:r>
          </a:p>
          <a:p>
            <a:pPr lvl="2"/>
            <a:r>
              <a:rPr lang="en-US" altLang="ja-JP" sz="1600" dirty="0" smtClean="0">
                <a:ea typeface="ＭＳ Ｐゴシック" pitchFamily="50" charset="-128"/>
              </a:rPr>
              <a:t>Obtain coexistence commands and control information from CM (interface B1)</a:t>
            </a:r>
          </a:p>
          <a:p>
            <a:pPr lvl="2"/>
            <a:r>
              <a:rPr lang="en-US" altLang="ja-JP" sz="1600" dirty="0" smtClean="0">
                <a:ea typeface="ＭＳ Ｐゴシック" pitchFamily="50" charset="-128"/>
              </a:rPr>
              <a:t>Provide reconfiguration commands and control information to TVBD network or device (interface A)</a:t>
            </a:r>
          </a:p>
          <a:p>
            <a:pPr lvl="3"/>
            <a:r>
              <a:rPr lang="en-US" altLang="ja-JP" sz="1400" dirty="0" smtClean="0">
                <a:ea typeface="ＭＳ Ｐゴシック" pitchFamily="50" charset="-128"/>
              </a:rPr>
              <a:t>commands and control information corresponding to coexisting commands and control information received from CM</a:t>
            </a:r>
            <a:endParaRPr lang="en-US" sz="1400" dirty="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6</a:t>
            </a:fld>
            <a:endParaRPr lang="en-US"/>
          </a:p>
        </p:txBody>
      </p:sp>
      <p:sp>
        <p:nvSpPr>
          <p:cNvPr id="6" name="Footer Placeholder 5"/>
          <p:cNvSpPr>
            <a:spLocks noGrp="1"/>
          </p:cNvSpPr>
          <p:nvPr>
            <p:ph type="ftr" sz="quarter" idx="11"/>
          </p:nvPr>
        </p:nvSpPr>
        <p:spPr>
          <a:xfrm>
            <a:off x="5604151" y="6475413"/>
            <a:ext cx="2939779" cy="184666"/>
          </a:xfrm>
        </p:spPr>
        <p:txBody>
          <a:bodyPr/>
          <a:lstStyle/>
          <a:p>
            <a:r>
              <a:rPr lang="en-US" altLang="ja-JP" dirty="0" smtClean="0"/>
              <a:t>Päivi Ruuska (Nokia), Ha Nguyen Tran (NICT)</a:t>
            </a:r>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Entities</a:t>
            </a:r>
            <a:endParaRPr lang="en-US" dirty="0"/>
          </a:p>
        </p:txBody>
      </p:sp>
      <p:sp>
        <p:nvSpPr>
          <p:cNvPr id="3" name="Content Placeholder 2"/>
          <p:cNvSpPr>
            <a:spLocks noGrp="1"/>
          </p:cNvSpPr>
          <p:nvPr>
            <p:ph idx="1"/>
          </p:nvPr>
        </p:nvSpPr>
        <p:spPr>
          <a:xfrm>
            <a:off x="228600" y="1524000"/>
            <a:ext cx="8686800" cy="4724400"/>
          </a:xfrm>
        </p:spPr>
        <p:txBody>
          <a:bodyPr/>
          <a:lstStyle/>
          <a:p>
            <a:r>
              <a:rPr lang="en-US" altLang="ja-JP" sz="1800" dirty="0" smtClean="0">
                <a:ea typeface="ＭＳ Ｐゴシック" pitchFamily="50" charset="-128"/>
              </a:rPr>
              <a:t>Coexistence manager (CM)</a:t>
            </a:r>
          </a:p>
          <a:p>
            <a:pPr lvl="1"/>
            <a:r>
              <a:rPr lang="en-US" altLang="ja-JP" sz="1600" dirty="0" smtClean="0">
                <a:ea typeface="ＭＳ Ｐゴシック" pitchFamily="50" charset="-128"/>
              </a:rPr>
              <a:t>Functions related to the functional role of the entity</a:t>
            </a:r>
          </a:p>
          <a:p>
            <a:pPr lvl="2"/>
            <a:r>
              <a:rPr lang="en-US" altLang="ja-JP" sz="1400" dirty="0" smtClean="0">
                <a:ea typeface="ＭＳ Ｐゴシック" pitchFamily="50" charset="-128"/>
              </a:rPr>
              <a:t>Coexistence decision making</a:t>
            </a:r>
          </a:p>
          <a:p>
            <a:pPr lvl="3"/>
            <a:r>
              <a:rPr lang="en-US" altLang="ja-JP" sz="1200" dirty="0" smtClean="0">
                <a:ea typeface="ＭＳ Ｐゴシック" pitchFamily="50" charset="-128"/>
              </a:rPr>
              <a:t>This includes generating and providing corresponding coexistence commands and control information to CE(s)</a:t>
            </a:r>
          </a:p>
          <a:p>
            <a:pPr lvl="2"/>
            <a:r>
              <a:rPr lang="en-US" altLang="ja-JP" sz="1400" dirty="0" smtClean="0">
                <a:ea typeface="ＭＳ Ｐゴシック" pitchFamily="50" charset="-128"/>
              </a:rPr>
              <a:t>Discovery of other CMs</a:t>
            </a:r>
          </a:p>
          <a:p>
            <a:pPr lvl="2"/>
            <a:r>
              <a:rPr lang="en-US" altLang="ja-JP" sz="1400" dirty="0" smtClean="0">
                <a:ea typeface="ＭＳ Ｐゴシック" pitchFamily="50" charset="-128"/>
              </a:rPr>
              <a:t>Supporting exchange of information required for coexistence among CMs</a:t>
            </a:r>
          </a:p>
          <a:p>
            <a:pPr lvl="3"/>
            <a:endParaRPr lang="en-US" altLang="ja-JP" sz="1200" dirty="0" smtClean="0">
              <a:ea typeface="ＭＳ Ｐゴシック" pitchFamily="50" charset="-128"/>
            </a:endParaRPr>
          </a:p>
          <a:p>
            <a:pPr lvl="1"/>
            <a:r>
              <a:rPr lang="en-US" altLang="ja-JP" sz="1600" dirty="0" smtClean="0">
                <a:ea typeface="ＭＳ Ｐゴシック" pitchFamily="50" charset="-128"/>
              </a:rPr>
              <a:t>Functions related to the interfaces of the entity</a:t>
            </a:r>
          </a:p>
          <a:p>
            <a:pPr lvl="2"/>
            <a:r>
              <a:rPr lang="en-US" altLang="ja-JP" sz="1400" dirty="0" smtClean="0">
                <a:ea typeface="ＭＳ Ｐゴシック" pitchFamily="50" charset="-128"/>
              </a:rPr>
              <a:t>Provide information required for discovery to CDB, i.e. registration in CDB (interface B2)</a:t>
            </a:r>
          </a:p>
          <a:p>
            <a:pPr lvl="2"/>
            <a:r>
              <a:rPr lang="en-US" altLang="ja-JP" sz="1400" dirty="0" smtClean="0">
                <a:ea typeface="ＭＳ Ｐゴシック" pitchFamily="50" charset="-128"/>
              </a:rPr>
              <a:t>Obtain information required for discovery from CDB (interface B2)</a:t>
            </a:r>
          </a:p>
          <a:p>
            <a:pPr lvl="2"/>
            <a:r>
              <a:rPr lang="en-US" altLang="ja-JP" sz="1400" dirty="0" smtClean="0">
                <a:ea typeface="ＭＳ Ｐゴシック" pitchFamily="50" charset="-128"/>
              </a:rPr>
              <a:t>Obtain information required for coexistence from CE (information obtained by CE from TVBD network or device) (interface B1)</a:t>
            </a:r>
          </a:p>
          <a:p>
            <a:pPr lvl="2"/>
            <a:r>
              <a:rPr lang="en-US" altLang="ja-JP" sz="1400" dirty="0" smtClean="0">
                <a:ea typeface="ＭＳ Ｐゴシック" pitchFamily="50" charset="-128"/>
              </a:rPr>
              <a:t>Provide information facilitating coexistence to CDB (information received from CE(s)) (interface B2)</a:t>
            </a:r>
          </a:p>
          <a:p>
            <a:pPr lvl="2"/>
            <a:r>
              <a:rPr lang="en-US" altLang="ja-JP" sz="1400" dirty="0" smtClean="0">
                <a:ea typeface="ＭＳ Ｐゴシック" pitchFamily="50" charset="-128"/>
              </a:rPr>
              <a:t>Obtain information facilitating coexistence from CDB (e.g. information provided to CDB by other CMs) (interface B2)</a:t>
            </a:r>
          </a:p>
          <a:p>
            <a:pPr lvl="2"/>
            <a:r>
              <a:rPr lang="en-US" altLang="ja-JP" sz="1400" dirty="0" smtClean="0">
                <a:ea typeface="ＭＳ Ｐゴシック" pitchFamily="50" charset="-128"/>
              </a:rPr>
              <a:t>Obtain information required for coexistence from TVWS DB (information on available TV channels) (interface C)</a:t>
            </a:r>
          </a:p>
          <a:p>
            <a:pPr lvl="2"/>
            <a:r>
              <a:rPr lang="en-US" altLang="ja-JP" sz="1400" dirty="0" smtClean="0">
                <a:ea typeface="ＭＳ Ｐゴシック" pitchFamily="50" charset="-128"/>
              </a:rPr>
              <a:t>Provide coexistence commands and control information to CE (interface B1)</a:t>
            </a:r>
          </a:p>
          <a:p>
            <a:pPr lvl="2"/>
            <a:r>
              <a:rPr lang="en-US" altLang="ja-JP" sz="1400" dirty="0" smtClean="0">
                <a:ea typeface="ＭＳ Ｐゴシック" pitchFamily="50" charset="-128"/>
              </a:rPr>
              <a:t>Exchange information and control messages required for coexistence with other CM(s) (interface B3)</a:t>
            </a:r>
            <a:endParaRPr lang="en-US" sz="1400" dirty="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7</a:t>
            </a:fld>
            <a:endParaRPr lang="en-US"/>
          </a:p>
        </p:txBody>
      </p:sp>
      <p:sp>
        <p:nvSpPr>
          <p:cNvPr id="6" name="Footer Placeholder 5"/>
          <p:cNvSpPr>
            <a:spLocks noGrp="1"/>
          </p:cNvSpPr>
          <p:nvPr>
            <p:ph type="ftr" sz="quarter" idx="11"/>
          </p:nvPr>
        </p:nvSpPr>
        <p:spPr>
          <a:xfrm>
            <a:off x="5604151" y="6475413"/>
            <a:ext cx="2939779" cy="184666"/>
          </a:xfrm>
        </p:spPr>
        <p:txBody>
          <a:bodyPr/>
          <a:lstStyle/>
          <a:p>
            <a:r>
              <a:rPr lang="en-US" altLang="ja-JP" dirty="0" smtClean="0"/>
              <a:t>Päivi Ruuska (Nokia), Ha Nguyen Tran (NICT)</a:t>
            </a:r>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Entities</a:t>
            </a:r>
            <a:endParaRPr lang="en-US" dirty="0"/>
          </a:p>
        </p:txBody>
      </p:sp>
      <p:sp>
        <p:nvSpPr>
          <p:cNvPr id="3" name="Content Placeholder 2"/>
          <p:cNvSpPr>
            <a:spLocks noGrp="1"/>
          </p:cNvSpPr>
          <p:nvPr>
            <p:ph idx="1"/>
          </p:nvPr>
        </p:nvSpPr>
        <p:spPr>
          <a:xfrm>
            <a:off x="152400" y="1676400"/>
            <a:ext cx="8763000" cy="4343400"/>
          </a:xfrm>
        </p:spPr>
        <p:txBody>
          <a:bodyPr/>
          <a:lstStyle/>
          <a:p>
            <a:r>
              <a:rPr lang="en-US" altLang="ja-JP" sz="2000" dirty="0" smtClean="0">
                <a:ea typeface="ＭＳ Ｐゴシック" pitchFamily="50" charset="-128"/>
              </a:rPr>
              <a:t>Coexistence Database (CDB)</a:t>
            </a:r>
          </a:p>
          <a:p>
            <a:pPr lvl="1"/>
            <a:r>
              <a:rPr lang="en-US" altLang="ja-JP" sz="1800" dirty="0" smtClean="0">
                <a:ea typeface="ＭＳ Ｐゴシック" pitchFamily="50" charset="-128"/>
              </a:rPr>
              <a:t>Functions related to the functional role of the entity</a:t>
            </a:r>
          </a:p>
          <a:p>
            <a:pPr lvl="2"/>
            <a:r>
              <a:rPr lang="en-US" altLang="ja-JP" sz="1600" dirty="0" smtClean="0">
                <a:ea typeface="ＭＳ Ｐゴシック" pitchFamily="50" charset="-128"/>
              </a:rPr>
              <a:t>Support discovery of CMs by each other</a:t>
            </a:r>
          </a:p>
          <a:p>
            <a:pPr lvl="3"/>
            <a:r>
              <a:rPr lang="en-US" altLang="ja-JP" sz="1400" dirty="0" smtClean="0">
                <a:ea typeface="ＭＳ Ｐゴシック" pitchFamily="50" charset="-128"/>
              </a:rPr>
              <a:t>Facilitates opening interface between CMs which need to exchange information due CEs they serve</a:t>
            </a:r>
          </a:p>
          <a:p>
            <a:pPr lvl="2"/>
            <a:r>
              <a:rPr lang="en-US" altLang="ja-JP" sz="1600" dirty="0" smtClean="0">
                <a:ea typeface="ＭＳ Ｐゴシック" pitchFamily="50" charset="-128"/>
              </a:rPr>
              <a:t>Contain information facilitating coexistence and provide it to CM</a:t>
            </a:r>
          </a:p>
          <a:p>
            <a:pPr lvl="3"/>
            <a:r>
              <a:rPr lang="en-US" altLang="ja-JP" sz="1400" dirty="0" smtClean="0">
                <a:ea typeface="ＭＳ Ｐゴシック" pitchFamily="50" charset="-128"/>
              </a:rPr>
              <a:t>This includes data storage, data processing, etc</a:t>
            </a:r>
          </a:p>
          <a:p>
            <a:pPr lvl="1"/>
            <a:r>
              <a:rPr lang="en-US" altLang="ja-JP" sz="1800" dirty="0" smtClean="0">
                <a:ea typeface="ＭＳ Ｐゴシック" pitchFamily="50" charset="-128"/>
              </a:rPr>
              <a:t>Functions related to the interfaces of the entity</a:t>
            </a:r>
          </a:p>
          <a:p>
            <a:pPr lvl="2"/>
            <a:r>
              <a:rPr lang="en-US" altLang="ja-JP" sz="1600" dirty="0" smtClean="0">
                <a:ea typeface="ＭＳ Ｐゴシック" pitchFamily="50" charset="-128"/>
              </a:rPr>
              <a:t>Provide information required for discovery to CM (interface B2)</a:t>
            </a:r>
          </a:p>
          <a:p>
            <a:pPr lvl="2"/>
            <a:r>
              <a:rPr lang="en-US" altLang="ja-JP" sz="1600" dirty="0" smtClean="0">
                <a:ea typeface="ＭＳ Ｐゴシック" pitchFamily="50" charset="-128"/>
              </a:rPr>
              <a:t>Obtain information required for discovery from CM (registration information) (interface B2)</a:t>
            </a:r>
          </a:p>
          <a:p>
            <a:pPr lvl="2"/>
            <a:r>
              <a:rPr lang="en-US" altLang="ja-JP" sz="1600" dirty="0" smtClean="0">
                <a:ea typeface="ＭＳ Ｐゴシック" pitchFamily="50" charset="-128"/>
              </a:rPr>
              <a:t>Obtain information required for coexistence from TVWS DB (information on available TV channels) (interface D)</a:t>
            </a:r>
          </a:p>
          <a:p>
            <a:pPr lvl="2"/>
            <a:r>
              <a:rPr lang="en-US" altLang="ja-JP" sz="1600" dirty="0" smtClean="0">
                <a:ea typeface="ＭＳ Ｐゴシック" pitchFamily="50" charset="-128"/>
              </a:rPr>
              <a:t>Obtain information facilitating coexistence from CM (information provided to CM by CE(s)) (interface B2)</a:t>
            </a:r>
          </a:p>
          <a:p>
            <a:pPr lvl="2"/>
            <a:r>
              <a:rPr lang="en-US" altLang="ja-JP" sz="1600" dirty="0" smtClean="0">
                <a:ea typeface="ＭＳ Ｐゴシック" pitchFamily="50" charset="-128"/>
              </a:rPr>
              <a:t>Provide information facilitating coexistence to CM (e.g. information provided to CDB by other CMs) (interface B2)</a:t>
            </a:r>
            <a:endParaRPr lang="en-US" sz="1600" dirty="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8</a:t>
            </a:fld>
            <a:endParaRPr lang="en-US"/>
          </a:p>
        </p:txBody>
      </p:sp>
      <p:sp>
        <p:nvSpPr>
          <p:cNvPr id="6" name="Footer Placeholder 5"/>
          <p:cNvSpPr>
            <a:spLocks noGrp="1"/>
          </p:cNvSpPr>
          <p:nvPr>
            <p:ph type="ftr" sz="quarter" idx="11"/>
          </p:nvPr>
        </p:nvSpPr>
        <p:spPr>
          <a:xfrm>
            <a:off x="5604151" y="6475413"/>
            <a:ext cx="2939779" cy="184666"/>
          </a:xfrm>
        </p:spPr>
        <p:txBody>
          <a:bodyPr/>
          <a:lstStyle/>
          <a:p>
            <a:r>
              <a:rPr lang="en-US" altLang="ja-JP" dirty="0" smtClean="0"/>
              <a:t>Päivi Ruuska (Nokia), Ha Nguyen Tran (NICT)</a:t>
            </a:r>
            <a:endParaRPr lang="en-US" altLang="ja-JP"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Interfaces</a:t>
            </a:r>
            <a:endParaRPr lang="en-US" dirty="0"/>
          </a:p>
        </p:txBody>
      </p:sp>
      <p:sp>
        <p:nvSpPr>
          <p:cNvPr id="3" name="Content Placeholder 2"/>
          <p:cNvSpPr>
            <a:spLocks noGrp="1"/>
          </p:cNvSpPr>
          <p:nvPr>
            <p:ph idx="1"/>
          </p:nvPr>
        </p:nvSpPr>
        <p:spPr>
          <a:xfrm>
            <a:off x="685800" y="1676400"/>
            <a:ext cx="7772400" cy="4800600"/>
          </a:xfrm>
        </p:spPr>
        <p:txBody>
          <a:bodyPr/>
          <a:lstStyle/>
          <a:p>
            <a:r>
              <a:rPr lang="en-US" altLang="ja-JP" dirty="0" smtClean="0">
                <a:ea typeface="ＭＳ Ｐゴシック" pitchFamily="50" charset="-128"/>
              </a:rPr>
              <a:t>802.19.1 defines three groups of interfaces</a:t>
            </a:r>
          </a:p>
          <a:p>
            <a:pPr lvl="1"/>
            <a:r>
              <a:rPr lang="en-US" altLang="ja-JP" dirty="0" smtClean="0">
                <a:ea typeface="ＭＳ Ｐゴシック" pitchFamily="50" charset="-128"/>
              </a:rPr>
              <a:t>Interface between 802.19.1 entities</a:t>
            </a:r>
          </a:p>
          <a:p>
            <a:pPr lvl="2"/>
            <a:r>
              <a:rPr lang="en-US" altLang="ja-JP" dirty="0" smtClean="0">
                <a:ea typeface="ＭＳ Ｐゴシック" pitchFamily="50" charset="-128"/>
              </a:rPr>
              <a:t>Interface B1</a:t>
            </a:r>
          </a:p>
          <a:p>
            <a:pPr lvl="2"/>
            <a:r>
              <a:rPr lang="en-US" altLang="ja-JP" dirty="0" smtClean="0">
                <a:ea typeface="ＭＳ Ｐゴシック" pitchFamily="50" charset="-128"/>
              </a:rPr>
              <a:t>Interface B2</a:t>
            </a:r>
          </a:p>
          <a:p>
            <a:pPr lvl="2"/>
            <a:r>
              <a:rPr lang="en-US" altLang="ja-JP" dirty="0" smtClean="0">
                <a:ea typeface="ＭＳ Ｐゴシック" pitchFamily="50" charset="-128"/>
              </a:rPr>
              <a:t>Interface B3</a:t>
            </a:r>
          </a:p>
          <a:p>
            <a:pPr lvl="1"/>
            <a:r>
              <a:rPr lang="en-US" altLang="ja-JP" dirty="0" smtClean="0">
                <a:ea typeface="ＭＳ Ｐゴシック" pitchFamily="50" charset="-128"/>
              </a:rPr>
              <a:t>Interface between an 802.19.1 entity and TVWS network/devices</a:t>
            </a:r>
          </a:p>
          <a:p>
            <a:pPr lvl="2"/>
            <a:r>
              <a:rPr lang="en-US" altLang="ja-JP" dirty="0" smtClean="0">
                <a:ea typeface="ＭＳ Ｐゴシック" pitchFamily="50" charset="-128"/>
              </a:rPr>
              <a:t>Interface A</a:t>
            </a:r>
          </a:p>
          <a:p>
            <a:pPr lvl="1"/>
            <a:r>
              <a:rPr lang="en-US" altLang="ja-JP" dirty="0" smtClean="0">
                <a:ea typeface="ＭＳ Ｐゴシック" pitchFamily="50" charset="-128"/>
              </a:rPr>
              <a:t>Interface between an 802.19.1 entities and  TVWS database</a:t>
            </a:r>
          </a:p>
          <a:p>
            <a:pPr lvl="2"/>
            <a:r>
              <a:rPr lang="en-US" altLang="ja-JP" dirty="0" smtClean="0">
                <a:ea typeface="ＭＳ Ｐゴシック" pitchFamily="50" charset="-128"/>
              </a:rPr>
              <a:t>Interface C</a:t>
            </a:r>
          </a:p>
          <a:p>
            <a:pPr lvl="2"/>
            <a:r>
              <a:rPr lang="en-US" altLang="ja-JP" dirty="0" smtClean="0">
                <a:ea typeface="ＭＳ Ｐゴシック" pitchFamily="50" charset="-128"/>
              </a:rPr>
              <a:t>Interface D</a:t>
            </a:r>
          </a:p>
          <a:p>
            <a:r>
              <a:rPr lang="en-US" altLang="ja-JP" dirty="0" smtClean="0">
                <a:ea typeface="ＭＳ Ｐゴシック" pitchFamily="50" charset="-128"/>
              </a:rPr>
              <a:t>Different interfaces in each group are distinguished by their usage, types of information exchanged, and underlying protocols</a:t>
            </a:r>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9</a:t>
            </a:fld>
            <a:endParaRPr lang="en-US"/>
          </a:p>
        </p:txBody>
      </p:sp>
      <p:sp>
        <p:nvSpPr>
          <p:cNvPr id="6" name="Footer Placeholder 5"/>
          <p:cNvSpPr>
            <a:spLocks noGrp="1"/>
          </p:cNvSpPr>
          <p:nvPr>
            <p:ph type="ftr" sz="quarter" idx="11"/>
          </p:nvPr>
        </p:nvSpPr>
        <p:spPr>
          <a:xfrm>
            <a:off x="5604151" y="6475413"/>
            <a:ext cx="2939779" cy="184666"/>
          </a:xfrm>
        </p:spPr>
        <p:txBody>
          <a:bodyPr/>
          <a:lstStyle/>
          <a:p>
            <a:r>
              <a:rPr lang="en-US" altLang="ja-JP" dirty="0" smtClean="0"/>
              <a:t>Päivi Ruuska (Nokia), Ha Nguyen Tran (NICT)</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22945</TotalTime>
  <Words>1403</Words>
  <Application>Microsoft Office PowerPoint</Application>
  <PresentationFormat>On-screen Show (4:3)</PresentationFormat>
  <Paragraphs>231</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802-19-Submission</vt:lpstr>
      <vt:lpstr>P802.19.1 System Architecture</vt:lpstr>
      <vt:lpstr>Abstract</vt:lpstr>
      <vt:lpstr>Acronyms Used in the Presentation</vt:lpstr>
      <vt:lpstr>System Architecture</vt:lpstr>
      <vt:lpstr>Logical Entities</vt:lpstr>
      <vt:lpstr>Logical Entities</vt:lpstr>
      <vt:lpstr>Logical Entities</vt:lpstr>
      <vt:lpstr>Logical Entities</vt:lpstr>
      <vt:lpstr>Interfaces</vt:lpstr>
      <vt:lpstr>Interfaces</vt:lpstr>
      <vt:lpstr>Interfaces</vt:lpstr>
      <vt:lpstr>Interfaces</vt:lpstr>
      <vt:lpstr>Interfaces</vt:lpstr>
      <vt:lpstr>Interfaces</vt:lpstr>
      <vt:lpstr>Interfaces</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Scenarios in TVWS and  Possible Solutions</dc:title>
  <dc:creator>SUN</dc:creator>
  <cp:lastModifiedBy>paruuska</cp:lastModifiedBy>
  <cp:revision>373</cp:revision>
  <cp:lastPrinted>1998-02-10T13:28:06Z</cp:lastPrinted>
  <dcterms:created xsi:type="dcterms:W3CDTF">2009-12-21T01:57:49Z</dcterms:created>
  <dcterms:modified xsi:type="dcterms:W3CDTF">2010-03-04T20:50:14Z</dcterms:modified>
</cp:coreProperties>
</file>