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8" r:id="rId3"/>
    <p:sldId id="287" r:id="rId4"/>
    <p:sldId id="291" r:id="rId5"/>
    <p:sldId id="288" r:id="rId6"/>
    <p:sldId id="289" r:id="rId7"/>
    <p:sldId id="290" r:id="rId8"/>
    <p:sldId id="282" r:id="rId9"/>
    <p:sldId id="283" r:id="rId10"/>
    <p:sldId id="2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ruuska" initials="P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F6E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38" autoAdjust="0"/>
    <p:restoredTop sz="89068" autoAdjust="0"/>
  </p:normalViewPr>
  <p:slideViewPr>
    <p:cSldViewPr snapToGrid="0" snapToObjects="1">
      <p:cViewPr varScale="1">
        <p:scale>
          <a:sx n="135" d="100"/>
          <a:sy n="135" d="100"/>
        </p:scale>
        <p:origin x="-69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6" d="100"/>
          <a:sy n="66" d="100"/>
        </p:scale>
        <p:origin x="0" y="0"/>
      </p:cViewPr>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8833CFA1-0B3E-46F1-BF7C-886C5B426DB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802.19-10/xxxxr0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February 2010</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3DE99E4-F795-4034-9F80-7C34F74011C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802.19-10/xxxxr0</a:t>
            </a:r>
            <a:endParaRPr lang="en-US"/>
          </a:p>
        </p:txBody>
      </p:sp>
      <p:sp>
        <p:nvSpPr>
          <p:cNvPr id="5" name="Rectangle 3"/>
          <p:cNvSpPr>
            <a:spLocks noGrp="1" noChangeArrowheads="1"/>
          </p:cNvSpPr>
          <p:nvPr>
            <p:ph type="dt" idx="1"/>
          </p:nvPr>
        </p:nvSpPr>
        <p:spPr>
          <a:ln/>
        </p:spPr>
        <p:txBody>
          <a:bodyPr/>
          <a:lstStyle/>
          <a:p>
            <a:r>
              <a:rPr lang="en-US" smtClean="0"/>
              <a:t>February 2010</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EAD13E34-026C-4551-B407-05B846D26BA7}"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802.19-10/xxxxr0</a:t>
            </a:r>
            <a:endParaRPr lang="en-US"/>
          </a:p>
        </p:txBody>
      </p:sp>
      <p:sp>
        <p:nvSpPr>
          <p:cNvPr id="5" name="Date Placeholder 4"/>
          <p:cNvSpPr>
            <a:spLocks noGrp="1"/>
          </p:cNvSpPr>
          <p:nvPr>
            <p:ph type="dt" idx="11"/>
          </p:nvPr>
        </p:nvSpPr>
        <p:spPr/>
        <p:txBody>
          <a:bodyPr/>
          <a:lstStyle/>
          <a:p>
            <a:r>
              <a:rPr lang="en-US" smtClean="0"/>
              <a:t>February 2010</a:t>
            </a:r>
            <a:endParaRPr lang="en-US"/>
          </a:p>
        </p:txBody>
      </p:sp>
      <p:sp>
        <p:nvSpPr>
          <p:cNvPr id="6" name="Footer Placeholder 5"/>
          <p:cNvSpPr>
            <a:spLocks noGrp="1"/>
          </p:cNvSpPr>
          <p:nvPr>
            <p:ph type="ftr" sz="quarter" idx="12"/>
          </p:nvPr>
        </p:nvSpPr>
        <p:spPr/>
        <p:txBody>
          <a:bodyPr/>
          <a:lstStyle/>
          <a:p>
            <a:pPr lvl="4"/>
            <a:r>
              <a:rPr lang="en-US" smtClean="0"/>
              <a:t>Mika Kasslin, Nokia</a:t>
            </a:r>
            <a:endParaRPr lang="en-US"/>
          </a:p>
        </p:txBody>
      </p:sp>
      <p:sp>
        <p:nvSpPr>
          <p:cNvPr id="7" name="Slide Number Placeholder 6"/>
          <p:cNvSpPr>
            <a:spLocks noGrp="1"/>
          </p:cNvSpPr>
          <p:nvPr>
            <p:ph type="sldNum" sz="quarter" idx="13"/>
          </p:nvPr>
        </p:nvSpPr>
        <p:spPr/>
        <p:txBody>
          <a:bodyPr/>
          <a:lstStyle/>
          <a:p>
            <a:r>
              <a:rPr lang="en-US" smtClean="0"/>
              <a:t>Page </a:t>
            </a:r>
            <a:fld id="{23DE99E4-F795-4034-9F80-7C34F74011C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12E119D-71AF-488C-8317-CFC7C422D14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55F20498-F6D1-4040-A7D1-2183A7C6F23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360440D-3056-4B7A-9DA4-A688DB0AB3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February 2010</a:t>
            </a:r>
            <a:endParaRPr lang="en-US" dirty="0"/>
          </a:p>
        </p:txBody>
      </p:sp>
      <p:sp>
        <p:nvSpPr>
          <p:cNvPr id="5" name="Footer Placeholder 4"/>
          <p:cNvSpPr>
            <a:spLocks noGrp="1"/>
          </p:cNvSpPr>
          <p:nvPr>
            <p:ph type="ftr" sz="quarter" idx="11"/>
          </p:nvPr>
        </p:nvSpPr>
        <p:spPr>
          <a:xfrm>
            <a:off x="7272748" y="6475413"/>
            <a:ext cx="127118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B3B420-EDC9-45E5-866E-4D5CBABAC60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February 2010</a:t>
            </a:r>
            <a:endParaRPr lang="en-US"/>
          </a:p>
        </p:txBody>
      </p:sp>
      <p:sp>
        <p:nvSpPr>
          <p:cNvPr id="5" name="Footer Placeholder 4"/>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7A2F59D-262E-46D6-AF37-D99FF219BD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83B83A0-4D4E-4B72-B79E-1BF0004AF32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February 2010</a:t>
            </a:r>
            <a:endParaRPr lang="en-US"/>
          </a:p>
        </p:txBody>
      </p:sp>
      <p:sp>
        <p:nvSpPr>
          <p:cNvPr id="8" name="Footer Placeholder 7"/>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EB2AF109-D652-4B36-8ECE-77807E9784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February 2010</a:t>
            </a:r>
            <a:endParaRPr lang="en-US"/>
          </a:p>
        </p:txBody>
      </p:sp>
      <p:sp>
        <p:nvSpPr>
          <p:cNvPr id="4" name="Footer Placeholder 3"/>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F6261DEB-2A97-4B6E-920C-9CF00E10680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February 2010</a:t>
            </a:r>
            <a:endParaRPr lang="en-US"/>
          </a:p>
        </p:txBody>
      </p:sp>
      <p:sp>
        <p:nvSpPr>
          <p:cNvPr id="3" name="Footer Placeholder 2"/>
          <p:cNvSpPr>
            <a:spLocks noGrp="1"/>
          </p:cNvSpPr>
          <p:nvPr>
            <p:ph type="ftr" sz="quarter" idx="11"/>
          </p:nvPr>
        </p:nvSpPr>
        <p:spPr>
          <a:xfrm>
            <a:off x="7272754" y="6475413"/>
            <a:ext cx="1271182" cy="184666"/>
          </a:xfrm>
        </p:spPr>
        <p:txBody>
          <a:bodyPr/>
          <a:lstStyle>
            <a:lvl1pPr>
              <a:defRPr/>
            </a:lvl1pPr>
          </a:lstStyle>
          <a:p>
            <a:r>
              <a:rPr lang="en-US" dirty="0" smtClean="0"/>
              <a:t>Päivi Ruuska, Nokia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828C7E6-3F47-432A-8218-E9E82D0C585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E4B368B-A775-4C82-8C41-85CD44C8FAA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February 2010</a:t>
            </a:r>
            <a:endParaRPr lang="en-US"/>
          </a:p>
        </p:txBody>
      </p:sp>
      <p:sp>
        <p:nvSpPr>
          <p:cNvPr id="6" name="Footer Placeholder 5"/>
          <p:cNvSpPr>
            <a:spLocks noGrp="1"/>
          </p:cNvSpPr>
          <p:nvPr>
            <p:ph type="ftr" sz="quarter" idx="11"/>
          </p:nvPr>
        </p:nvSpPr>
        <p:spPr/>
        <p:txBody>
          <a:bodyPr/>
          <a:lstStyle>
            <a:lvl1pPr>
              <a:defRPr/>
            </a:lvl1pPr>
          </a:lstStyle>
          <a:p>
            <a:r>
              <a:rPr lang="en-US" dirty="0" smtClean="0"/>
              <a:t>Päivi Ruuska, Nokia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32131720-10A9-4298-B239-BBE79DF5BB5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February 2010</a:t>
            </a:r>
            <a:endParaRPr lang="en-US"/>
          </a:p>
        </p:txBody>
      </p:sp>
      <p:sp>
        <p:nvSpPr>
          <p:cNvPr id="1029" name="Rectangle 5"/>
          <p:cNvSpPr>
            <a:spLocks noGrp="1" noChangeArrowheads="1"/>
          </p:cNvSpPr>
          <p:nvPr>
            <p:ph type="ftr" sz="quarter" idx="3"/>
          </p:nvPr>
        </p:nvSpPr>
        <p:spPr bwMode="auto">
          <a:xfrm>
            <a:off x="7272749" y="6475413"/>
            <a:ext cx="12711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Päivi Ruuska, Nokia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803DFB06-012F-4684-AE3B-7B3FDD73EFCE}" type="slidenum">
              <a:rPr lang="en-US"/>
              <a:pPr/>
              <a:t>‹#›</a:t>
            </a:fld>
            <a:endParaRPr lang="en-US"/>
          </a:p>
        </p:txBody>
      </p:sp>
      <p:sp>
        <p:nvSpPr>
          <p:cNvPr id="1031" name="Rectangle 7"/>
          <p:cNvSpPr>
            <a:spLocks noChangeArrowheads="1"/>
          </p:cNvSpPr>
          <p:nvPr/>
        </p:nvSpPr>
        <p:spPr bwMode="auto">
          <a:xfrm>
            <a:off x="5034313" y="332601"/>
            <a:ext cx="3411190"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802.19-10/0024r0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February 2010</a:t>
            </a:r>
            <a:endParaRPr lang="en-US"/>
          </a:p>
        </p:txBody>
      </p:sp>
      <p:sp>
        <p:nvSpPr>
          <p:cNvPr id="8" name="Footer Placeholder 4"/>
          <p:cNvSpPr>
            <a:spLocks noGrp="1"/>
          </p:cNvSpPr>
          <p:nvPr>
            <p:ph type="ftr" sz="quarter" idx="11"/>
          </p:nvPr>
        </p:nvSpPr>
        <p:spPr>
          <a:xfrm>
            <a:off x="7272748" y="6475413"/>
            <a:ext cx="1271182" cy="184666"/>
          </a:xfrm>
        </p:spPr>
        <p:txBody>
          <a:bodyPr/>
          <a:lstStyle/>
          <a:p>
            <a:r>
              <a:rPr lang="en-US" dirty="0" smtClean="0"/>
              <a:t>Päivi Ruuska, Nokia</a:t>
            </a:r>
            <a:endParaRPr lang="en-US" dirty="0"/>
          </a:p>
        </p:txBody>
      </p:sp>
      <p:sp>
        <p:nvSpPr>
          <p:cNvPr id="9" name="Slide Number Placeholder 5"/>
          <p:cNvSpPr>
            <a:spLocks noGrp="1"/>
          </p:cNvSpPr>
          <p:nvPr>
            <p:ph type="sldNum" sz="quarter" idx="12"/>
          </p:nvPr>
        </p:nvSpPr>
        <p:spPr/>
        <p:txBody>
          <a:bodyPr/>
          <a:lstStyle/>
          <a:p>
            <a:r>
              <a:rPr lang="en-US"/>
              <a:t>Slide </a:t>
            </a:r>
            <a:fld id="{78642EE7-02B4-4D5E-8BB8-473F24BCE20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Process </a:t>
            </a:r>
            <a:r>
              <a:rPr lang="en-US" dirty="0" smtClean="0"/>
              <a:t>Considerations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2010-02-09</a:t>
            </a:r>
            <a:endParaRPr lang="en-US" sz="2000" b="0" dirty="0"/>
          </a:p>
        </p:txBody>
      </p:sp>
      <p:sp>
        <p:nvSpPr>
          <p:cNvPr id="30732" name="Rectangle 12"/>
          <p:cNvSpPr>
            <a:spLocks noChangeArrowheads="1"/>
          </p:cNvSpPr>
          <p:nvPr/>
        </p:nvSpPr>
        <p:spPr bwMode="auto">
          <a:xfrm>
            <a:off x="533400" y="1883653"/>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30733" name="Object 13"/>
          <p:cNvGraphicFramePr>
            <a:graphicFrameLocks noChangeAspect="1"/>
          </p:cNvGraphicFramePr>
          <p:nvPr/>
        </p:nvGraphicFramePr>
        <p:xfrm>
          <a:off x="319384" y="2284683"/>
          <a:ext cx="8661400" cy="3063875"/>
        </p:xfrm>
        <a:graphic>
          <a:graphicData uri="http://schemas.openxmlformats.org/presentationml/2006/ole">
            <p:oleObj spid="_x0000_s30733" name="Document" r:id="rId4" imgW="8793686" imgH="3279661"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In this submission we propose some changes to proposal 10/17r0 discussed in the first process ad hoc call.</a:t>
            </a:r>
          </a:p>
          <a:p>
            <a:r>
              <a:rPr lang="en-US" dirty="0" smtClean="0"/>
              <a:t>Proposing starts with presenting submissions.</a:t>
            </a:r>
          </a:p>
          <a:p>
            <a:r>
              <a:rPr lang="en-US" dirty="0" smtClean="0"/>
              <a:t>Submissions worked towards more mature submissions (text format).</a:t>
            </a:r>
          </a:p>
          <a:p>
            <a:r>
              <a:rPr lang="en-US" dirty="0" smtClean="0"/>
              <a:t>All submissions on table (partial and merged) are considered for working document.</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None/>
            </a:pPr>
            <a:r>
              <a:rPr lang="en-US" dirty="0" smtClean="0"/>
              <a:t>This presentation is submitted to the process ad hoc group for discussion. It proposes some changes and clarifications for the submission 10/17r0 given last week</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Plan</a:t>
            </a:r>
            <a:endParaRPr lang="en-US" dirty="0"/>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3</a:t>
            </a:fld>
            <a:endParaRPr lang="en-US"/>
          </a:p>
        </p:txBody>
      </p:sp>
      <p:pic>
        <p:nvPicPr>
          <p:cNvPr id="45058" name="Picture 2"/>
          <p:cNvPicPr>
            <a:picLocks noChangeAspect="1" noChangeArrowheads="1"/>
          </p:cNvPicPr>
          <p:nvPr/>
        </p:nvPicPr>
        <p:blipFill>
          <a:blip r:embed="rId2" cstate="print"/>
          <a:srcRect/>
          <a:stretch>
            <a:fillRect/>
          </a:stretch>
        </p:blipFill>
        <p:spPr bwMode="auto">
          <a:xfrm>
            <a:off x="199172" y="1404948"/>
            <a:ext cx="6580187" cy="3139491"/>
          </a:xfrm>
          <a:prstGeom prst="rect">
            <a:avLst/>
          </a:prstGeom>
          <a:noFill/>
          <a:ln w="9525">
            <a:noFill/>
            <a:miter lim="800000"/>
            <a:headEnd/>
            <a:tailEnd/>
          </a:ln>
          <a:effectLst/>
        </p:spPr>
      </p:pic>
      <p:sp>
        <p:nvSpPr>
          <p:cNvPr id="8" name="Oval 7"/>
          <p:cNvSpPr/>
          <p:nvPr/>
        </p:nvSpPr>
        <p:spPr bwMode="auto">
          <a:xfrm>
            <a:off x="2789500" y="2168395"/>
            <a:ext cx="1020813" cy="671814"/>
          </a:xfrm>
          <a:prstGeom prst="ellipse">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 name="Straight Connector 10"/>
          <p:cNvCxnSpPr>
            <a:stCxn id="8" idx="7"/>
          </p:cNvCxnSpPr>
          <p:nvPr/>
        </p:nvCxnSpPr>
        <p:spPr bwMode="auto">
          <a:xfrm rot="16200000" flipH="1">
            <a:off x="5192264" y="735333"/>
            <a:ext cx="2277659" cy="5340553"/>
          </a:xfrm>
          <a:prstGeom prst="line">
            <a:avLst/>
          </a:prstGeom>
          <a:solidFill>
            <a:schemeClr val="accent1"/>
          </a:solidFill>
          <a:ln w="19050" cap="flat" cmpd="sng" algn="ctr">
            <a:solidFill>
              <a:srgbClr val="FF0000"/>
            </a:solidFill>
            <a:prstDash val="solid"/>
            <a:round/>
            <a:headEnd type="none" w="sm" len="sm"/>
            <a:tailEnd type="none" w="sm" len="sm"/>
          </a:ln>
          <a:effectLst/>
        </p:spPr>
      </p:cxnSp>
      <p:cxnSp>
        <p:nvCxnSpPr>
          <p:cNvPr id="17" name="Straight Connector 16"/>
          <p:cNvCxnSpPr>
            <a:stCxn id="8" idx="3"/>
          </p:cNvCxnSpPr>
          <p:nvPr/>
        </p:nvCxnSpPr>
        <p:spPr bwMode="auto">
          <a:xfrm rot="16200000" flipH="1">
            <a:off x="2103423" y="3577395"/>
            <a:ext cx="3517117" cy="1845973"/>
          </a:xfrm>
          <a:prstGeom prst="line">
            <a:avLst/>
          </a:prstGeom>
          <a:solidFill>
            <a:schemeClr val="accent1"/>
          </a:solidFill>
          <a:ln w="19050" cap="flat" cmpd="sng" algn="ctr">
            <a:solidFill>
              <a:srgbClr val="FF0000"/>
            </a:solidFill>
            <a:prstDash val="solid"/>
            <a:round/>
            <a:headEnd type="none" w="sm" len="sm"/>
            <a:tailEnd type="none" w="sm" len="sm"/>
          </a:ln>
          <a:effectLst/>
        </p:spPr>
      </p:cxnSp>
      <p:graphicFrame>
        <p:nvGraphicFramePr>
          <p:cNvPr id="20" name="Table 19"/>
          <p:cNvGraphicFramePr>
            <a:graphicFrameLocks noGrp="1"/>
          </p:cNvGraphicFramePr>
          <p:nvPr/>
        </p:nvGraphicFramePr>
        <p:xfrm>
          <a:off x="4784965" y="4544440"/>
          <a:ext cx="4216405" cy="1714500"/>
        </p:xfrm>
        <a:graphic>
          <a:graphicData uri="http://schemas.openxmlformats.org/drawingml/2006/table">
            <a:tbl>
              <a:tblPr/>
              <a:tblGrid>
                <a:gridCol w="1940061"/>
                <a:gridCol w="174606"/>
                <a:gridCol w="174606"/>
                <a:gridCol w="174606"/>
                <a:gridCol w="174606"/>
                <a:gridCol w="174606"/>
                <a:gridCol w="174606"/>
                <a:gridCol w="174606"/>
                <a:gridCol w="174606"/>
                <a:gridCol w="174606"/>
                <a:gridCol w="174606"/>
                <a:gridCol w="174606"/>
                <a:gridCol w="174606"/>
                <a:gridCol w="181072"/>
              </a:tblGrid>
              <a:tr h="190500">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2">
                  <a:txBody>
                    <a:bodyPr/>
                    <a:lstStyle/>
                    <a:p>
                      <a:pPr algn="ctr" fontAlgn="b"/>
                      <a:r>
                        <a:rPr lang="en-US" sz="900" b="0" i="0" u="none" strike="noStrike">
                          <a:solidFill>
                            <a:srgbClr val="000000"/>
                          </a:solidFill>
                          <a:latin typeface="Calibri"/>
                        </a:rPr>
                        <a:t>2010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Call for proposals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Phase I submissions ready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Phase II submissions ready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Start forming the working doc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Downselection if needed (vote)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Phase III submissions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r h="190500">
                <a:tc>
                  <a:txBody>
                    <a:bodyPr/>
                    <a:lstStyle/>
                    <a:p>
                      <a:pPr algn="l" fontAlgn="b"/>
                      <a:r>
                        <a:rPr lang="en-US" sz="900" b="0" i="0" u="none" strike="noStrike">
                          <a:solidFill>
                            <a:srgbClr val="000000"/>
                          </a:solidFill>
                          <a:latin typeface="Calibri"/>
                        </a:rPr>
                        <a:t>Draft ready for Letter Ballot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l" fontAlgn="b"/>
                      <a:r>
                        <a:rPr lang="en-US" sz="900" b="0" i="0" u="none" strike="noStrike" dirty="0">
                          <a:solidFill>
                            <a:srgbClr val="000000"/>
                          </a:solidFill>
                          <a:latin typeface="Calibri"/>
                        </a:rPr>
                        <a:t>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DDC"/>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phases</a:t>
            </a:r>
            <a:endParaRPr lang="en-US" dirty="0"/>
          </a:p>
        </p:txBody>
      </p:sp>
      <p:sp>
        <p:nvSpPr>
          <p:cNvPr id="3" name="Content Placeholder 2"/>
          <p:cNvSpPr>
            <a:spLocks noGrp="1"/>
          </p:cNvSpPr>
          <p:nvPr>
            <p:ph idx="1"/>
          </p:nvPr>
        </p:nvSpPr>
        <p:spPr/>
        <p:txBody>
          <a:bodyPr/>
          <a:lstStyle/>
          <a:p>
            <a:r>
              <a:rPr lang="en-US" dirty="0" smtClean="0"/>
              <a:t>Phase I submission: Presentations for getting feedback from group and </a:t>
            </a:r>
            <a:r>
              <a:rPr lang="en-US" dirty="0" smtClean="0"/>
              <a:t>consensus creation </a:t>
            </a:r>
            <a:r>
              <a:rPr lang="en-US" dirty="0" smtClean="0"/>
              <a:t>(merging proposals)</a:t>
            </a:r>
          </a:p>
          <a:p>
            <a:r>
              <a:rPr lang="en-US" dirty="0" smtClean="0"/>
              <a:t>Phase II submission: Text format submissions for creating content to the working document.</a:t>
            </a:r>
          </a:p>
          <a:p>
            <a:pPr lvl="1"/>
            <a:r>
              <a:rPr lang="en-US" dirty="0" smtClean="0"/>
              <a:t>May be partial and merged submissions.</a:t>
            </a:r>
          </a:p>
          <a:p>
            <a:r>
              <a:rPr lang="en-US" dirty="0" smtClean="0"/>
              <a:t>Phase III submission: Text format submissions for proposing changes/additions to the working document.</a:t>
            </a:r>
          </a:p>
          <a:p>
            <a:pPr lvl="1"/>
            <a:r>
              <a:rPr lang="en-US" dirty="0" smtClean="0"/>
              <a:t>This phase is for ensuring that working document has all the parts in place and they are correct. </a:t>
            </a:r>
          </a:p>
          <a:p>
            <a:pPr lvl="1"/>
            <a:r>
              <a:rPr lang="en-US" dirty="0" smtClean="0"/>
              <a:t>75% approval needed to be added in working document.</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5</a:t>
            </a:fld>
            <a:endParaRPr lang="en-US"/>
          </a:p>
        </p:txBody>
      </p:sp>
      <p:pic>
        <p:nvPicPr>
          <p:cNvPr id="56322" name="Picture 2"/>
          <p:cNvPicPr>
            <a:picLocks noChangeAspect="1" noChangeArrowheads="1"/>
          </p:cNvPicPr>
          <p:nvPr/>
        </p:nvPicPr>
        <p:blipFill>
          <a:blip r:embed="rId2" cstate="print"/>
          <a:srcRect/>
          <a:stretch>
            <a:fillRect/>
          </a:stretch>
        </p:blipFill>
        <p:spPr bwMode="auto">
          <a:xfrm>
            <a:off x="908141" y="1169043"/>
            <a:ext cx="6873694" cy="4803775"/>
          </a:xfrm>
          <a:prstGeom prst="rect">
            <a:avLst/>
          </a:prstGeom>
          <a:noFill/>
          <a:ln w="9525">
            <a:noFill/>
            <a:miter lim="800000"/>
            <a:headEnd/>
            <a:tailEnd/>
          </a:ln>
          <a:effectLst/>
        </p:spPr>
      </p:pic>
      <p:sp>
        <p:nvSpPr>
          <p:cNvPr id="8" name="TextBox 7"/>
          <p:cNvSpPr txBox="1"/>
          <p:nvPr/>
        </p:nvSpPr>
        <p:spPr>
          <a:xfrm>
            <a:off x="5292399" y="2667354"/>
            <a:ext cx="3251531" cy="2585323"/>
          </a:xfrm>
          <a:prstGeom prst="rect">
            <a:avLst/>
          </a:prstGeom>
          <a:noFill/>
        </p:spPr>
        <p:txBody>
          <a:bodyPr wrap="square" rtlCol="0">
            <a:spAutoFit/>
          </a:bodyPr>
          <a:lstStyle/>
          <a:p>
            <a:r>
              <a:rPr lang="en-US" sz="1800" dirty="0" smtClean="0"/>
              <a:t>OK. </a:t>
            </a:r>
          </a:p>
          <a:p>
            <a:endParaRPr lang="en-US" sz="1800" dirty="0" smtClean="0"/>
          </a:p>
          <a:p>
            <a:r>
              <a:rPr lang="en-US" sz="1800" dirty="0" smtClean="0"/>
              <a:t>Starting point is high level architecture and outline in SDD.</a:t>
            </a:r>
          </a:p>
          <a:p>
            <a:pPr>
              <a:buFont typeface="Arial" pitchFamily="34" charset="0"/>
              <a:buChar char="•"/>
            </a:pPr>
            <a:endParaRPr lang="en-US" sz="1800" dirty="0" smtClean="0"/>
          </a:p>
          <a:p>
            <a:r>
              <a:rPr lang="en-US" sz="1800" dirty="0" smtClean="0"/>
              <a:t>Draft creation phase started with Phase I submission. </a:t>
            </a:r>
            <a:r>
              <a:rPr lang="en-US" sz="1800" dirty="0" smtClean="0"/>
              <a:t>– The start </a:t>
            </a:r>
            <a:r>
              <a:rPr lang="en-US" sz="1800" dirty="0" smtClean="0"/>
              <a:t>to form consensus in group and merging proposals.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6</a:t>
            </a:fld>
            <a:endParaRPr lang="en-US"/>
          </a:p>
        </p:txBody>
      </p:sp>
      <p:pic>
        <p:nvPicPr>
          <p:cNvPr id="57346" name="Picture 2"/>
          <p:cNvPicPr>
            <a:picLocks noChangeAspect="1" noChangeArrowheads="1"/>
          </p:cNvPicPr>
          <p:nvPr/>
        </p:nvPicPr>
        <p:blipFill>
          <a:blip r:embed="rId2" cstate="print"/>
          <a:srcRect/>
          <a:stretch>
            <a:fillRect/>
          </a:stretch>
        </p:blipFill>
        <p:spPr bwMode="auto">
          <a:xfrm>
            <a:off x="173620" y="753671"/>
            <a:ext cx="6470243" cy="5389775"/>
          </a:xfrm>
          <a:prstGeom prst="rect">
            <a:avLst/>
          </a:prstGeom>
          <a:noFill/>
          <a:ln w="9525">
            <a:noFill/>
            <a:miter lim="800000"/>
            <a:headEnd/>
            <a:tailEnd/>
          </a:ln>
          <a:effectLst/>
        </p:spPr>
      </p:pic>
      <p:sp>
        <p:nvSpPr>
          <p:cNvPr id="8" name="TextBox 7"/>
          <p:cNvSpPr txBox="1"/>
          <p:nvPr/>
        </p:nvSpPr>
        <p:spPr>
          <a:xfrm>
            <a:off x="5477594" y="1674099"/>
            <a:ext cx="3251531" cy="4801314"/>
          </a:xfrm>
          <a:prstGeom prst="rect">
            <a:avLst/>
          </a:prstGeom>
          <a:noFill/>
        </p:spPr>
        <p:txBody>
          <a:bodyPr wrap="square" rtlCol="0">
            <a:spAutoFit/>
          </a:bodyPr>
          <a:lstStyle/>
          <a:p>
            <a:r>
              <a:rPr lang="en-US" sz="1800" dirty="0" smtClean="0"/>
              <a:t>Some changes/clarifications.</a:t>
            </a:r>
          </a:p>
          <a:p>
            <a:endParaRPr lang="en-US" sz="1800" dirty="0" smtClean="0"/>
          </a:p>
          <a:p>
            <a:r>
              <a:rPr lang="en-US" sz="1800" dirty="0" smtClean="0"/>
              <a:t>Phase II submissions are presented and discussed (Sept). They can be partial and merged.</a:t>
            </a:r>
          </a:p>
          <a:p>
            <a:pPr>
              <a:buFont typeface="Symbol"/>
              <a:buChar char="Þ"/>
            </a:pPr>
            <a:r>
              <a:rPr lang="en-US" sz="1800" dirty="0" smtClean="0"/>
              <a:t>Submissions which are getting support are added in working document. (see slide 8)</a:t>
            </a:r>
          </a:p>
          <a:p>
            <a:endParaRPr lang="en-US" sz="1800" dirty="0" smtClean="0"/>
          </a:p>
          <a:p>
            <a:r>
              <a:rPr lang="en-US" sz="1800" dirty="0" smtClean="0"/>
              <a:t>Down-selection for parts which still have several submissions (Nov.) – Always drop the one which gets the least votes.</a:t>
            </a:r>
          </a:p>
          <a:p>
            <a:endParaRPr lang="en-US" sz="1800" dirty="0" smtClean="0"/>
          </a:p>
          <a:p>
            <a:r>
              <a:rPr lang="en-US" sz="1800" dirty="0" smtClean="0"/>
              <a:t>Finalize draft for Letter Ballot. – </a:t>
            </a:r>
            <a:r>
              <a:rPr lang="en-US" sz="1800" dirty="0" smtClean="0"/>
              <a:t>At </a:t>
            </a:r>
            <a:r>
              <a:rPr lang="en-US" sz="1800" dirty="0" smtClean="0"/>
              <a:t>least one comment round before LB.</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February 2010</a:t>
            </a:r>
            <a:endParaRPr lang="en-US"/>
          </a:p>
        </p:txBody>
      </p:sp>
      <p:sp>
        <p:nvSpPr>
          <p:cNvPr id="4" name="Footer Placeholder 3"/>
          <p:cNvSpPr>
            <a:spLocks noGrp="1"/>
          </p:cNvSpPr>
          <p:nvPr>
            <p:ph type="ftr" sz="quarter" idx="11"/>
          </p:nvPr>
        </p:nvSpPr>
        <p:spPr/>
        <p:txBody>
          <a:bodyPr/>
          <a:lstStyle/>
          <a:p>
            <a:r>
              <a:rPr lang="en-US" smtClean="0"/>
              <a:t>Päivi Ruuska, Nokia</a:t>
            </a:r>
            <a:endParaRPr lang="en-US" dirty="0"/>
          </a:p>
        </p:txBody>
      </p:sp>
      <p:sp>
        <p:nvSpPr>
          <p:cNvPr id="5" name="Slide Number Placeholder 4"/>
          <p:cNvSpPr>
            <a:spLocks noGrp="1"/>
          </p:cNvSpPr>
          <p:nvPr>
            <p:ph type="sldNum" sz="quarter" idx="12"/>
          </p:nvPr>
        </p:nvSpPr>
        <p:spPr/>
        <p:txBody>
          <a:bodyPr/>
          <a:lstStyle/>
          <a:p>
            <a:r>
              <a:rPr lang="en-US" smtClean="0"/>
              <a:t>Slide </a:t>
            </a:r>
            <a:fld id="{F6261DEB-2A97-4B6E-920C-9CF00E106802}" type="slidenum">
              <a:rPr lang="en-US" smtClean="0"/>
              <a:pPr/>
              <a:t>7</a:t>
            </a:fld>
            <a:endParaRPr lang="en-US"/>
          </a:p>
        </p:txBody>
      </p:sp>
      <p:pic>
        <p:nvPicPr>
          <p:cNvPr id="58370" name="Picture 2"/>
          <p:cNvPicPr>
            <a:picLocks noChangeAspect="1" noChangeArrowheads="1"/>
          </p:cNvPicPr>
          <p:nvPr/>
        </p:nvPicPr>
        <p:blipFill>
          <a:blip r:embed="rId2" cstate="print"/>
          <a:srcRect/>
          <a:stretch>
            <a:fillRect/>
          </a:stretch>
        </p:blipFill>
        <p:spPr bwMode="auto">
          <a:xfrm>
            <a:off x="578726" y="1009266"/>
            <a:ext cx="6497014" cy="4685477"/>
          </a:xfrm>
          <a:prstGeom prst="rect">
            <a:avLst/>
          </a:prstGeom>
          <a:noFill/>
          <a:ln w="9525">
            <a:noFill/>
            <a:miter lim="800000"/>
            <a:headEnd/>
            <a:tailEnd/>
          </a:ln>
          <a:effectLst/>
        </p:spPr>
      </p:pic>
      <p:sp>
        <p:nvSpPr>
          <p:cNvPr id="7" name="TextBox 6"/>
          <p:cNvSpPr txBox="1"/>
          <p:nvPr/>
        </p:nvSpPr>
        <p:spPr>
          <a:xfrm>
            <a:off x="4774957" y="3137664"/>
            <a:ext cx="3768980" cy="2585323"/>
          </a:xfrm>
          <a:prstGeom prst="rect">
            <a:avLst/>
          </a:prstGeom>
          <a:noFill/>
        </p:spPr>
        <p:txBody>
          <a:bodyPr wrap="square" rtlCol="0">
            <a:spAutoFit/>
          </a:bodyPr>
          <a:lstStyle/>
          <a:p>
            <a:r>
              <a:rPr lang="en-US" sz="1800" dirty="0" smtClean="0"/>
              <a:t>OK.</a:t>
            </a:r>
          </a:p>
          <a:p>
            <a:endParaRPr lang="en-US" sz="1800" dirty="0" smtClean="0"/>
          </a:p>
          <a:p>
            <a:r>
              <a:rPr lang="en-US" sz="1800" dirty="0" smtClean="0"/>
              <a:t>Letter Ballot and Sponsor Ballot follow standard procedures. </a:t>
            </a:r>
          </a:p>
          <a:p>
            <a:r>
              <a:rPr lang="en-US" sz="1800" dirty="0" smtClean="0"/>
              <a:t>Goal should be to get a very mature draft for the first Letter Ballot to minimize technical changes and decrease the amount of Letter Ballots</a:t>
            </a:r>
            <a:r>
              <a:rPr lang="en-US" dirty="0" smtClean="0"/>
              <a:t>.</a:t>
            </a:r>
          </a:p>
          <a:p>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 technical editor</a:t>
            </a:r>
            <a:endParaRPr lang="en-US" dirty="0"/>
          </a:p>
        </p:txBody>
      </p:sp>
      <p:sp>
        <p:nvSpPr>
          <p:cNvPr id="6" name="Content Placeholder 5"/>
          <p:cNvSpPr>
            <a:spLocks noGrp="1"/>
          </p:cNvSpPr>
          <p:nvPr>
            <p:ph idx="1"/>
          </p:nvPr>
        </p:nvSpPr>
        <p:spPr>
          <a:xfrm>
            <a:off x="685800" y="1981200"/>
            <a:ext cx="7815290" cy="4114800"/>
          </a:xfrm>
        </p:spPr>
        <p:txBody>
          <a:bodyPr/>
          <a:lstStyle/>
          <a:p>
            <a:r>
              <a:rPr lang="en-US" dirty="0" smtClean="0"/>
              <a:t>Technical editor tasks</a:t>
            </a:r>
          </a:p>
          <a:p>
            <a:pPr lvl="1"/>
            <a:r>
              <a:rPr lang="en-US" dirty="0" smtClean="0"/>
              <a:t>Start </a:t>
            </a:r>
            <a:r>
              <a:rPr lang="en-US" dirty="0" smtClean="0"/>
              <a:t>in September by creating a working document from Phase II submissions with strong support</a:t>
            </a:r>
          </a:p>
          <a:p>
            <a:pPr lvl="2"/>
            <a:r>
              <a:rPr lang="en-US" dirty="0" smtClean="0"/>
              <a:t>Working document could even be the place holder for all the Phase II submissions</a:t>
            </a:r>
          </a:p>
          <a:p>
            <a:pPr lvl="1"/>
            <a:r>
              <a:rPr lang="en-US" dirty="0" smtClean="0"/>
              <a:t>Creates the draft standard from the working document (Nov-Jan).</a:t>
            </a:r>
          </a:p>
          <a:p>
            <a:pPr lvl="2"/>
            <a:r>
              <a:rPr lang="en-US" dirty="0" smtClean="0"/>
              <a:t>At least one unofficial comment round within the group before first official Letter Ballot.</a:t>
            </a:r>
          </a:p>
        </p:txBody>
      </p:sp>
      <p:sp>
        <p:nvSpPr>
          <p:cNvPr id="3" name="Date Placeholder 2"/>
          <p:cNvSpPr>
            <a:spLocks noGrp="1"/>
          </p:cNvSpPr>
          <p:nvPr>
            <p:ph type="dt" sz="half" idx="10"/>
          </p:nvPr>
        </p:nvSpPr>
        <p:spPr/>
        <p:txBody>
          <a:bodyPr/>
          <a:lstStyle/>
          <a:p>
            <a:r>
              <a:rPr lang="en-US" smtClean="0"/>
              <a:t>February 2010</a:t>
            </a:r>
            <a:endParaRPr lang="en-US"/>
          </a:p>
        </p:txBody>
      </p:sp>
      <p:sp>
        <p:nvSpPr>
          <p:cNvPr id="4" name="Footer Placeholder 3"/>
          <p:cNvSpPr>
            <a:spLocks noGrp="1"/>
          </p:cNvSpPr>
          <p:nvPr>
            <p:ph type="ftr" sz="quarter" idx="11"/>
          </p:nvPr>
        </p:nvSpPr>
        <p:spPr/>
        <p:txBody>
          <a:bodyPr/>
          <a:lstStyle/>
          <a:p>
            <a:r>
              <a:rPr lang="en-US" dirty="0" smtClean="0"/>
              <a:t>Päivi Ruuska, Nokia</a:t>
            </a:r>
            <a:endParaRPr lang="en-US" dirty="0"/>
          </a:p>
        </p:txBody>
      </p:sp>
      <p:sp>
        <p:nvSpPr>
          <p:cNvPr id="5" name="Slide Number Placeholder 4"/>
          <p:cNvSpPr>
            <a:spLocks noGrp="1"/>
          </p:cNvSpPr>
          <p:nvPr>
            <p:ph type="sldNum" sz="quarter" idx="12"/>
          </p:nvPr>
        </p:nvSpPr>
        <p:spPr/>
        <p:txBody>
          <a:bodyPr/>
          <a:lstStyle/>
          <a:p>
            <a:r>
              <a:rPr lang="en-US" smtClean="0"/>
              <a:t>Slide </a:t>
            </a:r>
            <a:fld id="{F6261DEB-2A97-4B6E-920C-9CF00E10680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 approving submissions</a:t>
            </a:r>
            <a:endParaRPr lang="en-US" dirty="0"/>
          </a:p>
        </p:txBody>
      </p:sp>
      <p:sp>
        <p:nvSpPr>
          <p:cNvPr id="3" name="Content Placeholder 2"/>
          <p:cNvSpPr>
            <a:spLocks noGrp="1"/>
          </p:cNvSpPr>
          <p:nvPr>
            <p:ph idx="1"/>
          </p:nvPr>
        </p:nvSpPr>
        <p:spPr/>
        <p:txBody>
          <a:bodyPr/>
          <a:lstStyle/>
          <a:p>
            <a:r>
              <a:rPr lang="en-US" dirty="0" smtClean="0"/>
              <a:t>Approving content for working doc</a:t>
            </a:r>
          </a:p>
          <a:p>
            <a:pPr lvl="1"/>
            <a:r>
              <a:rPr lang="en-US" dirty="0" smtClean="0"/>
              <a:t>Phase II submissions which get support are taken in for working document (Sep). </a:t>
            </a:r>
          </a:p>
          <a:p>
            <a:pPr lvl="1"/>
            <a:r>
              <a:rPr lang="en-US" dirty="0" smtClean="0"/>
              <a:t>Work on trying to merge submissions which relate to same section.</a:t>
            </a:r>
          </a:p>
          <a:p>
            <a:pPr lvl="1"/>
            <a:r>
              <a:rPr lang="en-US" dirty="0" smtClean="0"/>
              <a:t>Down-selection in November if merging is not possible</a:t>
            </a:r>
          </a:p>
          <a:p>
            <a:pPr lvl="2"/>
            <a:r>
              <a:rPr lang="en-US" dirty="0" smtClean="0"/>
              <a:t>Merging and consensus creation naturally preferred over down-selection</a:t>
            </a:r>
          </a:p>
          <a:p>
            <a:r>
              <a:rPr lang="en-US" dirty="0" smtClean="0"/>
              <a:t>Possible to submit after </a:t>
            </a:r>
            <a:r>
              <a:rPr lang="en-US" dirty="0" smtClean="0"/>
              <a:t>September (after Phase II)</a:t>
            </a:r>
            <a:endParaRPr lang="en-US" dirty="0" smtClean="0"/>
          </a:p>
          <a:p>
            <a:pPr lvl="1"/>
            <a:r>
              <a:rPr lang="en-US" dirty="0" smtClean="0"/>
              <a:t>Phase III submissions.</a:t>
            </a:r>
          </a:p>
          <a:p>
            <a:pPr lvl="1"/>
            <a:r>
              <a:rPr lang="en-US" dirty="0" smtClean="0"/>
              <a:t>In comment rounds (before Letter ballot) it is possible to propose changes.</a:t>
            </a:r>
          </a:p>
          <a:p>
            <a:pPr lvl="1"/>
            <a:r>
              <a:rPr lang="en-US" dirty="0" smtClean="0"/>
              <a:t>75% needed for adding/changing.</a:t>
            </a:r>
          </a:p>
        </p:txBody>
      </p:sp>
      <p:sp>
        <p:nvSpPr>
          <p:cNvPr id="4" name="Date Placeholder 3"/>
          <p:cNvSpPr>
            <a:spLocks noGrp="1"/>
          </p:cNvSpPr>
          <p:nvPr>
            <p:ph type="dt" sz="half" idx="10"/>
          </p:nvPr>
        </p:nvSpPr>
        <p:spPr/>
        <p:txBody>
          <a:bodyPr/>
          <a:lstStyle/>
          <a:p>
            <a:r>
              <a:rPr lang="en-US" smtClean="0"/>
              <a:t>February 2010</a:t>
            </a:r>
            <a:endParaRPr lang="en-US"/>
          </a:p>
        </p:txBody>
      </p:sp>
      <p:sp>
        <p:nvSpPr>
          <p:cNvPr id="5" name="Footer Placeholder 4"/>
          <p:cNvSpPr>
            <a:spLocks noGrp="1"/>
          </p:cNvSpPr>
          <p:nvPr>
            <p:ph type="ftr" sz="quarter" idx="11"/>
          </p:nvPr>
        </p:nvSpPr>
        <p:spPr/>
        <p:txBody>
          <a:bodyPr/>
          <a:lstStyle/>
          <a:p>
            <a:r>
              <a:rPr lang="en-US" smtClean="0"/>
              <a:t>Päivi Ruuska, Nokia</a:t>
            </a:r>
            <a:endParaRPr lang="en-US" dirty="0"/>
          </a:p>
        </p:txBody>
      </p:sp>
      <p:sp>
        <p:nvSpPr>
          <p:cNvPr id="6" name="Slide Number Placeholder 5"/>
          <p:cNvSpPr>
            <a:spLocks noGrp="1"/>
          </p:cNvSpPr>
          <p:nvPr>
            <p:ph type="sldNum" sz="quarter" idx="12"/>
          </p:nvPr>
        </p:nvSpPr>
        <p:spPr/>
        <p:txBody>
          <a:bodyPr/>
          <a:lstStyle/>
          <a:p>
            <a:r>
              <a:rPr lang="en-US" smtClean="0"/>
              <a:t>Slide </a:t>
            </a:r>
            <a:fld id="{97B3B420-EDC9-45E5-866E-4D5CBABAC60E}"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1186</TotalTime>
  <Words>690</Words>
  <Application>Microsoft Office PowerPoint</Application>
  <PresentationFormat>On-screen Show (4:3)</PresentationFormat>
  <Paragraphs>205</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802-19-Submission</vt:lpstr>
      <vt:lpstr>Document</vt:lpstr>
      <vt:lpstr>Process Considerations</vt:lpstr>
      <vt:lpstr>Abstract</vt:lpstr>
      <vt:lpstr>Time Plan</vt:lpstr>
      <vt:lpstr>Submission phases</vt:lpstr>
      <vt:lpstr>Slide 5</vt:lpstr>
      <vt:lpstr>Slide 6</vt:lpstr>
      <vt:lpstr>Slide 7</vt:lpstr>
      <vt:lpstr>Considerations – technical editor</vt:lpstr>
      <vt:lpstr>Considerations – approving submissions</vt:lpstr>
      <vt:lpstr>Summary</vt:lpstr>
    </vt:vector>
  </TitlesOfParts>
  <Company>Nokia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 Architecture View</dc:title>
  <dc:creator>Mika Kasslin</dc:creator>
  <cp:lastModifiedBy>paruuska</cp:lastModifiedBy>
  <cp:revision>279</cp:revision>
  <cp:lastPrinted>1998-02-10T13:28:06Z</cp:lastPrinted>
  <dcterms:created xsi:type="dcterms:W3CDTF">2010-02-04T12:08:54Z</dcterms:created>
  <dcterms:modified xsi:type="dcterms:W3CDTF">2010-02-09T10:02:06Z</dcterms:modified>
</cp:coreProperties>
</file>