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77" r:id="rId4"/>
    <p:sldId id="270" r:id="rId5"/>
    <p:sldId id="271" r:id="rId6"/>
    <p:sldId id="272" r:id="rId7"/>
    <p:sldId id="276" r:id="rId8"/>
    <p:sldId id="273" r:id="rId9"/>
    <p:sldId id="278" r:id="rId10"/>
    <p:sldId id="27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4" d="100"/>
          <a:sy n="114" d="100"/>
        </p:scale>
        <p:origin x="-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8833CFA1-0B3E-46F1-BF7C-886C5B426DB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2010</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3DE99E4-F795-4034-9F80-7C34F74011C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802.19-10/xxxxr0</a:t>
            </a:r>
            <a:endParaRPr lang="en-US"/>
          </a:p>
        </p:txBody>
      </p:sp>
      <p:sp>
        <p:nvSpPr>
          <p:cNvPr id="5" name="Rectangle 3"/>
          <p:cNvSpPr>
            <a:spLocks noGrp="1" noChangeArrowheads="1"/>
          </p:cNvSpPr>
          <p:nvPr>
            <p:ph type="dt" idx="1"/>
          </p:nvPr>
        </p:nvSpPr>
        <p:spPr>
          <a:ln/>
        </p:spPr>
        <p:txBody>
          <a:bodyPr/>
          <a:lstStyle/>
          <a:p>
            <a:r>
              <a:rPr lang="en-US" smtClean="0"/>
              <a:t>February 2010</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EAD13E34-026C-4551-B407-05B846D26BA7}"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802.19-10/xxxxr0</a:t>
            </a:r>
            <a:endParaRPr lang="en-US"/>
          </a:p>
        </p:txBody>
      </p:sp>
      <p:sp>
        <p:nvSpPr>
          <p:cNvPr id="5" name="Rectangle 3"/>
          <p:cNvSpPr>
            <a:spLocks noGrp="1" noChangeArrowheads="1"/>
          </p:cNvSpPr>
          <p:nvPr>
            <p:ph type="dt" idx="1"/>
          </p:nvPr>
        </p:nvSpPr>
        <p:spPr>
          <a:ln/>
        </p:spPr>
        <p:txBody>
          <a:bodyPr/>
          <a:lstStyle/>
          <a:p>
            <a:r>
              <a:rPr lang="en-US" smtClean="0"/>
              <a:t>February 2010</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0C351D13-B69C-46E4-8605-AC2478FCF805}"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12E119D-71AF-488C-8317-CFC7C422D14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5F20498-F6D1-4040-A7D1-2183A7C6F23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60440D-3056-4B7A-9DA4-A688DB0AB3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7B3B420-EDC9-45E5-866E-4D5CBABAC60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A2F59D-262E-46D6-AF37-D99FF219BD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3B83A0-4D4E-4B72-B79E-1BF0004AF32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February 2010</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B2AF109-D652-4B36-8ECE-77807E9784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February 2010</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6261DEB-2A97-4B6E-920C-9CF00E10680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February 2010</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D828C7E6-3F47-432A-8218-E9E82D0C58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E4B368B-A775-4C82-8C41-85CD44C8FAA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2131720-10A9-4298-B239-BBE79DF5BB5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February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803DFB06-012F-4684-AE3B-7B3FDD73EFCE}"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802.19-10/0019r0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February 2010</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78642EE7-02B4-4D5E-8BB8-473F24BCE20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High Level Architecture View</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2010-02-04</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graphicFrame>
        <p:nvGraphicFramePr>
          <p:cNvPr id="30733" name="Object 13"/>
          <p:cNvGraphicFramePr>
            <a:graphicFrameLocks noChangeAspect="1"/>
          </p:cNvGraphicFramePr>
          <p:nvPr/>
        </p:nvGraphicFramePr>
        <p:xfrm>
          <a:off x="309563" y="2389188"/>
          <a:ext cx="8455025" cy="2371725"/>
        </p:xfrm>
        <a:graphic>
          <a:graphicData uri="http://schemas.openxmlformats.org/presentationml/2006/ole">
            <p:oleObj spid="_x0000_s30733" name="Document" r:id="rId4" imgW="8423229" imgH="2716503"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In this submission we propose a high level architecture view for 802.19.1 SDD</a:t>
            </a:r>
          </a:p>
          <a:p>
            <a:pPr lvl="1"/>
            <a:r>
              <a:rPr lang="en-US" dirty="0" smtClean="0"/>
              <a:t>Logical elements</a:t>
            </a:r>
          </a:p>
          <a:p>
            <a:pPr lvl="1"/>
            <a:r>
              <a:rPr lang="en-US" dirty="0" smtClean="0"/>
              <a:t>Logical interfaces</a:t>
            </a:r>
          </a:p>
          <a:p>
            <a:pPr lvl="1"/>
            <a:r>
              <a:rPr lang="en-US" dirty="0" smtClean="0"/>
              <a:t>External elements as basic assumptions</a:t>
            </a:r>
          </a:p>
          <a:p>
            <a:r>
              <a:rPr lang="en-US" dirty="0" smtClean="0"/>
              <a:t>The proposed architecture allows for both distributed and centralized decision making</a:t>
            </a:r>
          </a:p>
          <a:p>
            <a:pPr lvl="1"/>
            <a:r>
              <a:rPr lang="en-US" dirty="0" smtClean="0"/>
              <a:t>A few exemplary deployment scenarios presented to illustrate this</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ACEC42D6-5E12-40B9-B281-0A1D0190E79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This presentation has been submitted to the Architecture and Assumptions ad hoc group for discussion. The intent is to facilitate development of the System Design Document (SDD) the 802.19.1 TG agreed to prepare before starting work on specification.</a:t>
            </a:r>
          </a:p>
          <a:p>
            <a:pPr>
              <a:buFontTx/>
              <a:buNone/>
            </a:pPr>
            <a:r>
              <a:rPr lang="en-US" dirty="0" smtClean="0"/>
              <a:t>Proposed elements and interfaces have been designed to enable both centralized and distributed decision </a:t>
            </a:r>
            <a:r>
              <a:rPr lang="en-US" dirty="0" smtClean="0"/>
              <a:t>making.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 </a:t>
            </a:r>
            <a:r>
              <a:rPr lang="en-US" dirty="0" smtClean="0"/>
              <a:t>Used </a:t>
            </a:r>
            <a:r>
              <a:rPr lang="en-US" dirty="0" smtClean="0"/>
              <a:t>in the </a:t>
            </a:r>
            <a:r>
              <a:rPr lang="en-US" dirty="0" smtClean="0"/>
              <a:t>Presentation</a:t>
            </a:r>
            <a:endParaRPr lang="en-US" dirty="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3</a:t>
            </a:fld>
            <a:endParaRPr lang="en-US"/>
          </a:p>
        </p:txBody>
      </p:sp>
      <p:graphicFrame>
        <p:nvGraphicFramePr>
          <p:cNvPr id="9" name="Content Placeholder 8"/>
          <p:cNvGraphicFramePr>
            <a:graphicFrameLocks noGrp="1"/>
          </p:cNvGraphicFramePr>
          <p:nvPr>
            <p:ph idx="1"/>
          </p:nvPr>
        </p:nvGraphicFramePr>
        <p:xfrm>
          <a:off x="642910" y="1928802"/>
          <a:ext cx="7772400" cy="2595880"/>
        </p:xfrm>
        <a:graphic>
          <a:graphicData uri="http://schemas.openxmlformats.org/drawingml/2006/table">
            <a:tbl>
              <a:tblPr firstRow="1" bandRow="1">
                <a:tableStyleId>{F5AB1C69-6EDB-4FF4-983F-18BD219EF322}</a:tableStyleId>
              </a:tblPr>
              <a:tblGrid>
                <a:gridCol w="1857388"/>
                <a:gridCol w="5915012"/>
              </a:tblGrid>
              <a:tr h="370840">
                <a:tc>
                  <a:txBody>
                    <a:bodyPr/>
                    <a:lstStyle/>
                    <a:p>
                      <a:r>
                        <a:rPr lang="en-US" b="0" i="0" baseline="0" dirty="0" smtClean="0">
                          <a:solidFill>
                            <a:schemeClr val="tx1"/>
                          </a:solidFill>
                        </a:rPr>
                        <a:t>AP</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Access Point</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Coexistence Enabler</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CM</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Coexistence Manager</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SME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Station Management Entity</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SDD</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System Description Document</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TVBD</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Television Band Device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WS </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White Space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bwMode="auto">
          <a:xfrm>
            <a:off x="357158" y="2928934"/>
            <a:ext cx="2786082" cy="2000264"/>
          </a:xfrm>
          <a:prstGeom prst="round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Logical Elements and Interfaces</a:t>
            </a:r>
            <a:endParaRPr lang="en-US" dirty="0"/>
          </a:p>
        </p:txBody>
      </p:sp>
      <p:sp>
        <p:nvSpPr>
          <p:cNvPr id="37" name="Content Placeholder 36"/>
          <p:cNvSpPr>
            <a:spLocks noGrp="1"/>
          </p:cNvSpPr>
          <p:nvPr>
            <p:ph sz="half" idx="2"/>
          </p:nvPr>
        </p:nvSpPr>
        <p:spPr>
          <a:xfrm>
            <a:off x="4786314" y="1981200"/>
            <a:ext cx="3671886" cy="4114800"/>
          </a:xfrm>
        </p:spPr>
        <p:txBody>
          <a:bodyPr/>
          <a:lstStyle/>
          <a:p>
            <a:r>
              <a:rPr lang="en-US" sz="2400" dirty="0" smtClean="0"/>
              <a:t>Logical Elements</a:t>
            </a:r>
          </a:p>
          <a:p>
            <a:pPr lvl="1"/>
            <a:r>
              <a:rPr lang="en-US" sz="2000" dirty="0" smtClean="0"/>
              <a:t>Coexistence Manager</a:t>
            </a:r>
          </a:p>
          <a:p>
            <a:pPr lvl="1"/>
            <a:r>
              <a:rPr lang="en-US" sz="2000" dirty="0" smtClean="0"/>
              <a:t>Coexistence Enabler</a:t>
            </a:r>
            <a:endParaRPr lang="en-US" sz="2000" dirty="0"/>
          </a:p>
          <a:p>
            <a:r>
              <a:rPr lang="en-US" sz="2400" dirty="0" smtClean="0"/>
              <a:t>Interfaces</a:t>
            </a:r>
          </a:p>
          <a:p>
            <a:pPr lvl="1"/>
            <a:r>
              <a:rPr lang="en-US" sz="2000" dirty="0" smtClean="0"/>
              <a:t>Interface A</a:t>
            </a:r>
          </a:p>
          <a:p>
            <a:pPr lvl="1"/>
            <a:r>
              <a:rPr lang="en-US" sz="2000" dirty="0" smtClean="0"/>
              <a:t>Interface B</a:t>
            </a:r>
          </a:p>
          <a:p>
            <a:pPr lvl="1"/>
            <a:r>
              <a:rPr lang="en-US" sz="2000" dirty="0" smtClean="0"/>
              <a:t>Interface C</a:t>
            </a:r>
          </a:p>
          <a:p>
            <a:pPr lvl="1"/>
            <a:r>
              <a:rPr lang="en-US" sz="2000" dirty="0" smtClean="0"/>
              <a:t>Interface C’</a:t>
            </a:r>
          </a:p>
          <a:p>
            <a:r>
              <a:rPr lang="en-US" sz="2400" dirty="0" smtClean="0"/>
              <a:t>External Elements</a:t>
            </a:r>
          </a:p>
          <a:p>
            <a:pPr lvl="1"/>
            <a:r>
              <a:rPr lang="en-US" sz="2000" dirty="0" smtClean="0"/>
              <a:t>WS Database</a:t>
            </a:r>
          </a:p>
          <a:p>
            <a:pPr lvl="1"/>
            <a:r>
              <a:rPr lang="en-US" sz="2000" dirty="0" smtClean="0"/>
              <a:t>SME</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4</a:t>
            </a:fld>
            <a:endParaRPr lang="en-US"/>
          </a:p>
        </p:txBody>
      </p:sp>
      <p:sp>
        <p:nvSpPr>
          <p:cNvPr id="7" name="Rectangle 6"/>
          <p:cNvSpPr/>
          <p:nvPr/>
        </p:nvSpPr>
        <p:spPr bwMode="auto">
          <a:xfrm>
            <a:off x="571472" y="3214686"/>
            <a:ext cx="1500198" cy="5000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Coexistence Manager</a:t>
            </a:r>
          </a:p>
        </p:txBody>
      </p:sp>
      <p:sp>
        <p:nvSpPr>
          <p:cNvPr id="8" name="Rectangle 7"/>
          <p:cNvSpPr/>
          <p:nvPr/>
        </p:nvSpPr>
        <p:spPr bwMode="auto">
          <a:xfrm>
            <a:off x="571472" y="4143380"/>
            <a:ext cx="1500198" cy="5000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Coexistence Enabler</a:t>
            </a:r>
          </a:p>
        </p:txBody>
      </p:sp>
      <p:cxnSp>
        <p:nvCxnSpPr>
          <p:cNvPr id="10" name="Straight Connector 9"/>
          <p:cNvCxnSpPr>
            <a:stCxn id="7" idx="2"/>
            <a:endCxn id="8" idx="0"/>
          </p:cNvCxnSpPr>
          <p:nvPr/>
        </p:nvCxnSpPr>
        <p:spPr bwMode="auto">
          <a:xfrm rot="5400000">
            <a:off x="1107257" y="3929066"/>
            <a:ext cx="42862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267997" y="3786190"/>
            <a:ext cx="925253" cy="276999"/>
          </a:xfrm>
          <a:prstGeom prst="rect">
            <a:avLst/>
          </a:prstGeom>
          <a:noFill/>
        </p:spPr>
        <p:txBody>
          <a:bodyPr wrap="none" rtlCol="0">
            <a:spAutoFit/>
          </a:bodyPr>
          <a:lstStyle/>
          <a:p>
            <a:r>
              <a:rPr lang="en-US" b="1" dirty="0" smtClean="0"/>
              <a:t>Interface B</a:t>
            </a:r>
            <a:endParaRPr lang="en-US" b="1" dirty="0"/>
          </a:p>
        </p:txBody>
      </p:sp>
      <p:sp>
        <p:nvSpPr>
          <p:cNvPr id="13" name="Rounded Rectangle 12"/>
          <p:cNvSpPr/>
          <p:nvPr/>
        </p:nvSpPr>
        <p:spPr bwMode="auto">
          <a:xfrm>
            <a:off x="642910" y="2071678"/>
            <a:ext cx="1428760" cy="571504"/>
          </a:xfrm>
          <a:prstGeom prst="round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WS Database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1285852" y="2937687"/>
            <a:ext cx="984565" cy="276999"/>
          </a:xfrm>
          <a:prstGeom prst="rect">
            <a:avLst/>
          </a:prstGeom>
          <a:noFill/>
        </p:spPr>
        <p:txBody>
          <a:bodyPr wrap="none" rtlCol="0">
            <a:spAutoFit/>
          </a:bodyPr>
          <a:lstStyle/>
          <a:p>
            <a:r>
              <a:rPr lang="en-US" b="1" dirty="0" smtClean="0"/>
              <a:t>Interface C’</a:t>
            </a:r>
            <a:endParaRPr lang="en-US" b="1" dirty="0"/>
          </a:p>
        </p:txBody>
      </p:sp>
      <p:sp>
        <p:nvSpPr>
          <p:cNvPr id="16" name="Rectangle 15"/>
          <p:cNvSpPr/>
          <p:nvPr/>
        </p:nvSpPr>
        <p:spPr bwMode="auto">
          <a:xfrm>
            <a:off x="3286116" y="3214686"/>
            <a:ext cx="1500198" cy="5000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Coexistence Manager</a:t>
            </a:r>
          </a:p>
        </p:txBody>
      </p:sp>
      <p:cxnSp>
        <p:nvCxnSpPr>
          <p:cNvPr id="18" name="Straight Connector 17"/>
          <p:cNvCxnSpPr>
            <a:stCxn id="16" idx="1"/>
            <a:endCxn id="7" idx="3"/>
          </p:cNvCxnSpPr>
          <p:nvPr/>
        </p:nvCxnSpPr>
        <p:spPr bwMode="auto">
          <a:xfrm rot="10800000">
            <a:off x="2071670" y="3464719"/>
            <a:ext cx="121444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TextBox 19"/>
          <p:cNvSpPr txBox="1"/>
          <p:nvPr/>
        </p:nvSpPr>
        <p:spPr>
          <a:xfrm>
            <a:off x="2214546" y="3214686"/>
            <a:ext cx="933269" cy="276999"/>
          </a:xfrm>
          <a:prstGeom prst="rect">
            <a:avLst/>
          </a:prstGeom>
          <a:noFill/>
        </p:spPr>
        <p:txBody>
          <a:bodyPr wrap="none" rtlCol="0">
            <a:spAutoFit/>
          </a:bodyPr>
          <a:lstStyle/>
          <a:p>
            <a:r>
              <a:rPr lang="en-US" b="1" dirty="0" smtClean="0"/>
              <a:t>Interface C</a:t>
            </a:r>
            <a:endParaRPr lang="en-US" b="1" dirty="0"/>
          </a:p>
        </p:txBody>
      </p:sp>
      <p:sp>
        <p:nvSpPr>
          <p:cNvPr id="24" name="TextBox 23"/>
          <p:cNvSpPr txBox="1"/>
          <p:nvPr/>
        </p:nvSpPr>
        <p:spPr>
          <a:xfrm>
            <a:off x="1790473" y="2714620"/>
            <a:ext cx="1138453" cy="276999"/>
          </a:xfrm>
          <a:prstGeom prst="rect">
            <a:avLst/>
          </a:prstGeom>
          <a:noFill/>
        </p:spPr>
        <p:txBody>
          <a:bodyPr wrap="none" rtlCol="0">
            <a:spAutoFit/>
          </a:bodyPr>
          <a:lstStyle/>
          <a:p>
            <a:r>
              <a:rPr lang="en-US" dirty="0" smtClean="0"/>
              <a:t>802.19.1 Scope</a:t>
            </a:r>
            <a:endParaRPr lang="en-US" dirty="0"/>
          </a:p>
        </p:txBody>
      </p:sp>
      <p:sp>
        <p:nvSpPr>
          <p:cNvPr id="25" name="Rectangle 24"/>
          <p:cNvSpPr/>
          <p:nvPr/>
        </p:nvSpPr>
        <p:spPr bwMode="auto">
          <a:xfrm>
            <a:off x="571472" y="5072074"/>
            <a:ext cx="1500198" cy="500066"/>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SME</a:t>
            </a:r>
          </a:p>
        </p:txBody>
      </p:sp>
      <p:sp>
        <p:nvSpPr>
          <p:cNvPr id="27" name="TextBox 26"/>
          <p:cNvSpPr txBox="1"/>
          <p:nvPr/>
        </p:nvSpPr>
        <p:spPr>
          <a:xfrm>
            <a:off x="1267997" y="4652199"/>
            <a:ext cx="924805" cy="276999"/>
          </a:xfrm>
          <a:prstGeom prst="rect">
            <a:avLst/>
          </a:prstGeom>
          <a:noFill/>
        </p:spPr>
        <p:txBody>
          <a:bodyPr wrap="none" rtlCol="0">
            <a:spAutoFit/>
          </a:bodyPr>
          <a:lstStyle/>
          <a:p>
            <a:r>
              <a:rPr lang="en-US" b="1" dirty="0" smtClean="0"/>
              <a:t>Interface A</a:t>
            </a:r>
            <a:endParaRPr lang="en-US" b="1" dirty="0"/>
          </a:p>
        </p:txBody>
      </p:sp>
      <p:cxnSp>
        <p:nvCxnSpPr>
          <p:cNvPr id="29" name="Straight Connector 28"/>
          <p:cNvCxnSpPr>
            <a:stCxn id="8" idx="2"/>
            <a:endCxn id="25" idx="0"/>
          </p:cNvCxnSpPr>
          <p:nvPr/>
        </p:nvCxnSpPr>
        <p:spPr bwMode="auto">
          <a:xfrm rot="5400000">
            <a:off x="1107257" y="4857760"/>
            <a:ext cx="42862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13" idx="2"/>
          </p:cNvCxnSpPr>
          <p:nvPr/>
        </p:nvCxnSpPr>
        <p:spPr bwMode="auto">
          <a:xfrm rot="5400000">
            <a:off x="1071538" y="2928934"/>
            <a:ext cx="57150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Logical Elements</a:t>
            </a:r>
            <a:endParaRPr lang="en-US" dirty="0"/>
          </a:p>
        </p:txBody>
      </p:sp>
      <p:sp>
        <p:nvSpPr>
          <p:cNvPr id="9" name="Content Placeholder 8"/>
          <p:cNvSpPr>
            <a:spLocks noGrp="1"/>
          </p:cNvSpPr>
          <p:nvPr>
            <p:ph idx="1"/>
          </p:nvPr>
        </p:nvSpPr>
        <p:spPr>
          <a:xfrm>
            <a:off x="685800" y="1785926"/>
            <a:ext cx="7772400" cy="4114800"/>
          </a:xfrm>
        </p:spPr>
        <p:txBody>
          <a:bodyPr/>
          <a:lstStyle/>
          <a:p>
            <a:r>
              <a:rPr lang="en-US" dirty="0" smtClean="0"/>
              <a:t>Coexistence </a:t>
            </a:r>
            <a:r>
              <a:rPr lang="en-US" dirty="0" smtClean="0"/>
              <a:t>Manager (CM)</a:t>
            </a:r>
            <a:endParaRPr lang="en-US" dirty="0" smtClean="0"/>
          </a:p>
          <a:p>
            <a:pPr lvl="1"/>
            <a:r>
              <a:rPr lang="en-US" dirty="0" smtClean="0"/>
              <a:t>Makes decisions on operation </a:t>
            </a:r>
            <a:r>
              <a:rPr lang="en-US" dirty="0" smtClean="0"/>
              <a:t>parameters of TVBD networks/devices it serves </a:t>
            </a:r>
            <a:r>
              <a:rPr lang="en-US" dirty="0" smtClean="0"/>
              <a:t>to facilitate coexistence</a:t>
            </a:r>
          </a:p>
          <a:p>
            <a:pPr lvl="1"/>
            <a:r>
              <a:rPr lang="en-US" dirty="0" smtClean="0"/>
              <a:t>Can </a:t>
            </a:r>
            <a:r>
              <a:rPr lang="en-US" dirty="0" smtClean="0"/>
              <a:t>serve multiple </a:t>
            </a:r>
            <a:r>
              <a:rPr lang="en-US" dirty="0" smtClean="0"/>
              <a:t>Coexistence Enablers, i.e. can be interfaced to multiple Coexistence </a:t>
            </a:r>
            <a:r>
              <a:rPr lang="en-US" dirty="0" smtClean="0"/>
              <a:t>Enablers</a:t>
            </a:r>
            <a:endParaRPr lang="en-US" dirty="0" smtClean="0"/>
          </a:p>
          <a:p>
            <a:pPr lvl="2"/>
            <a:r>
              <a:rPr lang="en-US" dirty="0" smtClean="0"/>
              <a:t>Every 802.19.1 compliant </a:t>
            </a:r>
            <a:r>
              <a:rPr lang="en-US" dirty="0" smtClean="0"/>
              <a:t>TVBD </a:t>
            </a:r>
            <a:r>
              <a:rPr lang="en-US" dirty="0" smtClean="0"/>
              <a:t>network/device is served by one CM only</a:t>
            </a:r>
            <a:endParaRPr lang="en-US" dirty="0"/>
          </a:p>
          <a:p>
            <a:r>
              <a:rPr lang="en-US" dirty="0" smtClean="0"/>
              <a:t>Coexistence </a:t>
            </a:r>
            <a:r>
              <a:rPr lang="en-US" dirty="0" smtClean="0"/>
              <a:t>Enabler (CE)</a:t>
            </a:r>
            <a:endParaRPr lang="en-US" dirty="0" smtClean="0"/>
          </a:p>
          <a:p>
            <a:pPr lvl="1"/>
            <a:r>
              <a:rPr lang="en-US" dirty="0" smtClean="0"/>
              <a:t>Implements decisions from the Coexistence Manager</a:t>
            </a:r>
          </a:p>
          <a:p>
            <a:pPr lvl="1"/>
            <a:r>
              <a:rPr lang="en-US" dirty="0" smtClean="0"/>
              <a:t>Provides operational parameters etc. to the Coexistence Manager</a:t>
            </a:r>
          </a:p>
          <a:p>
            <a:pPr lvl="1"/>
            <a:r>
              <a:rPr lang="en-US" dirty="0" smtClean="0"/>
              <a:t>Every 802.19.1 compliant </a:t>
            </a:r>
            <a:r>
              <a:rPr lang="en-US" dirty="0" smtClean="0"/>
              <a:t>TVBD </a:t>
            </a:r>
            <a:r>
              <a:rPr lang="en-US" dirty="0" smtClean="0"/>
              <a:t>network/device has a Coexistence Enabler</a:t>
            </a:r>
          </a:p>
          <a:p>
            <a:pPr lvl="2"/>
            <a:r>
              <a:rPr lang="en-US" dirty="0" smtClean="0"/>
              <a:t>One-to-one mapping between a TVBD network/device and a CE</a:t>
            </a:r>
            <a:endParaRPr lang="en-US" dirty="0" smtClean="0"/>
          </a:p>
        </p:txBody>
      </p:sp>
      <p:sp>
        <p:nvSpPr>
          <p:cNvPr id="5" name="Date Placeholder 4"/>
          <p:cNvSpPr>
            <a:spLocks noGrp="1"/>
          </p:cNvSpPr>
          <p:nvPr>
            <p:ph type="dt" sz="half" idx="10"/>
          </p:nvPr>
        </p:nvSpPr>
        <p:spPr/>
        <p:txBody>
          <a:bodyPr/>
          <a:lstStyle/>
          <a:p>
            <a:r>
              <a:rPr lang="en-US" smtClean="0"/>
              <a:t>February 2010</a:t>
            </a:r>
            <a:endParaRPr lang="en-US"/>
          </a:p>
        </p:txBody>
      </p:sp>
      <p:sp>
        <p:nvSpPr>
          <p:cNvPr id="6" name="Footer Placeholder 5"/>
          <p:cNvSpPr>
            <a:spLocks noGrp="1"/>
          </p:cNvSpPr>
          <p:nvPr>
            <p:ph type="ftr" sz="quarter" idx="11"/>
          </p:nvPr>
        </p:nvSpPr>
        <p:spPr/>
        <p:txBody>
          <a:bodyPr/>
          <a:lstStyle/>
          <a:p>
            <a:r>
              <a:rPr lang="en-US" smtClean="0"/>
              <a:t>Mika Kasslin, Nokia</a:t>
            </a:r>
            <a:endParaRPr lang="en-US"/>
          </a:p>
        </p:txBody>
      </p:sp>
      <p:sp>
        <p:nvSpPr>
          <p:cNvPr id="7" name="Slide Number Placeholder 6"/>
          <p:cNvSpPr>
            <a:spLocks noGrp="1"/>
          </p:cNvSpPr>
          <p:nvPr>
            <p:ph type="sldNum" sz="quarter" idx="12"/>
          </p:nvPr>
        </p:nvSpPr>
        <p:spPr/>
        <p:txBody>
          <a:bodyPr/>
          <a:lstStyle/>
          <a:p>
            <a:r>
              <a:rPr lang="en-US" smtClean="0"/>
              <a:t>Slide </a:t>
            </a:r>
            <a:fld id="{783B83A0-4D4E-4B72-B79E-1BF0004AF32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Interfaces (</a:t>
            </a:r>
            <a:r>
              <a:rPr lang="en-US" dirty="0" smtClean="0"/>
              <a:t>1/3)</a:t>
            </a:r>
            <a:endParaRPr lang="en-US" dirty="0"/>
          </a:p>
        </p:txBody>
      </p:sp>
      <p:sp>
        <p:nvSpPr>
          <p:cNvPr id="3" name="Content Placeholder 2"/>
          <p:cNvSpPr>
            <a:spLocks noGrp="1"/>
          </p:cNvSpPr>
          <p:nvPr>
            <p:ph idx="1"/>
          </p:nvPr>
        </p:nvSpPr>
        <p:spPr/>
        <p:txBody>
          <a:bodyPr/>
          <a:lstStyle/>
          <a:p>
            <a:r>
              <a:rPr lang="en-US" dirty="0" smtClean="0"/>
              <a:t>Interface A</a:t>
            </a:r>
          </a:p>
          <a:p>
            <a:pPr lvl="1"/>
            <a:r>
              <a:rPr lang="en-US" dirty="0" smtClean="0"/>
              <a:t>Interface between a CE and a SME</a:t>
            </a:r>
          </a:p>
          <a:p>
            <a:pPr lvl="1"/>
            <a:r>
              <a:rPr lang="en-US" dirty="0" smtClean="0"/>
              <a:t>Provides </a:t>
            </a:r>
            <a:r>
              <a:rPr lang="en-US" dirty="0" smtClean="0"/>
              <a:t>means for the </a:t>
            </a:r>
            <a:r>
              <a:rPr lang="en-US" dirty="0" smtClean="0"/>
              <a:t>CE </a:t>
            </a:r>
            <a:r>
              <a:rPr lang="en-US" dirty="0" smtClean="0"/>
              <a:t>to </a:t>
            </a:r>
          </a:p>
          <a:p>
            <a:pPr marL="1200150" lvl="2" indent="-342900">
              <a:buFont typeface="+mj-lt"/>
              <a:buAutoNum type="alphaLcPeriod"/>
            </a:pPr>
            <a:r>
              <a:rPr lang="en-US" dirty="0" smtClean="0"/>
              <a:t>A</a:t>
            </a:r>
            <a:r>
              <a:rPr lang="en-US" dirty="0" smtClean="0"/>
              <a:t>cquire </a:t>
            </a:r>
            <a:r>
              <a:rPr lang="en-US" dirty="0" smtClean="0"/>
              <a:t>information about radio resource usage and needs of the TVBD </a:t>
            </a:r>
            <a:r>
              <a:rPr lang="en-US" dirty="0" smtClean="0"/>
              <a:t>network/device</a:t>
            </a:r>
            <a:endParaRPr lang="en-US" dirty="0" smtClean="0"/>
          </a:p>
          <a:p>
            <a:pPr marL="1200150" lvl="2" indent="-342900">
              <a:buFont typeface="+mj-lt"/>
              <a:buAutoNum type="alphaLcPeriod"/>
            </a:pPr>
            <a:r>
              <a:rPr lang="en-US" dirty="0" smtClean="0"/>
              <a:t>A</a:t>
            </a:r>
            <a:r>
              <a:rPr lang="en-US" dirty="0" smtClean="0"/>
              <a:t>ffect </a:t>
            </a:r>
            <a:r>
              <a:rPr lang="en-US" dirty="0" smtClean="0"/>
              <a:t>on the operational parameters of the TVBD </a:t>
            </a:r>
            <a:r>
              <a:rPr lang="en-US" dirty="0" smtClean="0"/>
              <a:t>network/device</a:t>
            </a:r>
            <a:endParaRPr lang="en-US" dirty="0" smtClean="0"/>
          </a:p>
          <a:p>
            <a:pPr lvl="1"/>
            <a:r>
              <a:rPr lang="en-US" sz="1600" dirty="0" smtClean="0"/>
              <a:t>Used to exchange information like</a:t>
            </a:r>
          </a:p>
          <a:p>
            <a:pPr marL="1200150" lvl="2" indent="-342900">
              <a:buFont typeface="+mj-lt"/>
              <a:buAutoNum type="alphaLcPeriod"/>
            </a:pPr>
            <a:r>
              <a:rPr lang="en-US" sz="1400" dirty="0" smtClean="0"/>
              <a:t>Radio resource usage and needs</a:t>
            </a:r>
            <a:endParaRPr lang="en-US" sz="1400" dirty="0" smtClean="0"/>
          </a:p>
          <a:p>
            <a:pPr marL="1200150" lvl="2" indent="-342900">
              <a:buFont typeface="+mj-lt"/>
              <a:buAutoNum type="alphaLcPeriod"/>
            </a:pPr>
            <a:r>
              <a:rPr lang="en-US" sz="1400" dirty="0" smtClean="0"/>
              <a:t>Radio environment</a:t>
            </a:r>
          </a:p>
          <a:p>
            <a:pPr lvl="1"/>
            <a:r>
              <a:rPr lang="en-US" dirty="0" smtClean="0"/>
              <a:t>Note</a:t>
            </a:r>
          </a:p>
          <a:p>
            <a:pPr lvl="2"/>
            <a:r>
              <a:rPr lang="en-US" dirty="0" smtClean="0"/>
              <a:t>Not </a:t>
            </a:r>
            <a:r>
              <a:rPr lang="en-US" dirty="0" smtClean="0"/>
              <a:t>sure if we need to specify this in the details like the other </a:t>
            </a:r>
            <a:r>
              <a:rPr lang="en-US" dirty="0" smtClean="0"/>
              <a:t>interfaces</a:t>
            </a:r>
            <a:endParaRPr lang="en-US" dirty="0" smtClean="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Interfaces </a:t>
            </a:r>
            <a:r>
              <a:rPr lang="en-US" dirty="0" smtClean="0"/>
              <a:t>(2/3)</a:t>
            </a:r>
            <a:endParaRPr lang="en-US" dirty="0"/>
          </a:p>
        </p:txBody>
      </p:sp>
      <p:sp>
        <p:nvSpPr>
          <p:cNvPr id="3" name="Content Placeholder 2"/>
          <p:cNvSpPr>
            <a:spLocks noGrp="1"/>
          </p:cNvSpPr>
          <p:nvPr>
            <p:ph idx="1"/>
          </p:nvPr>
        </p:nvSpPr>
        <p:spPr>
          <a:xfrm>
            <a:off x="685800" y="1714488"/>
            <a:ext cx="7772400" cy="4114800"/>
          </a:xfrm>
        </p:spPr>
        <p:txBody>
          <a:bodyPr/>
          <a:lstStyle/>
          <a:p>
            <a:r>
              <a:rPr lang="en-US" sz="2800" dirty="0" smtClean="0"/>
              <a:t>Interface </a:t>
            </a:r>
            <a:r>
              <a:rPr lang="en-US" sz="2800" dirty="0" smtClean="0"/>
              <a:t>B</a:t>
            </a:r>
          </a:p>
          <a:p>
            <a:pPr lvl="1"/>
            <a:r>
              <a:rPr lang="en-US" sz="2400" dirty="0" smtClean="0"/>
              <a:t>Interface </a:t>
            </a:r>
            <a:r>
              <a:rPr lang="en-US" sz="2400" dirty="0" smtClean="0"/>
              <a:t>between a CM </a:t>
            </a:r>
            <a:r>
              <a:rPr lang="en-US" sz="2400" dirty="0" smtClean="0"/>
              <a:t>and </a:t>
            </a:r>
            <a:r>
              <a:rPr lang="en-US" sz="2400" dirty="0" smtClean="0"/>
              <a:t>CE(s)</a:t>
            </a:r>
          </a:p>
          <a:p>
            <a:pPr lvl="1"/>
            <a:r>
              <a:rPr lang="en-US" sz="2400" dirty="0" smtClean="0"/>
              <a:t>Used by the CE to provide information about radio resource usage and needs of the TVBD network/devices</a:t>
            </a:r>
          </a:p>
          <a:p>
            <a:pPr lvl="1"/>
            <a:r>
              <a:rPr lang="en-US" sz="2400" dirty="0" smtClean="0"/>
              <a:t>Used by the CM to give coexistence commands to CE’s it serves</a:t>
            </a:r>
          </a:p>
          <a:p>
            <a:pPr lvl="1"/>
            <a:r>
              <a:rPr lang="en-US" sz="2400" dirty="0" smtClean="0"/>
              <a:t>Used </a:t>
            </a:r>
            <a:r>
              <a:rPr lang="en-US" sz="2400" dirty="0" smtClean="0"/>
              <a:t>to exchange information like</a:t>
            </a:r>
          </a:p>
          <a:p>
            <a:pPr marL="1200150" lvl="2" indent="-342900">
              <a:buFont typeface="+mj-lt"/>
              <a:buAutoNum type="alphaLcPeriod"/>
            </a:pPr>
            <a:r>
              <a:rPr lang="en-US" sz="2000" dirty="0" smtClean="0"/>
              <a:t>Radio resource usage and needs of the TVBD </a:t>
            </a:r>
            <a:r>
              <a:rPr lang="en-US" sz="2000" dirty="0" smtClean="0"/>
              <a:t>networks/devices </a:t>
            </a:r>
            <a:r>
              <a:rPr lang="en-US" sz="2000" dirty="0" smtClean="0"/>
              <a:t>served by the </a:t>
            </a:r>
            <a:r>
              <a:rPr lang="en-US" sz="2000" dirty="0" smtClean="0"/>
              <a:t>CM (CE =&gt; CM)</a:t>
            </a:r>
            <a:endParaRPr lang="en-US" sz="2000" dirty="0" smtClean="0"/>
          </a:p>
          <a:p>
            <a:pPr marL="1200150" lvl="2" indent="-342900">
              <a:buFont typeface="+mj-lt"/>
              <a:buAutoNum type="alphaLcPeriod"/>
            </a:pPr>
            <a:r>
              <a:rPr lang="en-US" sz="2000" dirty="0" smtClean="0"/>
              <a:t>Radio </a:t>
            </a:r>
            <a:r>
              <a:rPr lang="en-US" sz="2000" dirty="0" smtClean="0"/>
              <a:t>environment (CE =&gt; CM)</a:t>
            </a:r>
          </a:p>
          <a:p>
            <a:pPr marL="1200150" lvl="2" indent="-342900">
              <a:buFont typeface="+mj-lt"/>
              <a:buAutoNum type="alphaLcPeriod"/>
            </a:pPr>
            <a:r>
              <a:rPr lang="en-US" sz="2000" dirty="0" smtClean="0"/>
              <a:t>TVBD network/device operational parameters (CM =&gt; CE)</a:t>
            </a:r>
            <a:endParaRPr lang="en-US" sz="2000" dirty="0" smtClean="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Interfaces </a:t>
            </a:r>
            <a:r>
              <a:rPr lang="en-US" dirty="0" smtClean="0"/>
              <a:t>(3/3)</a:t>
            </a:r>
            <a:endParaRPr lang="en-US" dirty="0"/>
          </a:p>
        </p:txBody>
      </p:sp>
      <p:sp>
        <p:nvSpPr>
          <p:cNvPr id="3" name="Content Placeholder 2"/>
          <p:cNvSpPr>
            <a:spLocks noGrp="1"/>
          </p:cNvSpPr>
          <p:nvPr>
            <p:ph idx="1"/>
          </p:nvPr>
        </p:nvSpPr>
        <p:spPr>
          <a:xfrm>
            <a:off x="685800" y="1714488"/>
            <a:ext cx="7772400" cy="4429156"/>
          </a:xfrm>
        </p:spPr>
        <p:txBody>
          <a:bodyPr/>
          <a:lstStyle/>
          <a:p>
            <a:r>
              <a:rPr lang="en-US" sz="2000" dirty="0" smtClean="0"/>
              <a:t>Interface C</a:t>
            </a:r>
          </a:p>
          <a:p>
            <a:pPr lvl="1"/>
            <a:r>
              <a:rPr lang="en-US" sz="1800" dirty="0" smtClean="0"/>
              <a:t>Interface between CM’s</a:t>
            </a:r>
          </a:p>
          <a:p>
            <a:pPr lvl="1"/>
            <a:r>
              <a:rPr lang="en-US" sz="1800" dirty="0" smtClean="0"/>
              <a:t>Used for coexistence communication between CM’s</a:t>
            </a:r>
            <a:endParaRPr lang="en-US" sz="1800" dirty="0" smtClean="0"/>
          </a:p>
          <a:p>
            <a:pPr lvl="1"/>
            <a:r>
              <a:rPr lang="en-US" sz="1800" dirty="0" smtClean="0"/>
              <a:t>Used to exchange information like</a:t>
            </a:r>
          </a:p>
          <a:p>
            <a:pPr marL="1200150" lvl="2" indent="-342900">
              <a:buFont typeface="+mj-lt"/>
              <a:buAutoNum type="alphaLcPeriod"/>
            </a:pPr>
            <a:r>
              <a:rPr lang="en-US" sz="1600" dirty="0" smtClean="0"/>
              <a:t>R</a:t>
            </a:r>
            <a:r>
              <a:rPr lang="en-US" sz="1600" dirty="0" smtClean="0"/>
              <a:t>adio resource usage and needs of the TVBD networks/devices served by the CM</a:t>
            </a:r>
          </a:p>
          <a:p>
            <a:pPr marL="1200150" lvl="2" indent="-342900">
              <a:buFont typeface="+mj-lt"/>
              <a:buAutoNum type="alphaLcPeriod"/>
            </a:pPr>
            <a:r>
              <a:rPr lang="en-US" sz="1600" dirty="0" smtClean="0"/>
              <a:t>Radio environment</a:t>
            </a:r>
            <a:endParaRPr lang="en-US" sz="1600" dirty="0" smtClean="0"/>
          </a:p>
          <a:p>
            <a:r>
              <a:rPr lang="en-US" sz="2000" dirty="0" smtClean="0"/>
              <a:t>Interface C’</a:t>
            </a:r>
          </a:p>
          <a:p>
            <a:pPr lvl="1"/>
            <a:r>
              <a:rPr lang="en-US" sz="1800" dirty="0" smtClean="0"/>
              <a:t>Interface between a CM and a WS Database</a:t>
            </a:r>
          </a:p>
          <a:p>
            <a:pPr lvl="1"/>
            <a:r>
              <a:rPr lang="en-US" sz="1800" dirty="0" smtClean="0"/>
              <a:t>Used at least for WS Database access but possibly also e.g. to open communication channels in the Interface C</a:t>
            </a:r>
            <a:endParaRPr lang="en-US" sz="1800" dirty="0" smtClean="0"/>
          </a:p>
          <a:p>
            <a:pPr lvl="1"/>
            <a:r>
              <a:rPr lang="en-US" sz="1800" dirty="0" smtClean="0"/>
              <a:t>Note</a:t>
            </a:r>
          </a:p>
          <a:p>
            <a:pPr lvl="2"/>
            <a:r>
              <a:rPr lang="en-US" sz="1600" dirty="0" smtClean="0"/>
              <a:t>The reason for noting this interface with C’ is that from high level perspective this interface is very much like the Interface C between CM’s; message content differs but same transport should be applicable</a:t>
            </a:r>
            <a:endParaRPr lang="en-US" sz="1600" dirty="0" smtClean="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Deployment Examples</a:t>
            </a:r>
            <a:endParaRPr lang="en-US" dirty="0"/>
          </a:p>
        </p:txBody>
      </p:sp>
      <p:sp>
        <p:nvSpPr>
          <p:cNvPr id="7" name="Content Placeholder 6"/>
          <p:cNvSpPr>
            <a:spLocks noGrp="1"/>
          </p:cNvSpPr>
          <p:nvPr>
            <p:ph sz="half" idx="1"/>
          </p:nvPr>
        </p:nvSpPr>
        <p:spPr>
          <a:xfrm>
            <a:off x="685800" y="1571612"/>
            <a:ext cx="3810000" cy="4286280"/>
          </a:xfrm>
          <a:ln>
            <a:solidFill>
              <a:schemeClr val="tx1"/>
            </a:solidFill>
          </a:ln>
        </p:spPr>
        <p:txBody>
          <a:bodyPr/>
          <a:lstStyle/>
          <a:p>
            <a:pPr>
              <a:buNone/>
            </a:pPr>
            <a:r>
              <a:rPr lang="en-US" dirty="0" smtClean="0"/>
              <a:t>Distributed Approach</a:t>
            </a:r>
            <a:endParaRPr lang="en-US" dirty="0"/>
          </a:p>
        </p:txBody>
      </p:sp>
      <p:sp>
        <p:nvSpPr>
          <p:cNvPr id="8" name="Content Placeholder 7"/>
          <p:cNvSpPr>
            <a:spLocks noGrp="1"/>
          </p:cNvSpPr>
          <p:nvPr>
            <p:ph sz="half" idx="2"/>
          </p:nvPr>
        </p:nvSpPr>
        <p:spPr>
          <a:xfrm>
            <a:off x="4648200" y="1571612"/>
            <a:ext cx="3810000" cy="4286280"/>
          </a:xfrm>
          <a:ln>
            <a:solidFill>
              <a:schemeClr val="tx1"/>
            </a:solidFill>
          </a:ln>
        </p:spPr>
        <p:txBody>
          <a:bodyPr/>
          <a:lstStyle/>
          <a:p>
            <a:pPr>
              <a:buNone/>
            </a:pPr>
            <a:r>
              <a:rPr lang="en-US" dirty="0" smtClean="0"/>
              <a:t>Centralized Approach</a:t>
            </a:r>
            <a:endParaRPr lang="en-US" dirty="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9</a:t>
            </a:fld>
            <a:endParaRPr lang="en-US"/>
          </a:p>
        </p:txBody>
      </p:sp>
      <p:sp>
        <p:nvSpPr>
          <p:cNvPr id="9" name="Rounded Rectangle 8"/>
          <p:cNvSpPr/>
          <p:nvPr/>
        </p:nvSpPr>
        <p:spPr bwMode="auto">
          <a:xfrm>
            <a:off x="5715008" y="2820998"/>
            <a:ext cx="1357322" cy="60800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Spectrum mgmt entity</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0" name="Rounded Rectangle 9"/>
          <p:cNvSpPr/>
          <p:nvPr/>
        </p:nvSpPr>
        <p:spPr bwMode="auto">
          <a:xfrm>
            <a:off x="6500826" y="3106750"/>
            <a:ext cx="500066" cy="270223"/>
          </a:xfrm>
          <a:prstGeom prst="roundRect">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CM</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4857752" y="4035444"/>
            <a:ext cx="1285884" cy="608002"/>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3" name="Rounded Rectangle 12"/>
          <p:cNvSpPr/>
          <p:nvPr/>
        </p:nvSpPr>
        <p:spPr bwMode="auto">
          <a:xfrm>
            <a:off x="5572132" y="4321196"/>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8" name="Rounded Rectangle 17"/>
          <p:cNvSpPr/>
          <p:nvPr/>
        </p:nvSpPr>
        <p:spPr bwMode="auto">
          <a:xfrm>
            <a:off x="6572264" y="4035444"/>
            <a:ext cx="1285884" cy="608002"/>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9" name="Rounded Rectangle 18"/>
          <p:cNvSpPr/>
          <p:nvPr/>
        </p:nvSpPr>
        <p:spPr bwMode="auto">
          <a:xfrm>
            <a:off x="7286644" y="4321196"/>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0" name="Rounded Rectangle 19"/>
          <p:cNvSpPr/>
          <p:nvPr/>
        </p:nvSpPr>
        <p:spPr bwMode="auto">
          <a:xfrm>
            <a:off x="6643702" y="5107014"/>
            <a:ext cx="1285884" cy="608002"/>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1" name="Rounded Rectangle 20"/>
          <p:cNvSpPr/>
          <p:nvPr/>
        </p:nvSpPr>
        <p:spPr bwMode="auto">
          <a:xfrm>
            <a:off x="7358082" y="5392766"/>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1" name="Rounded Rectangle 50"/>
          <p:cNvSpPr/>
          <p:nvPr/>
        </p:nvSpPr>
        <p:spPr bwMode="auto">
          <a:xfrm>
            <a:off x="928662" y="3643314"/>
            <a:ext cx="1285884" cy="675558"/>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2" name="Rounded Rectangle 51"/>
          <p:cNvSpPr/>
          <p:nvPr/>
        </p:nvSpPr>
        <p:spPr bwMode="auto">
          <a:xfrm>
            <a:off x="1643042" y="4000504"/>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5" name="Rounded Rectangle 54"/>
          <p:cNvSpPr/>
          <p:nvPr/>
        </p:nvSpPr>
        <p:spPr bwMode="auto">
          <a:xfrm>
            <a:off x="1643042" y="3714752"/>
            <a:ext cx="500066" cy="270223"/>
          </a:xfrm>
          <a:prstGeom prst="roundRect">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CM</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6" name="Rounded Rectangle 55"/>
          <p:cNvSpPr/>
          <p:nvPr/>
        </p:nvSpPr>
        <p:spPr bwMode="auto">
          <a:xfrm>
            <a:off x="2714612" y="4253640"/>
            <a:ext cx="1285884" cy="675558"/>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7" name="Rounded Rectangle 56"/>
          <p:cNvSpPr/>
          <p:nvPr/>
        </p:nvSpPr>
        <p:spPr bwMode="auto">
          <a:xfrm>
            <a:off x="3428992" y="4610830"/>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8" name="Rounded Rectangle 57"/>
          <p:cNvSpPr/>
          <p:nvPr/>
        </p:nvSpPr>
        <p:spPr bwMode="auto">
          <a:xfrm>
            <a:off x="3428992" y="4325078"/>
            <a:ext cx="500066" cy="270223"/>
          </a:xfrm>
          <a:prstGeom prst="roundRect">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CM</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59" name="Rounded Rectangle 58"/>
          <p:cNvSpPr/>
          <p:nvPr/>
        </p:nvSpPr>
        <p:spPr bwMode="auto">
          <a:xfrm>
            <a:off x="928662" y="2500306"/>
            <a:ext cx="1285884" cy="675558"/>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(e.g. AP)</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60" name="Rounded Rectangle 59"/>
          <p:cNvSpPr/>
          <p:nvPr/>
        </p:nvSpPr>
        <p:spPr bwMode="auto">
          <a:xfrm>
            <a:off x="1643042" y="2857496"/>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61" name="Rounded Rectangle 60"/>
          <p:cNvSpPr/>
          <p:nvPr/>
        </p:nvSpPr>
        <p:spPr bwMode="auto">
          <a:xfrm>
            <a:off x="1643042" y="2571744"/>
            <a:ext cx="500066" cy="270223"/>
          </a:xfrm>
          <a:prstGeom prst="roundRect">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CM</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62" name="Rounded Rectangle 61"/>
          <p:cNvSpPr/>
          <p:nvPr/>
        </p:nvSpPr>
        <p:spPr bwMode="auto">
          <a:xfrm>
            <a:off x="928662" y="4857760"/>
            <a:ext cx="1285884" cy="675558"/>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Device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Times New Roman" pitchFamily="18" charset="0"/>
              </a:rPr>
              <a:t>(e.g. </a:t>
            </a:r>
            <a:r>
              <a:rPr kumimoji="0" lang="en-US" sz="1200" b="1" i="0" u="none" strike="noStrike" cap="none" normalizeH="0" dirty="0" smtClean="0">
                <a:ln>
                  <a:noFill/>
                </a:ln>
                <a:solidFill>
                  <a:schemeClr val="tx1"/>
                </a:solidFill>
                <a:effectLst/>
                <a:latin typeface="Times New Roman" pitchFamily="18" charset="0"/>
              </a:rPr>
              <a:t>AP</a:t>
            </a:r>
            <a:r>
              <a:rPr lang="en-US" b="1" baseline="0" dirty="0" smtClean="0"/>
              <a:t>)</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63" name="Rounded Rectangle 62"/>
          <p:cNvSpPr/>
          <p:nvPr/>
        </p:nvSpPr>
        <p:spPr bwMode="auto">
          <a:xfrm>
            <a:off x="1643042" y="5214950"/>
            <a:ext cx="500066" cy="270223"/>
          </a:xfrm>
          <a:prstGeom prst="round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CE</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64" name="Rounded Rectangle 63"/>
          <p:cNvSpPr/>
          <p:nvPr/>
        </p:nvSpPr>
        <p:spPr bwMode="auto">
          <a:xfrm>
            <a:off x="1643042" y="4929198"/>
            <a:ext cx="500066" cy="270223"/>
          </a:xfrm>
          <a:prstGeom prst="roundRect">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CM</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78" name="Straight Arrow Connector 77"/>
          <p:cNvCxnSpPr>
            <a:stCxn id="61" idx="2"/>
            <a:endCxn id="55" idx="0"/>
          </p:cNvCxnSpPr>
          <p:nvPr/>
        </p:nvCxnSpPr>
        <p:spPr bwMode="auto">
          <a:xfrm rot="5400000">
            <a:off x="1456683" y="3278359"/>
            <a:ext cx="872785" cy="1588"/>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82" name="Elbow Connector 81"/>
          <p:cNvCxnSpPr>
            <a:stCxn id="55" idx="3"/>
            <a:endCxn id="58" idx="0"/>
          </p:cNvCxnSpPr>
          <p:nvPr/>
        </p:nvCxnSpPr>
        <p:spPr bwMode="auto">
          <a:xfrm>
            <a:off x="2143108" y="3849864"/>
            <a:ext cx="1535917" cy="475214"/>
          </a:xfrm>
          <a:prstGeom prst="bentConnector2">
            <a:avLst/>
          </a:prstGeom>
          <a:solidFill>
            <a:schemeClr val="accent1"/>
          </a:solidFill>
          <a:ln w="12700" cap="flat" cmpd="sng" algn="ctr">
            <a:solidFill>
              <a:schemeClr val="tx1"/>
            </a:solidFill>
            <a:prstDash val="solid"/>
            <a:round/>
            <a:headEnd type="arrow" w="med" len="med"/>
            <a:tailEnd type="arrow"/>
          </a:ln>
          <a:effectLst/>
        </p:spPr>
      </p:cxnSp>
      <p:cxnSp>
        <p:nvCxnSpPr>
          <p:cNvPr id="85" name="Elbow Connector 84"/>
          <p:cNvCxnSpPr>
            <a:stCxn id="64" idx="3"/>
            <a:endCxn id="58" idx="3"/>
          </p:cNvCxnSpPr>
          <p:nvPr/>
        </p:nvCxnSpPr>
        <p:spPr bwMode="auto">
          <a:xfrm flipV="1">
            <a:off x="2143108" y="4460190"/>
            <a:ext cx="1785950" cy="604120"/>
          </a:xfrm>
          <a:prstGeom prst="bentConnector3">
            <a:avLst>
              <a:gd name="adj1" fmla="val 112800"/>
            </a:avLst>
          </a:prstGeom>
          <a:solidFill>
            <a:schemeClr val="accent1"/>
          </a:solidFill>
          <a:ln w="12700" cap="flat" cmpd="sng" algn="ctr">
            <a:solidFill>
              <a:schemeClr val="tx1"/>
            </a:solidFill>
            <a:prstDash val="solid"/>
            <a:round/>
            <a:headEnd type="arrow" w="med" len="med"/>
            <a:tailEnd type="arrow"/>
          </a:ln>
          <a:effectLst/>
        </p:spPr>
      </p:cxnSp>
      <p:cxnSp>
        <p:nvCxnSpPr>
          <p:cNvPr id="95" name="Elbow Connector 94"/>
          <p:cNvCxnSpPr>
            <a:stCxn id="10" idx="2"/>
            <a:endCxn id="19" idx="0"/>
          </p:cNvCxnSpPr>
          <p:nvPr/>
        </p:nvCxnSpPr>
        <p:spPr bwMode="auto">
          <a:xfrm rot="16200000" flipH="1">
            <a:off x="6671657" y="3456175"/>
            <a:ext cx="944223" cy="785818"/>
          </a:xfrm>
          <a:prstGeom prst="bentConnector3">
            <a:avLst>
              <a:gd name="adj1" fmla="val 50000"/>
            </a:avLst>
          </a:prstGeom>
          <a:solidFill>
            <a:schemeClr val="accent1"/>
          </a:solidFill>
          <a:ln w="12700" cap="flat" cmpd="sng" algn="ctr">
            <a:solidFill>
              <a:schemeClr val="tx1"/>
            </a:solidFill>
            <a:prstDash val="solid"/>
            <a:round/>
            <a:headEnd type="arrow" w="med" len="med"/>
            <a:tailEnd type="arrow"/>
          </a:ln>
          <a:effectLst/>
        </p:spPr>
      </p:cxnSp>
      <p:cxnSp>
        <p:nvCxnSpPr>
          <p:cNvPr id="96" name="Straight Arrow Connector 95"/>
          <p:cNvCxnSpPr>
            <a:stCxn id="52" idx="0"/>
            <a:endCxn id="64" idx="0"/>
          </p:cNvCxnSpPr>
          <p:nvPr/>
        </p:nvCxnSpPr>
        <p:spPr bwMode="auto">
          <a:xfrm rot="16200000" flipH="1">
            <a:off x="1428728" y="4464851"/>
            <a:ext cx="928694" cy="1588"/>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101" name="Elbow Connector 94"/>
          <p:cNvCxnSpPr>
            <a:stCxn id="10" idx="1"/>
            <a:endCxn id="13" idx="0"/>
          </p:cNvCxnSpPr>
          <p:nvPr/>
        </p:nvCxnSpPr>
        <p:spPr bwMode="auto">
          <a:xfrm rot="10800000" flipV="1">
            <a:off x="5822166" y="3241862"/>
            <a:ext cx="678661" cy="1079334"/>
          </a:xfrm>
          <a:prstGeom prst="bentConnector2">
            <a:avLst/>
          </a:prstGeom>
          <a:solidFill>
            <a:schemeClr val="accent1"/>
          </a:solidFill>
          <a:ln w="12700" cap="flat" cmpd="sng" algn="ctr">
            <a:solidFill>
              <a:schemeClr val="tx1"/>
            </a:solidFill>
            <a:prstDash val="solid"/>
            <a:round/>
            <a:headEnd type="arrow" w="med" len="med"/>
            <a:tailEnd type="arrow"/>
          </a:ln>
          <a:effectLst/>
        </p:spPr>
      </p:cxnSp>
      <p:cxnSp>
        <p:nvCxnSpPr>
          <p:cNvPr id="104" name="Elbow Connector 94"/>
          <p:cNvCxnSpPr>
            <a:stCxn id="10" idx="3"/>
            <a:endCxn id="21" idx="3"/>
          </p:cNvCxnSpPr>
          <p:nvPr/>
        </p:nvCxnSpPr>
        <p:spPr bwMode="auto">
          <a:xfrm>
            <a:off x="7000892" y="3241862"/>
            <a:ext cx="857256" cy="2286016"/>
          </a:xfrm>
          <a:prstGeom prst="bentConnector3">
            <a:avLst>
              <a:gd name="adj1" fmla="val 126666"/>
            </a:avLst>
          </a:prstGeom>
          <a:solidFill>
            <a:schemeClr val="accent1"/>
          </a:solidFill>
          <a:ln w="12700" cap="flat" cmpd="sng" algn="ctr">
            <a:solidFill>
              <a:schemeClr val="tx1"/>
            </a:solidFill>
            <a:prstDash val="solid"/>
            <a:round/>
            <a:headEnd type="arrow" w="med" len="med"/>
            <a:tailEnd type="arrow"/>
          </a:ln>
          <a:effectLst/>
        </p:spPr>
      </p:cxnSp>
      <p:sp>
        <p:nvSpPr>
          <p:cNvPr id="107" name="TextBox 106"/>
          <p:cNvSpPr txBox="1"/>
          <p:nvPr/>
        </p:nvSpPr>
        <p:spPr>
          <a:xfrm>
            <a:off x="857224" y="5857892"/>
            <a:ext cx="5936240" cy="646331"/>
          </a:xfrm>
          <a:prstGeom prst="rect">
            <a:avLst/>
          </a:prstGeom>
          <a:noFill/>
        </p:spPr>
        <p:txBody>
          <a:bodyPr wrap="none" rtlCol="0">
            <a:spAutoFit/>
          </a:bodyPr>
          <a:lstStyle/>
          <a:p>
            <a:r>
              <a:rPr lang="en-US" sz="1800" dirty="0" smtClean="0"/>
              <a:t>All interfaces are not mandatory in all deployment scenarios.</a:t>
            </a:r>
          </a:p>
          <a:p>
            <a:r>
              <a:rPr lang="en-US" sz="1800" dirty="0" smtClean="0"/>
              <a:t>SME interfaces are not visible in these pictures.</a:t>
            </a:r>
            <a:endParaRPr lang="en-US" sz="1800" dirty="0"/>
          </a:p>
        </p:txBody>
      </p:sp>
      <p:sp>
        <p:nvSpPr>
          <p:cNvPr id="108" name="Rounded Rectangle 107"/>
          <p:cNvSpPr/>
          <p:nvPr/>
        </p:nvSpPr>
        <p:spPr bwMode="auto">
          <a:xfrm>
            <a:off x="7429520" y="2285992"/>
            <a:ext cx="928694" cy="571504"/>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WS Database</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09" name="Elbow Connector 94"/>
          <p:cNvCxnSpPr>
            <a:stCxn id="10" idx="0"/>
            <a:endCxn id="108" idx="1"/>
          </p:cNvCxnSpPr>
          <p:nvPr/>
        </p:nvCxnSpPr>
        <p:spPr bwMode="auto">
          <a:xfrm rot="5400000" flipH="1" flipV="1">
            <a:off x="6822686" y="2499917"/>
            <a:ext cx="535006" cy="678661"/>
          </a:xfrm>
          <a:prstGeom prst="bentConnector2">
            <a:avLst/>
          </a:prstGeom>
          <a:solidFill>
            <a:schemeClr val="accent1"/>
          </a:solidFill>
          <a:ln w="12700" cap="flat" cmpd="sng" algn="ctr">
            <a:solidFill>
              <a:schemeClr val="tx1"/>
            </a:solidFill>
            <a:prstDash val="solid"/>
            <a:round/>
            <a:headEnd type="arrow" w="med" len="med"/>
            <a:tailEnd type="arrow"/>
          </a:ln>
          <a:effectLst/>
        </p:spPr>
      </p:cxnSp>
      <p:sp>
        <p:nvSpPr>
          <p:cNvPr id="112" name="Rounded Rectangle 111"/>
          <p:cNvSpPr/>
          <p:nvPr/>
        </p:nvSpPr>
        <p:spPr bwMode="auto">
          <a:xfrm>
            <a:off x="3428992" y="2428868"/>
            <a:ext cx="928694" cy="571504"/>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WS Database</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22" name="Straight Arrow Connector 121"/>
          <p:cNvCxnSpPr>
            <a:stCxn id="61" idx="3"/>
            <a:endCxn id="112" idx="1"/>
          </p:cNvCxnSpPr>
          <p:nvPr/>
        </p:nvCxnSpPr>
        <p:spPr bwMode="auto">
          <a:xfrm>
            <a:off x="2143108" y="2706856"/>
            <a:ext cx="1285884" cy="7764"/>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40" name="Straight Arrow Connector 39"/>
          <p:cNvCxnSpPr>
            <a:stCxn id="55" idx="0"/>
            <a:endCxn id="112" idx="1"/>
          </p:cNvCxnSpPr>
          <p:nvPr/>
        </p:nvCxnSpPr>
        <p:spPr bwMode="auto">
          <a:xfrm rot="5400000" flipH="1" flipV="1">
            <a:off x="2160967" y="2446728"/>
            <a:ext cx="1000132" cy="1535917"/>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43" name="Straight Arrow Connector 42"/>
          <p:cNvCxnSpPr>
            <a:stCxn id="58" idx="0"/>
            <a:endCxn id="112" idx="2"/>
          </p:cNvCxnSpPr>
          <p:nvPr/>
        </p:nvCxnSpPr>
        <p:spPr bwMode="auto">
          <a:xfrm rot="5400000" flipH="1" flipV="1">
            <a:off x="3123829" y="3555568"/>
            <a:ext cx="1324706" cy="214314"/>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47" name="Straight Arrow Connector 46"/>
          <p:cNvCxnSpPr>
            <a:stCxn id="64" idx="0"/>
            <a:endCxn id="112" idx="2"/>
          </p:cNvCxnSpPr>
          <p:nvPr/>
        </p:nvCxnSpPr>
        <p:spPr bwMode="auto">
          <a:xfrm rot="5400000" flipH="1" flipV="1">
            <a:off x="1928794" y="2964653"/>
            <a:ext cx="1928826" cy="2000264"/>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450</TotalTime>
  <Words>782</Words>
  <Application>Microsoft Office PowerPoint</Application>
  <PresentationFormat>On-screen Show (4:3)</PresentationFormat>
  <Paragraphs>165</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High Level Architecture View</vt:lpstr>
      <vt:lpstr>Abstract</vt:lpstr>
      <vt:lpstr>Acronyms Used in the Presentation</vt:lpstr>
      <vt:lpstr>Logical Elements and Interfaces</vt:lpstr>
      <vt:lpstr>Logical Elements</vt:lpstr>
      <vt:lpstr>Logical Interfaces (1/3)</vt:lpstr>
      <vt:lpstr>Logical Interfaces (2/3)</vt:lpstr>
      <vt:lpstr>Logical Interfaces (3/3)</vt:lpstr>
      <vt:lpstr>A Few Deployment Examples</vt:lpstr>
      <vt:lpstr>Summary</vt:lpstr>
    </vt:vector>
  </TitlesOfParts>
  <Company>Nokia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 Architecture View</dc:title>
  <dc:creator>Mika Kasslin</dc:creator>
  <cp:lastModifiedBy>Mika Kasslin</cp:lastModifiedBy>
  <cp:revision>61</cp:revision>
  <cp:lastPrinted>1998-02-10T13:28:06Z</cp:lastPrinted>
  <dcterms:created xsi:type="dcterms:W3CDTF">2010-02-04T12:08:54Z</dcterms:created>
  <dcterms:modified xsi:type="dcterms:W3CDTF">2010-02-04T20:46:48Z</dcterms:modified>
</cp:coreProperties>
</file>