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71" r:id="rId3"/>
    <p:sldId id="272" r:id="rId4"/>
    <p:sldId id="273" r:id="rId5"/>
    <p:sldId id="274" r:id="rId6"/>
    <p:sldId id="275" r:id="rId7"/>
    <p:sldId id="276" r:id="rId8"/>
    <p:sldId id="280" r:id="rId9"/>
    <p:sldId id="277" r:id="rId10"/>
    <p:sldId id="278" r:id="rId11"/>
    <p:sldId id="281" r:id="rId12"/>
    <p:sldId id="27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5882" autoAdjust="0"/>
  </p:normalViewPr>
  <p:slideViewPr>
    <p:cSldViewPr>
      <p:cViewPr varScale="1">
        <p:scale>
          <a:sx n="48" d="100"/>
          <a:sy n="48" d="100"/>
        </p:scale>
        <p:origin x="-147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286" y="-7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802.19-10/0013r0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4609551C-AAC7-49F6-87CF-EA7FA65F22ED}"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802.19-10/0013r0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EB571240-99F6-4C67-8C6D-C082A961F93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802.19-10/0013r0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B73B9AE2-B78B-4F94-B317-723D17F64C5C}"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lnSpcReduction="10000"/>
          </a:bodyPr>
          <a:lstStyle/>
          <a:p>
            <a:endParaRPr lang="en-US" dirty="0" smtClean="0"/>
          </a:p>
        </p:txBody>
      </p:sp>
      <p:sp>
        <p:nvSpPr>
          <p:cNvPr id="4" name="Header Placeholder 3"/>
          <p:cNvSpPr>
            <a:spLocks noGrp="1"/>
          </p:cNvSpPr>
          <p:nvPr>
            <p:ph type="hdr" sz="quarter" idx="10"/>
          </p:nvPr>
        </p:nvSpPr>
        <p:spPr/>
        <p:txBody>
          <a:bodyPr/>
          <a:lstStyle/>
          <a:p>
            <a:r>
              <a:rPr lang="en-US" smtClean="0"/>
              <a:t>doc.: IEEE 802.19-10/0013r0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Mika Kasslin, Nokia</a:t>
            </a:r>
            <a:endParaRPr lang="en-US"/>
          </a:p>
        </p:txBody>
      </p:sp>
      <p:sp>
        <p:nvSpPr>
          <p:cNvPr id="7" name="Slide Number Placeholder 6"/>
          <p:cNvSpPr>
            <a:spLocks noGrp="1"/>
          </p:cNvSpPr>
          <p:nvPr>
            <p:ph type="sldNum" sz="quarter" idx="13"/>
          </p:nvPr>
        </p:nvSpPr>
        <p:spPr/>
        <p:txBody>
          <a:bodyPr/>
          <a:lstStyle/>
          <a:p>
            <a:r>
              <a:rPr lang="en-US" smtClean="0"/>
              <a:t>Page </a:t>
            </a:r>
            <a:fld id="{EB571240-99F6-4C67-8C6D-C082A961F93F}"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802.19-10/0013r0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Mika Kasslin, Nokia</a:t>
            </a:r>
            <a:endParaRPr lang="en-US"/>
          </a:p>
        </p:txBody>
      </p:sp>
      <p:sp>
        <p:nvSpPr>
          <p:cNvPr id="7" name="Slide Number Placeholder 6"/>
          <p:cNvSpPr>
            <a:spLocks noGrp="1"/>
          </p:cNvSpPr>
          <p:nvPr>
            <p:ph type="sldNum" sz="quarter" idx="13"/>
          </p:nvPr>
        </p:nvSpPr>
        <p:spPr/>
        <p:txBody>
          <a:bodyPr/>
          <a:lstStyle/>
          <a:p>
            <a:r>
              <a:rPr lang="en-US" smtClean="0"/>
              <a:t>Page </a:t>
            </a:r>
            <a:fld id="{EB571240-99F6-4C67-8C6D-C082A961F93F}"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2010</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1889744-91EA-4D2C-BA8B-F48405093D3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2010</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D424735-F2EE-4A3B-84F8-95B12C94C99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2010</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0DC2535-254C-45AB-AB70-D66B4A24F09C}"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January 2010</a:t>
            </a:r>
            <a:endParaRPr lang="en-US"/>
          </a:p>
        </p:txBody>
      </p:sp>
      <p:sp>
        <p:nvSpPr>
          <p:cNvPr id="4" name="Footer Placeholder 3"/>
          <p:cNvSpPr>
            <a:spLocks noGrp="1"/>
          </p:cNvSpPr>
          <p:nvPr>
            <p:ph type="ftr" sz="quarter" idx="11"/>
          </p:nvPr>
        </p:nvSpPr>
        <p:spPr/>
        <p:txBody>
          <a:bodyPr/>
          <a:lstStyle/>
          <a:p>
            <a:r>
              <a:rPr lang="en-US" smtClean="0"/>
              <a:t>Mika Kasslin, Nokia</a:t>
            </a:r>
            <a:endParaRPr lang="en-US"/>
          </a:p>
        </p:txBody>
      </p:sp>
      <p:sp>
        <p:nvSpPr>
          <p:cNvPr id="5" name="Slide Number Placeholder 4"/>
          <p:cNvSpPr>
            <a:spLocks noGrp="1"/>
          </p:cNvSpPr>
          <p:nvPr>
            <p:ph type="sldNum" sz="quarter" idx="12"/>
          </p:nvPr>
        </p:nvSpPr>
        <p:spPr/>
        <p:txBody>
          <a:bodyPr/>
          <a:lstStyle/>
          <a:p>
            <a:r>
              <a:rPr lang="en-US" smtClean="0"/>
              <a:t>Slide </a:t>
            </a:r>
            <a:fld id="{46D07021-E286-48AF-A032-7C0E76536C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2010</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CB09AE7-036D-45D1-888E-23F2708915A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2010</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92F2042-C43B-4FE8-BC99-3E13C746763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2010</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1B05A9F-D9E6-4FD7-80FB-E0BDE2275E2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2010</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A1FA9600-CCE7-4C26-BFD6-27D3C44B486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2010</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2F4E9780-D945-4E62-9E13-D822DDDE4BD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2010</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E503A97B-7890-4FD9-A178-26DE1522CCC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2010</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41FF0EB-B391-4817-AD6A-01E4ADF9D68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2010</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8220E0F-C8D4-4FE6-8AD8-83314A77BE6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January 2010</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6D07021-E286-48AF-A032-7C0E76536C84}"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802.19-10/0013r0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January 2010</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7B8C6FD0-760C-4AF4-96AB-00C3FC380D03}"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Coexistence architecture of 802.19.1</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2010-01-19</a:t>
            </a:r>
            <a:endParaRPr lang="en-US" sz="2000" b="0" dirty="0"/>
          </a:p>
        </p:txBody>
      </p:sp>
      <p:graphicFrame>
        <p:nvGraphicFramePr>
          <p:cNvPr id="30731" name="Object 11"/>
          <p:cNvGraphicFramePr>
            <a:graphicFrameLocks noChangeAspect="1"/>
          </p:cNvGraphicFramePr>
          <p:nvPr/>
        </p:nvGraphicFramePr>
        <p:xfrm>
          <a:off x="309563" y="2389188"/>
          <a:ext cx="8455025" cy="2371725"/>
        </p:xfrm>
        <a:graphic>
          <a:graphicData uri="http://schemas.openxmlformats.org/presentationml/2006/ole">
            <p:oleObj spid="_x0000_s30731" name="Document" r:id="rId4" imgW="8451193" imgH="2551373"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base management</a:t>
            </a:r>
            <a:endParaRPr lang="en-US" dirty="0"/>
          </a:p>
        </p:txBody>
      </p:sp>
      <p:sp>
        <p:nvSpPr>
          <p:cNvPr id="3" name="Content Placeholder 2"/>
          <p:cNvSpPr>
            <a:spLocks noGrp="1"/>
          </p:cNvSpPr>
          <p:nvPr>
            <p:ph idx="1"/>
          </p:nvPr>
        </p:nvSpPr>
        <p:spPr/>
        <p:txBody>
          <a:bodyPr/>
          <a:lstStyle/>
          <a:p>
            <a:r>
              <a:rPr lang="en-US" dirty="0" smtClean="0"/>
              <a:t>Time base management is a support function that provides common time view to different parties</a:t>
            </a:r>
          </a:p>
          <a:p>
            <a:pPr lvl="1"/>
            <a:r>
              <a:rPr lang="en-US" dirty="0" smtClean="0"/>
              <a:t>Neighboring networks and devices have a form of common clock</a:t>
            </a:r>
          </a:p>
          <a:p>
            <a:r>
              <a:rPr lang="en-US" dirty="0" smtClean="0"/>
              <a:t>Common time base is the enabler for different kind of time based coexistence functions</a:t>
            </a:r>
          </a:p>
          <a:p>
            <a:pPr lvl="1"/>
            <a:r>
              <a:rPr lang="en-US" dirty="0" smtClean="0"/>
              <a:t>Silence periods to perform primary detection (sensing)</a:t>
            </a:r>
          </a:p>
          <a:p>
            <a:pPr lvl="1"/>
            <a:r>
              <a:rPr lang="en-US" dirty="0" smtClean="0"/>
              <a:t>Time sharing a channel between neighbors</a:t>
            </a:r>
          </a:p>
          <a:p>
            <a:pPr lvl="1"/>
            <a:endParaRPr lang="en-US" dirty="0" smtClean="0"/>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0CB09AE7-036D-45D1-888E-23F2708915A4}"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SAPs for coexistence</a:t>
            </a:r>
            <a:endParaRPr lang="en-US" dirty="0"/>
          </a:p>
        </p:txBody>
      </p:sp>
      <p:sp>
        <p:nvSpPr>
          <p:cNvPr id="3" name="Content Placeholder 2"/>
          <p:cNvSpPr>
            <a:spLocks noGrp="1"/>
          </p:cNvSpPr>
          <p:nvPr>
            <p:ph idx="1"/>
          </p:nvPr>
        </p:nvSpPr>
        <p:spPr/>
        <p:txBody>
          <a:bodyPr/>
          <a:lstStyle/>
          <a:p>
            <a:r>
              <a:rPr lang="en-US" dirty="0" smtClean="0"/>
              <a:t>The two interfaces in the proposed reference model are the minimum to provide means for communication and decision making</a:t>
            </a:r>
          </a:p>
          <a:p>
            <a:pPr lvl="1"/>
            <a:r>
              <a:rPr lang="en-US" dirty="0" smtClean="0"/>
              <a:t>Logical interfaces with set of primitives</a:t>
            </a:r>
          </a:p>
          <a:p>
            <a:r>
              <a:rPr lang="en-US" dirty="0" smtClean="0"/>
              <a:t>CEX_MGMT_SAP</a:t>
            </a:r>
          </a:p>
          <a:p>
            <a:pPr lvl="1"/>
            <a:r>
              <a:rPr lang="en-US" dirty="0" smtClean="0"/>
              <a:t>Contains everything that is needed to implement coexistence decisions in a STA</a:t>
            </a:r>
          </a:p>
          <a:p>
            <a:r>
              <a:rPr lang="en-US" dirty="0" smtClean="0"/>
              <a:t>CEX_COMM_SAP</a:t>
            </a:r>
          </a:p>
          <a:p>
            <a:pPr lvl="1"/>
            <a:r>
              <a:rPr lang="en-US" dirty="0" smtClean="0"/>
              <a:t>Contain everything that is needed to manage communication paths with peer STAs and to exchange coexistence protocol messages with them</a:t>
            </a:r>
            <a:endParaRPr lang="en-US" dirty="0"/>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0CB09AE7-036D-45D1-888E-23F2708915A4}"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The presentation provided a view to coexistence architecture of 802.19.1</a:t>
            </a:r>
          </a:p>
          <a:p>
            <a:r>
              <a:rPr lang="en-US" dirty="0" smtClean="0"/>
              <a:t>A reference model example was presented to facilitate discussions on architecture and functional requirements</a:t>
            </a:r>
          </a:p>
          <a:p>
            <a:endParaRPr lang="en-US" dirty="0" smtClean="0"/>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0CB09AE7-036D-45D1-888E-23F2708915A4}" type="slidenum">
              <a:rPr lang="en-US" smtClean="0"/>
              <a:pPr/>
              <a:t>12</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This presentation is intended to facilitate discussion about the architecture of IEEE 802.19.1 TV White Space coexistence standard</a:t>
            </a:r>
          </a:p>
          <a:p>
            <a:r>
              <a:rPr lang="en-US" dirty="0" smtClean="0"/>
              <a:t>The presentation starts with an overview of the design assumptions and objectives</a:t>
            </a:r>
          </a:p>
          <a:p>
            <a:r>
              <a:rPr lang="en-US" dirty="0" smtClean="0"/>
              <a:t>That will be followed by a list of functional objectives</a:t>
            </a:r>
          </a:p>
          <a:p>
            <a:r>
              <a:rPr lang="en-US" dirty="0" smtClean="0"/>
              <a:t>Next a reference model example is shown</a:t>
            </a:r>
          </a:p>
          <a:p>
            <a:r>
              <a:rPr lang="en-US" dirty="0" smtClean="0"/>
              <a:t>That’s followed by a list of functional elements</a:t>
            </a:r>
          </a:p>
          <a:p>
            <a:pPr lvl="1"/>
            <a:r>
              <a:rPr lang="en-US" dirty="0" smtClean="0"/>
              <a:t>What’s meant with each element?</a:t>
            </a:r>
          </a:p>
          <a:p>
            <a:pPr lvl="1"/>
            <a:r>
              <a:rPr lang="en-US" dirty="0" smtClean="0"/>
              <a:t>What could they comprise of?</a:t>
            </a:r>
          </a:p>
          <a:p>
            <a:r>
              <a:rPr lang="en-US" dirty="0" smtClean="0"/>
              <a:t>A summary slide will close the presentation</a:t>
            </a:r>
          </a:p>
          <a:p>
            <a:endParaRPr lang="en-US" dirty="0"/>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0CB09AE7-036D-45D1-888E-23F2708915A4}"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assumptions and objectives</a:t>
            </a:r>
            <a:endParaRPr lang="en-US" dirty="0"/>
          </a:p>
        </p:txBody>
      </p:sp>
      <p:sp>
        <p:nvSpPr>
          <p:cNvPr id="3" name="Content Placeholder 2"/>
          <p:cNvSpPr>
            <a:spLocks noGrp="1"/>
          </p:cNvSpPr>
          <p:nvPr>
            <p:ph idx="1"/>
          </p:nvPr>
        </p:nvSpPr>
        <p:spPr/>
        <p:txBody>
          <a:bodyPr/>
          <a:lstStyle/>
          <a:p>
            <a:r>
              <a:rPr lang="en-US" dirty="0" smtClean="0"/>
              <a:t>This presentation builds upon two assumption</a:t>
            </a:r>
          </a:p>
          <a:p>
            <a:pPr lvl="1"/>
            <a:r>
              <a:rPr lang="en-US" dirty="0" smtClean="0"/>
              <a:t>Collaborative coexistence</a:t>
            </a:r>
          </a:p>
          <a:p>
            <a:pPr lvl="2"/>
            <a:r>
              <a:rPr lang="en-US" dirty="0" smtClean="0"/>
              <a:t>TVWS networks and devices collaborate for efficient spectrum usage; communication between different players assumed</a:t>
            </a:r>
          </a:p>
          <a:p>
            <a:pPr lvl="1"/>
            <a:r>
              <a:rPr lang="en-US" dirty="0" smtClean="0"/>
              <a:t>Distributed decision making</a:t>
            </a:r>
          </a:p>
          <a:p>
            <a:pPr lvl="2"/>
            <a:r>
              <a:rPr lang="en-US" dirty="0" smtClean="0"/>
              <a:t>Spectrum usage decisions made in the TVWS networks and devices; no external decision making entity assumed</a:t>
            </a:r>
          </a:p>
          <a:p>
            <a:r>
              <a:rPr lang="en-US" dirty="0" smtClean="0"/>
              <a:t>On the other hand we believe that the standard needs to specify a logical entity in a TVBD to facilitate coexistence management</a:t>
            </a:r>
          </a:p>
          <a:p>
            <a:pPr lvl="1"/>
            <a:r>
              <a:rPr lang="en-US" dirty="0" smtClean="0"/>
              <a:t>Rest of the presentation provides a view to such an entity</a:t>
            </a:r>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0CB09AE7-036D-45D1-888E-23F2708915A4}"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Protocol view on coexistence for WS radios</a:t>
            </a:r>
            <a:endParaRPr lang="en-US" dirty="0"/>
          </a:p>
        </p:txBody>
      </p:sp>
      <p:sp>
        <p:nvSpPr>
          <p:cNvPr id="3" name="Content Placeholder 2"/>
          <p:cNvSpPr>
            <a:spLocks noGrp="1"/>
          </p:cNvSpPr>
          <p:nvPr>
            <p:ph idx="1"/>
          </p:nvPr>
        </p:nvSpPr>
        <p:spPr>
          <a:xfrm>
            <a:off x="642910" y="1714488"/>
            <a:ext cx="7772400" cy="4114800"/>
          </a:xfrm>
        </p:spPr>
        <p:txBody>
          <a:bodyPr/>
          <a:lstStyle/>
          <a:p>
            <a:pPr>
              <a:buFontTx/>
              <a:buNone/>
            </a:pPr>
            <a:r>
              <a:rPr lang="en-US" sz="1800" dirty="0" smtClean="0"/>
              <a:t>Multiple independent 802 stations using the 802.19.1 coexistence support</a:t>
            </a:r>
          </a:p>
          <a:p>
            <a:r>
              <a:rPr lang="en-US" sz="1800" dirty="0" smtClean="0"/>
              <a:t>Devices communicate with each others about coexistence</a:t>
            </a:r>
          </a:p>
          <a:p>
            <a:r>
              <a:rPr lang="en-US" sz="1800" dirty="0" smtClean="0"/>
              <a:t>SMEs implement the agreements on spectrum use by using existing management SAPs</a:t>
            </a:r>
          </a:p>
          <a:p>
            <a:pPr>
              <a:buFontTx/>
              <a:buNone/>
            </a:pPr>
            <a:r>
              <a:rPr lang="en-US" sz="1800" dirty="0" smtClean="0"/>
              <a:t>=&gt; </a:t>
            </a:r>
            <a:r>
              <a:rPr lang="en-US" sz="1800" dirty="0"/>
              <a:t>Coexistence standard that doesn’t specify WS radio specific methods</a:t>
            </a:r>
          </a:p>
          <a:p>
            <a:endParaRPr lang="en-US" sz="1800" dirty="0"/>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0CB09AE7-036D-45D1-888E-23F2708915A4}" type="slidenum">
              <a:rPr lang="en-US" smtClean="0"/>
              <a:pPr/>
              <a:t>4</a:t>
            </a:fld>
            <a:endParaRPr lang="en-US"/>
          </a:p>
        </p:txBody>
      </p:sp>
      <p:grpSp>
        <p:nvGrpSpPr>
          <p:cNvPr id="42" name="Group 41"/>
          <p:cNvGrpSpPr/>
          <p:nvPr/>
        </p:nvGrpSpPr>
        <p:grpSpPr>
          <a:xfrm>
            <a:off x="642910" y="3429000"/>
            <a:ext cx="7643866" cy="2954339"/>
            <a:chOff x="719138" y="2533650"/>
            <a:chExt cx="8394700" cy="3706813"/>
          </a:xfrm>
        </p:grpSpPr>
        <p:sp>
          <p:nvSpPr>
            <p:cNvPr id="43" name="Rectangle 3"/>
            <p:cNvSpPr>
              <a:spLocks noChangeArrowheads="1"/>
            </p:cNvSpPr>
            <p:nvPr/>
          </p:nvSpPr>
          <p:spPr bwMode="auto">
            <a:xfrm>
              <a:off x="820739" y="4283075"/>
              <a:ext cx="906462" cy="415925"/>
            </a:xfrm>
            <a:prstGeom prst="rect">
              <a:avLst/>
            </a:prstGeom>
            <a:solidFill>
              <a:schemeClr val="bg1"/>
            </a:solidFill>
            <a:ln w="9525" algn="ctr">
              <a:solidFill>
                <a:schemeClr val="tx1"/>
              </a:solidFill>
              <a:prstDash val="dash"/>
              <a:miter lim="800000"/>
              <a:headEnd/>
              <a:tailEnd/>
            </a:ln>
            <a:effectLst/>
          </p:spPr>
          <p:txBody>
            <a:bodyPr wrap="none" lIns="90488" tIns="44450" rIns="90488" bIns="44450" anchor="ctr">
              <a:noAutofit/>
            </a:bodyPr>
            <a:lstStyle/>
            <a:p>
              <a:endParaRPr lang="en-US" sz="1100"/>
            </a:p>
          </p:txBody>
        </p:sp>
        <p:sp>
          <p:nvSpPr>
            <p:cNvPr id="44" name="Rectangle 4"/>
            <p:cNvSpPr>
              <a:spLocks noChangeArrowheads="1"/>
            </p:cNvSpPr>
            <p:nvPr/>
          </p:nvSpPr>
          <p:spPr bwMode="auto">
            <a:xfrm>
              <a:off x="719138" y="4697413"/>
              <a:ext cx="1227137" cy="1543050"/>
            </a:xfrm>
            <a:prstGeom prst="rect">
              <a:avLst/>
            </a:prstGeom>
            <a:solidFill>
              <a:schemeClr val="bg1"/>
            </a:solidFill>
            <a:ln w="28575" algn="ctr">
              <a:solidFill>
                <a:schemeClr val="tx1"/>
              </a:solidFill>
              <a:prstDash val="dash"/>
              <a:miter lim="800000"/>
              <a:headEnd/>
              <a:tailEnd/>
            </a:ln>
            <a:effectLst/>
          </p:spPr>
          <p:txBody>
            <a:bodyPr lIns="90488" tIns="44450" rIns="90488" bIns="44450" anchor="ctr">
              <a:noAutofit/>
            </a:bodyPr>
            <a:lstStyle/>
            <a:p>
              <a:endParaRPr lang="en-US" sz="1100"/>
            </a:p>
          </p:txBody>
        </p:sp>
        <p:sp>
          <p:nvSpPr>
            <p:cNvPr id="45" name="Rectangle 7"/>
            <p:cNvSpPr>
              <a:spLocks noChangeArrowheads="1"/>
            </p:cNvSpPr>
            <p:nvPr/>
          </p:nvSpPr>
          <p:spPr bwMode="auto">
            <a:xfrm>
              <a:off x="2562225" y="2533650"/>
              <a:ext cx="1325563" cy="1800225"/>
            </a:xfrm>
            <a:prstGeom prst="rect">
              <a:avLst/>
            </a:prstGeom>
            <a:solidFill>
              <a:srgbClr val="6699FF"/>
            </a:solidFill>
            <a:ln w="12700">
              <a:solidFill>
                <a:schemeClr val="tx1"/>
              </a:solidFill>
              <a:miter lim="800000"/>
              <a:headEnd type="none" w="sm" len="sm"/>
              <a:tailEnd type="none" w="sm" len="sm"/>
            </a:ln>
            <a:effectLst/>
          </p:spPr>
          <p:txBody>
            <a:bodyPr wrap="none" anchor="ctr">
              <a:noAutofit/>
            </a:bodyPr>
            <a:lstStyle/>
            <a:p>
              <a:endParaRPr lang="en-US" sz="1100"/>
            </a:p>
          </p:txBody>
        </p:sp>
        <p:sp>
          <p:nvSpPr>
            <p:cNvPr id="46" name="Rectangle 8"/>
            <p:cNvSpPr>
              <a:spLocks noChangeArrowheads="1"/>
            </p:cNvSpPr>
            <p:nvPr/>
          </p:nvSpPr>
          <p:spPr bwMode="auto">
            <a:xfrm>
              <a:off x="2562225" y="4333875"/>
              <a:ext cx="1325563" cy="360363"/>
            </a:xfrm>
            <a:prstGeom prst="rect">
              <a:avLst/>
            </a:prstGeom>
            <a:solidFill>
              <a:srgbClr val="6699FF"/>
            </a:solidFill>
            <a:ln w="12700">
              <a:solidFill>
                <a:schemeClr val="tx1"/>
              </a:solidFill>
              <a:miter lim="800000"/>
              <a:headEnd type="none" w="sm" len="sm"/>
              <a:tailEnd type="none" w="sm" len="sm"/>
            </a:ln>
            <a:effectLst/>
          </p:spPr>
          <p:txBody>
            <a:bodyPr wrap="none" anchor="ctr">
              <a:noAutofit/>
            </a:bodyPr>
            <a:lstStyle/>
            <a:p>
              <a:endParaRPr lang="en-US" sz="1100"/>
            </a:p>
          </p:txBody>
        </p:sp>
        <p:sp>
          <p:nvSpPr>
            <p:cNvPr id="47" name="Text Box 9"/>
            <p:cNvSpPr txBox="1">
              <a:spLocks noChangeArrowheads="1"/>
            </p:cNvSpPr>
            <p:nvPr/>
          </p:nvSpPr>
          <p:spPr bwMode="auto">
            <a:xfrm>
              <a:off x="2695575" y="2894013"/>
              <a:ext cx="1085850" cy="730250"/>
            </a:xfrm>
            <a:prstGeom prst="rect">
              <a:avLst/>
            </a:prstGeom>
            <a:noFill/>
            <a:ln w="12700">
              <a:noFill/>
              <a:miter lim="800000"/>
              <a:headEnd type="none" w="sm" len="sm"/>
              <a:tailEnd type="none" w="sm" len="sm"/>
            </a:ln>
            <a:effectLst/>
          </p:spPr>
          <p:txBody>
            <a:bodyPr wrap="none">
              <a:noAutofit/>
            </a:bodyPr>
            <a:lstStyle/>
            <a:p>
              <a:pPr algn="ctr">
                <a:spcBef>
                  <a:spcPct val="0"/>
                </a:spcBef>
                <a:spcAft>
                  <a:spcPct val="0"/>
                </a:spcAft>
                <a:buClrTx/>
              </a:pPr>
              <a:r>
                <a:rPr lang="en-US" b="1">
                  <a:latin typeface="Times New Roman" pitchFamily="18" charset="0"/>
                </a:rPr>
                <a:t>802.11</a:t>
              </a:r>
            </a:p>
            <a:p>
              <a:pPr algn="ctr">
                <a:spcBef>
                  <a:spcPct val="0"/>
                </a:spcBef>
                <a:spcAft>
                  <a:spcPct val="0"/>
                </a:spcAft>
                <a:buClrTx/>
              </a:pPr>
              <a:r>
                <a:rPr lang="en-US" b="1">
                  <a:latin typeface="Times New Roman" pitchFamily="18" charset="0"/>
                </a:rPr>
                <a:t>WS</a:t>
              </a:r>
            </a:p>
            <a:p>
              <a:pPr algn="ctr">
                <a:spcBef>
                  <a:spcPct val="0"/>
                </a:spcBef>
                <a:spcAft>
                  <a:spcPct val="0"/>
                </a:spcAft>
                <a:buClrTx/>
              </a:pPr>
              <a:r>
                <a:rPr lang="en-US" b="1">
                  <a:latin typeface="Times New Roman" pitchFamily="18" charset="0"/>
                </a:rPr>
                <a:t>MAC+PHY</a:t>
              </a:r>
            </a:p>
          </p:txBody>
        </p:sp>
        <p:sp>
          <p:nvSpPr>
            <p:cNvPr id="48" name="Text Box 10"/>
            <p:cNvSpPr txBox="1">
              <a:spLocks noChangeArrowheads="1"/>
            </p:cNvSpPr>
            <p:nvPr/>
          </p:nvSpPr>
          <p:spPr bwMode="auto">
            <a:xfrm>
              <a:off x="3260726" y="4333874"/>
              <a:ext cx="569913" cy="304800"/>
            </a:xfrm>
            <a:prstGeom prst="rect">
              <a:avLst/>
            </a:prstGeom>
            <a:noFill/>
            <a:ln w="12700">
              <a:noFill/>
              <a:miter lim="800000"/>
              <a:headEnd type="none" w="sm" len="sm"/>
              <a:tailEnd type="none" w="sm" len="sm"/>
            </a:ln>
            <a:effectLst/>
          </p:spPr>
          <p:txBody>
            <a:bodyPr wrap="none">
              <a:noAutofit/>
            </a:bodyPr>
            <a:lstStyle/>
            <a:p>
              <a:pPr algn="ctr">
                <a:spcBef>
                  <a:spcPct val="0"/>
                </a:spcBef>
                <a:spcAft>
                  <a:spcPct val="0"/>
                </a:spcAft>
                <a:buClrTx/>
              </a:pPr>
              <a:r>
                <a:rPr lang="en-US" b="1" dirty="0">
                  <a:latin typeface="Times New Roman" pitchFamily="18" charset="0"/>
                </a:rPr>
                <a:t>SME</a:t>
              </a:r>
            </a:p>
          </p:txBody>
        </p:sp>
        <p:sp>
          <p:nvSpPr>
            <p:cNvPr id="49" name="Rectangle 11"/>
            <p:cNvSpPr>
              <a:spLocks noChangeArrowheads="1"/>
            </p:cNvSpPr>
            <p:nvPr/>
          </p:nvSpPr>
          <p:spPr bwMode="auto">
            <a:xfrm>
              <a:off x="7164388" y="2533650"/>
              <a:ext cx="1325562" cy="1800225"/>
            </a:xfrm>
            <a:prstGeom prst="rect">
              <a:avLst/>
            </a:prstGeom>
            <a:solidFill>
              <a:srgbClr val="CCFF66"/>
            </a:solidFill>
            <a:ln w="12700">
              <a:solidFill>
                <a:schemeClr val="tx1"/>
              </a:solidFill>
              <a:miter lim="800000"/>
              <a:headEnd type="none" w="sm" len="sm"/>
              <a:tailEnd type="none" w="sm" len="sm"/>
            </a:ln>
            <a:effectLst/>
          </p:spPr>
          <p:txBody>
            <a:bodyPr wrap="none" anchor="ctr">
              <a:noAutofit/>
            </a:bodyPr>
            <a:lstStyle/>
            <a:p>
              <a:endParaRPr lang="en-US" sz="1100"/>
            </a:p>
          </p:txBody>
        </p:sp>
        <p:sp>
          <p:nvSpPr>
            <p:cNvPr id="50" name="Rectangle 12"/>
            <p:cNvSpPr>
              <a:spLocks noChangeArrowheads="1"/>
            </p:cNvSpPr>
            <p:nvPr/>
          </p:nvSpPr>
          <p:spPr bwMode="auto">
            <a:xfrm>
              <a:off x="7164388" y="4333875"/>
              <a:ext cx="1325562" cy="360363"/>
            </a:xfrm>
            <a:prstGeom prst="rect">
              <a:avLst/>
            </a:prstGeom>
            <a:solidFill>
              <a:srgbClr val="CCFF66"/>
            </a:solidFill>
            <a:ln w="12700">
              <a:solidFill>
                <a:schemeClr val="tx1"/>
              </a:solidFill>
              <a:miter lim="800000"/>
              <a:headEnd type="none" w="sm" len="sm"/>
              <a:tailEnd type="none" w="sm" len="sm"/>
            </a:ln>
            <a:effectLst/>
          </p:spPr>
          <p:txBody>
            <a:bodyPr wrap="none" anchor="ctr">
              <a:noAutofit/>
            </a:bodyPr>
            <a:lstStyle/>
            <a:p>
              <a:endParaRPr lang="en-US" sz="1100"/>
            </a:p>
          </p:txBody>
        </p:sp>
        <p:sp>
          <p:nvSpPr>
            <p:cNvPr id="51" name="Text Box 13"/>
            <p:cNvSpPr txBox="1">
              <a:spLocks noChangeArrowheads="1"/>
            </p:cNvSpPr>
            <p:nvPr/>
          </p:nvSpPr>
          <p:spPr bwMode="auto">
            <a:xfrm>
              <a:off x="7297738" y="2894013"/>
              <a:ext cx="1085850" cy="730250"/>
            </a:xfrm>
            <a:prstGeom prst="rect">
              <a:avLst/>
            </a:prstGeom>
            <a:solidFill>
              <a:srgbClr val="CCFF66"/>
            </a:solidFill>
            <a:ln w="12700">
              <a:noFill/>
              <a:miter lim="800000"/>
              <a:headEnd type="none" w="sm" len="sm"/>
              <a:tailEnd type="none" w="sm" len="sm"/>
            </a:ln>
            <a:effectLst/>
          </p:spPr>
          <p:txBody>
            <a:bodyPr wrap="none">
              <a:noAutofit/>
            </a:bodyPr>
            <a:lstStyle/>
            <a:p>
              <a:pPr algn="ctr">
                <a:spcBef>
                  <a:spcPct val="0"/>
                </a:spcBef>
                <a:spcAft>
                  <a:spcPct val="0"/>
                </a:spcAft>
                <a:buClrTx/>
              </a:pPr>
              <a:r>
                <a:rPr lang="en-US" b="1" dirty="0">
                  <a:latin typeface="Times New Roman" pitchFamily="18" charset="0"/>
                </a:rPr>
                <a:t>802.x</a:t>
              </a:r>
            </a:p>
            <a:p>
              <a:pPr algn="ctr">
                <a:spcBef>
                  <a:spcPct val="0"/>
                </a:spcBef>
                <a:spcAft>
                  <a:spcPct val="0"/>
                </a:spcAft>
                <a:buClrTx/>
              </a:pPr>
              <a:r>
                <a:rPr lang="en-US" b="1" dirty="0">
                  <a:latin typeface="Times New Roman" pitchFamily="18" charset="0"/>
                </a:rPr>
                <a:t>WS</a:t>
              </a:r>
            </a:p>
            <a:p>
              <a:pPr algn="ctr">
                <a:spcBef>
                  <a:spcPct val="0"/>
                </a:spcBef>
                <a:spcAft>
                  <a:spcPct val="0"/>
                </a:spcAft>
                <a:buClrTx/>
              </a:pPr>
              <a:r>
                <a:rPr lang="en-US" b="1" dirty="0">
                  <a:latin typeface="Times New Roman" pitchFamily="18" charset="0"/>
                </a:rPr>
                <a:t>MAC+PHY</a:t>
              </a:r>
            </a:p>
          </p:txBody>
        </p:sp>
        <p:sp>
          <p:nvSpPr>
            <p:cNvPr id="52" name="Text Box 14"/>
            <p:cNvSpPr txBox="1">
              <a:spLocks noChangeArrowheads="1"/>
            </p:cNvSpPr>
            <p:nvPr/>
          </p:nvSpPr>
          <p:spPr bwMode="auto">
            <a:xfrm>
              <a:off x="7570786" y="4359276"/>
              <a:ext cx="754316" cy="310973"/>
            </a:xfrm>
            <a:prstGeom prst="rect">
              <a:avLst/>
            </a:prstGeom>
            <a:solidFill>
              <a:srgbClr val="CCFF66"/>
            </a:solidFill>
            <a:ln w="12700">
              <a:noFill/>
              <a:miter lim="800000"/>
              <a:headEnd type="none" w="sm" len="sm"/>
              <a:tailEnd type="none" w="sm" len="sm"/>
            </a:ln>
            <a:effectLst/>
          </p:spPr>
          <p:txBody>
            <a:bodyPr wrap="square">
              <a:noAutofit/>
            </a:bodyPr>
            <a:lstStyle/>
            <a:p>
              <a:pPr algn="ctr">
                <a:spcBef>
                  <a:spcPct val="0"/>
                </a:spcBef>
                <a:spcAft>
                  <a:spcPct val="0"/>
                </a:spcAft>
                <a:buClrTx/>
              </a:pPr>
              <a:r>
                <a:rPr lang="en-US" b="1">
                  <a:latin typeface="Times New Roman" pitchFamily="18" charset="0"/>
                </a:rPr>
                <a:t>SME</a:t>
              </a:r>
            </a:p>
          </p:txBody>
        </p:sp>
        <p:sp>
          <p:nvSpPr>
            <p:cNvPr id="53" name="Rectangle 15"/>
            <p:cNvSpPr>
              <a:spLocks noChangeArrowheads="1"/>
            </p:cNvSpPr>
            <p:nvPr/>
          </p:nvSpPr>
          <p:spPr bwMode="auto">
            <a:xfrm>
              <a:off x="1936750" y="4694238"/>
              <a:ext cx="7177088" cy="1541462"/>
            </a:xfrm>
            <a:prstGeom prst="rect">
              <a:avLst/>
            </a:prstGeom>
            <a:solidFill>
              <a:srgbClr val="FFFF99"/>
            </a:solidFill>
            <a:ln w="28575">
              <a:solidFill>
                <a:schemeClr val="tx1"/>
              </a:solidFill>
              <a:miter lim="800000"/>
              <a:headEnd type="none" w="sm" len="sm"/>
              <a:tailEnd type="none" w="sm" len="sm"/>
            </a:ln>
            <a:effectLst/>
          </p:spPr>
          <p:txBody>
            <a:bodyPr wrap="none" anchor="ctr">
              <a:noAutofit/>
            </a:bodyPr>
            <a:lstStyle/>
            <a:p>
              <a:endParaRPr lang="en-US" sz="1100"/>
            </a:p>
          </p:txBody>
        </p:sp>
        <p:sp>
          <p:nvSpPr>
            <p:cNvPr id="54" name="Text Box 16"/>
            <p:cNvSpPr txBox="1">
              <a:spLocks noChangeArrowheads="1"/>
            </p:cNvSpPr>
            <p:nvPr/>
          </p:nvSpPr>
          <p:spPr bwMode="auto">
            <a:xfrm>
              <a:off x="6194425" y="5813424"/>
              <a:ext cx="2882900" cy="366713"/>
            </a:xfrm>
            <a:prstGeom prst="rect">
              <a:avLst/>
            </a:prstGeom>
            <a:noFill/>
            <a:ln w="12700">
              <a:noFill/>
              <a:miter lim="800000"/>
              <a:headEnd type="none" w="sm" len="sm"/>
              <a:tailEnd type="none" w="sm" len="sm"/>
            </a:ln>
            <a:effectLst/>
          </p:spPr>
          <p:txBody>
            <a:bodyPr wrap="none">
              <a:noAutofit/>
            </a:bodyPr>
            <a:lstStyle/>
            <a:p>
              <a:pPr>
                <a:spcBef>
                  <a:spcPct val="0"/>
                </a:spcBef>
                <a:spcAft>
                  <a:spcPct val="0"/>
                </a:spcAft>
                <a:buClrTx/>
              </a:pPr>
              <a:r>
                <a:rPr lang="en-US" sz="1100" b="1">
                  <a:latin typeface="Times New Roman" pitchFamily="18" charset="0"/>
                </a:rPr>
                <a:t>802.19 Coexistence Support</a:t>
              </a:r>
            </a:p>
          </p:txBody>
        </p:sp>
        <p:sp>
          <p:nvSpPr>
            <p:cNvPr id="55" name="Rectangle 17"/>
            <p:cNvSpPr>
              <a:spLocks noChangeArrowheads="1"/>
            </p:cNvSpPr>
            <p:nvPr/>
          </p:nvSpPr>
          <p:spPr bwMode="auto">
            <a:xfrm>
              <a:off x="2562225" y="4694238"/>
              <a:ext cx="1325563" cy="936625"/>
            </a:xfrm>
            <a:prstGeom prst="rect">
              <a:avLst/>
            </a:prstGeom>
            <a:solidFill>
              <a:srgbClr val="FFFF00"/>
            </a:solidFill>
            <a:ln w="12700">
              <a:solidFill>
                <a:schemeClr val="tx1"/>
              </a:solidFill>
              <a:prstDash val="sysDot"/>
              <a:miter lim="800000"/>
              <a:headEnd type="none" w="sm" len="sm"/>
              <a:tailEnd type="none" w="sm" len="sm"/>
            </a:ln>
            <a:effectLst/>
          </p:spPr>
          <p:txBody>
            <a:bodyPr wrap="none" anchor="ctr">
              <a:noAutofit/>
            </a:bodyPr>
            <a:lstStyle/>
            <a:p>
              <a:endParaRPr lang="en-US" sz="1100"/>
            </a:p>
          </p:txBody>
        </p:sp>
        <p:sp>
          <p:nvSpPr>
            <p:cNvPr id="56" name="Rectangle 18"/>
            <p:cNvSpPr>
              <a:spLocks noChangeArrowheads="1"/>
            </p:cNvSpPr>
            <p:nvPr/>
          </p:nvSpPr>
          <p:spPr bwMode="auto">
            <a:xfrm>
              <a:off x="4278313" y="4694238"/>
              <a:ext cx="1325562" cy="936625"/>
            </a:xfrm>
            <a:prstGeom prst="rect">
              <a:avLst/>
            </a:prstGeom>
            <a:solidFill>
              <a:srgbClr val="FFFF00"/>
            </a:solidFill>
            <a:ln w="12700">
              <a:solidFill>
                <a:schemeClr val="tx1"/>
              </a:solidFill>
              <a:prstDash val="sysDot"/>
              <a:miter lim="800000"/>
              <a:headEnd type="none" w="sm" len="sm"/>
              <a:tailEnd type="none" w="sm" len="sm"/>
            </a:ln>
            <a:effectLst/>
          </p:spPr>
          <p:txBody>
            <a:bodyPr wrap="none" anchor="ctr">
              <a:noAutofit/>
            </a:bodyPr>
            <a:lstStyle/>
            <a:p>
              <a:endParaRPr lang="en-US" sz="1100"/>
            </a:p>
          </p:txBody>
        </p:sp>
        <p:sp>
          <p:nvSpPr>
            <p:cNvPr id="57" name="Rectangle 19"/>
            <p:cNvSpPr>
              <a:spLocks noChangeArrowheads="1"/>
            </p:cNvSpPr>
            <p:nvPr/>
          </p:nvSpPr>
          <p:spPr bwMode="auto">
            <a:xfrm>
              <a:off x="7164388" y="4694238"/>
              <a:ext cx="1325562" cy="936625"/>
            </a:xfrm>
            <a:prstGeom prst="rect">
              <a:avLst/>
            </a:prstGeom>
            <a:solidFill>
              <a:srgbClr val="FFFF00"/>
            </a:solidFill>
            <a:ln w="12700">
              <a:solidFill>
                <a:schemeClr val="tx1"/>
              </a:solidFill>
              <a:prstDash val="sysDot"/>
              <a:miter lim="800000"/>
              <a:headEnd type="none" w="sm" len="sm"/>
              <a:tailEnd type="none" w="sm" len="sm"/>
            </a:ln>
            <a:effectLst/>
          </p:spPr>
          <p:txBody>
            <a:bodyPr wrap="none" anchor="ctr">
              <a:noAutofit/>
            </a:bodyPr>
            <a:lstStyle/>
            <a:p>
              <a:endParaRPr lang="en-US" sz="1100"/>
            </a:p>
          </p:txBody>
        </p:sp>
        <p:sp>
          <p:nvSpPr>
            <p:cNvPr id="58" name="Line 20"/>
            <p:cNvSpPr>
              <a:spLocks noChangeShapeType="1"/>
            </p:cNvSpPr>
            <p:nvPr/>
          </p:nvSpPr>
          <p:spPr bwMode="auto">
            <a:xfrm>
              <a:off x="5603875" y="5054600"/>
              <a:ext cx="1560513" cy="0"/>
            </a:xfrm>
            <a:prstGeom prst="line">
              <a:avLst/>
            </a:prstGeom>
            <a:noFill/>
            <a:ln w="76200">
              <a:solidFill>
                <a:srgbClr val="FF0000"/>
              </a:solidFill>
              <a:round/>
              <a:headEnd type="none" w="sm" len="sm"/>
              <a:tailEnd type="triangle" w="med" len="med"/>
            </a:ln>
            <a:effectLst/>
          </p:spPr>
          <p:txBody>
            <a:bodyPr>
              <a:noAutofit/>
            </a:bodyPr>
            <a:lstStyle/>
            <a:p>
              <a:endParaRPr lang="en-US" sz="1100"/>
            </a:p>
          </p:txBody>
        </p:sp>
        <p:sp>
          <p:nvSpPr>
            <p:cNvPr id="59" name="Line 21"/>
            <p:cNvSpPr>
              <a:spLocks noChangeShapeType="1"/>
            </p:cNvSpPr>
            <p:nvPr/>
          </p:nvSpPr>
          <p:spPr bwMode="auto">
            <a:xfrm>
              <a:off x="5603875" y="5270500"/>
              <a:ext cx="1560513" cy="0"/>
            </a:xfrm>
            <a:prstGeom prst="line">
              <a:avLst/>
            </a:prstGeom>
            <a:noFill/>
            <a:ln w="76200">
              <a:solidFill>
                <a:srgbClr val="FF0000"/>
              </a:solidFill>
              <a:round/>
              <a:headEnd type="triangle" w="med" len="med"/>
              <a:tailEnd type="none" w="sm" len="sm"/>
            </a:ln>
            <a:effectLst/>
          </p:spPr>
          <p:txBody>
            <a:bodyPr>
              <a:noAutofit/>
            </a:bodyPr>
            <a:lstStyle/>
            <a:p>
              <a:endParaRPr lang="en-US" sz="1100"/>
            </a:p>
          </p:txBody>
        </p:sp>
        <p:sp>
          <p:nvSpPr>
            <p:cNvPr id="60" name="Rectangle 22"/>
            <p:cNvSpPr>
              <a:spLocks noChangeArrowheads="1"/>
            </p:cNvSpPr>
            <p:nvPr/>
          </p:nvSpPr>
          <p:spPr bwMode="auto">
            <a:xfrm>
              <a:off x="4278313" y="2533650"/>
              <a:ext cx="1325562" cy="1800225"/>
            </a:xfrm>
            <a:prstGeom prst="rect">
              <a:avLst/>
            </a:prstGeom>
            <a:solidFill>
              <a:srgbClr val="66FFFF"/>
            </a:solidFill>
            <a:ln w="12700">
              <a:solidFill>
                <a:schemeClr val="tx1"/>
              </a:solidFill>
              <a:miter lim="800000"/>
              <a:headEnd type="none" w="sm" len="sm"/>
              <a:tailEnd type="none" w="sm" len="sm"/>
            </a:ln>
            <a:effectLst/>
          </p:spPr>
          <p:txBody>
            <a:bodyPr wrap="none" anchor="ctr">
              <a:noAutofit/>
            </a:bodyPr>
            <a:lstStyle/>
            <a:p>
              <a:endParaRPr lang="en-US" sz="1100"/>
            </a:p>
          </p:txBody>
        </p:sp>
        <p:sp>
          <p:nvSpPr>
            <p:cNvPr id="61" name="Rectangle 23"/>
            <p:cNvSpPr>
              <a:spLocks noChangeArrowheads="1"/>
            </p:cNvSpPr>
            <p:nvPr/>
          </p:nvSpPr>
          <p:spPr bwMode="auto">
            <a:xfrm>
              <a:off x="4278313" y="4333875"/>
              <a:ext cx="1325562" cy="360363"/>
            </a:xfrm>
            <a:prstGeom prst="rect">
              <a:avLst/>
            </a:prstGeom>
            <a:solidFill>
              <a:srgbClr val="66FFFF"/>
            </a:solidFill>
            <a:ln w="12700">
              <a:solidFill>
                <a:schemeClr val="tx1"/>
              </a:solidFill>
              <a:miter lim="800000"/>
              <a:headEnd type="none" w="sm" len="sm"/>
              <a:tailEnd type="none" w="sm" len="sm"/>
            </a:ln>
            <a:effectLst/>
          </p:spPr>
          <p:txBody>
            <a:bodyPr wrap="none" anchor="ctr">
              <a:noAutofit/>
            </a:bodyPr>
            <a:lstStyle/>
            <a:p>
              <a:endParaRPr lang="en-US" sz="1100"/>
            </a:p>
          </p:txBody>
        </p:sp>
        <p:sp>
          <p:nvSpPr>
            <p:cNvPr id="62" name="Text Box 24"/>
            <p:cNvSpPr txBox="1">
              <a:spLocks noChangeArrowheads="1"/>
            </p:cNvSpPr>
            <p:nvPr/>
          </p:nvSpPr>
          <p:spPr bwMode="auto">
            <a:xfrm>
              <a:off x="4411663" y="2894013"/>
              <a:ext cx="1085850" cy="730250"/>
            </a:xfrm>
            <a:prstGeom prst="rect">
              <a:avLst/>
            </a:prstGeom>
            <a:solidFill>
              <a:srgbClr val="66FFFF"/>
            </a:solidFill>
            <a:ln w="12700">
              <a:noFill/>
              <a:miter lim="800000"/>
              <a:headEnd type="none" w="sm" len="sm"/>
              <a:tailEnd type="none" w="sm" len="sm"/>
            </a:ln>
            <a:effectLst/>
          </p:spPr>
          <p:txBody>
            <a:bodyPr wrap="none">
              <a:noAutofit/>
            </a:bodyPr>
            <a:lstStyle/>
            <a:p>
              <a:pPr algn="ctr">
                <a:spcBef>
                  <a:spcPct val="0"/>
                </a:spcBef>
                <a:spcAft>
                  <a:spcPct val="0"/>
                </a:spcAft>
                <a:buClrTx/>
              </a:pPr>
              <a:r>
                <a:rPr lang="en-US" b="1">
                  <a:latin typeface="Times New Roman" pitchFamily="18" charset="0"/>
                </a:rPr>
                <a:t>802.22</a:t>
              </a:r>
            </a:p>
            <a:p>
              <a:pPr algn="ctr">
                <a:spcBef>
                  <a:spcPct val="0"/>
                </a:spcBef>
                <a:spcAft>
                  <a:spcPct val="0"/>
                </a:spcAft>
                <a:buClrTx/>
              </a:pPr>
              <a:r>
                <a:rPr lang="en-US" b="1">
                  <a:latin typeface="Times New Roman" pitchFamily="18" charset="0"/>
                </a:rPr>
                <a:t>WS</a:t>
              </a:r>
            </a:p>
            <a:p>
              <a:pPr algn="ctr">
                <a:spcBef>
                  <a:spcPct val="0"/>
                </a:spcBef>
                <a:spcAft>
                  <a:spcPct val="0"/>
                </a:spcAft>
                <a:buClrTx/>
              </a:pPr>
              <a:r>
                <a:rPr lang="en-US" b="1">
                  <a:latin typeface="Times New Roman" pitchFamily="18" charset="0"/>
                </a:rPr>
                <a:t>MAC+PHY</a:t>
              </a:r>
            </a:p>
          </p:txBody>
        </p:sp>
        <p:sp>
          <p:nvSpPr>
            <p:cNvPr id="63" name="Text Box 25"/>
            <p:cNvSpPr txBox="1">
              <a:spLocks noChangeArrowheads="1"/>
            </p:cNvSpPr>
            <p:nvPr/>
          </p:nvSpPr>
          <p:spPr bwMode="auto">
            <a:xfrm>
              <a:off x="4668838" y="4368799"/>
              <a:ext cx="617537" cy="304800"/>
            </a:xfrm>
            <a:prstGeom prst="rect">
              <a:avLst/>
            </a:prstGeom>
            <a:solidFill>
              <a:srgbClr val="66FFFF"/>
            </a:solidFill>
            <a:ln w="12700">
              <a:noFill/>
              <a:miter lim="800000"/>
              <a:headEnd type="none" w="sm" len="sm"/>
              <a:tailEnd type="none" w="sm" len="sm"/>
            </a:ln>
            <a:effectLst/>
          </p:spPr>
          <p:txBody>
            <a:bodyPr>
              <a:noAutofit/>
            </a:bodyPr>
            <a:lstStyle/>
            <a:p>
              <a:pPr algn="ctr">
                <a:spcBef>
                  <a:spcPct val="0"/>
                </a:spcBef>
                <a:spcAft>
                  <a:spcPct val="0"/>
                </a:spcAft>
                <a:buClrTx/>
              </a:pPr>
              <a:r>
                <a:rPr lang="en-US" b="1" dirty="0">
                  <a:latin typeface="Times New Roman" pitchFamily="18" charset="0"/>
                </a:rPr>
                <a:t>SME</a:t>
              </a:r>
            </a:p>
          </p:txBody>
        </p:sp>
        <p:sp>
          <p:nvSpPr>
            <p:cNvPr id="64" name="AutoShape 26"/>
            <p:cNvSpPr>
              <a:spLocks noChangeArrowheads="1"/>
            </p:cNvSpPr>
            <p:nvPr/>
          </p:nvSpPr>
          <p:spPr bwMode="auto">
            <a:xfrm>
              <a:off x="2916238" y="3759199"/>
              <a:ext cx="214312" cy="825499"/>
            </a:xfrm>
            <a:prstGeom prst="upDownArrow">
              <a:avLst>
                <a:gd name="adj1" fmla="val 50000"/>
                <a:gd name="adj2" fmla="val 77037"/>
              </a:avLst>
            </a:prstGeom>
            <a:solidFill>
              <a:schemeClr val="bg1"/>
            </a:solidFill>
            <a:ln w="9525" algn="ctr">
              <a:solidFill>
                <a:schemeClr val="tx1"/>
              </a:solidFill>
              <a:miter lim="800000"/>
              <a:headEnd/>
              <a:tailEnd/>
            </a:ln>
            <a:effectLst/>
          </p:spPr>
          <p:txBody>
            <a:bodyPr lIns="90488" tIns="44450" rIns="90488" bIns="44450" anchor="ctr">
              <a:noAutofit/>
            </a:bodyPr>
            <a:lstStyle/>
            <a:p>
              <a:endParaRPr lang="en-US" sz="1100"/>
            </a:p>
          </p:txBody>
        </p:sp>
        <p:sp>
          <p:nvSpPr>
            <p:cNvPr id="65" name="Text Box 27"/>
            <p:cNvSpPr txBox="1">
              <a:spLocks noChangeArrowheads="1"/>
            </p:cNvSpPr>
            <p:nvPr/>
          </p:nvSpPr>
          <p:spPr bwMode="auto">
            <a:xfrm>
              <a:off x="3035300" y="3981450"/>
              <a:ext cx="796694" cy="305212"/>
            </a:xfrm>
            <a:prstGeom prst="rect">
              <a:avLst/>
            </a:prstGeom>
            <a:noFill/>
            <a:ln w="9525" algn="ctr">
              <a:noFill/>
              <a:miter lim="800000"/>
              <a:headEnd/>
              <a:tailEnd/>
            </a:ln>
            <a:effectLst/>
          </p:spPr>
          <p:txBody>
            <a:bodyPr wrap="none" lIns="90488" tIns="44450" rIns="90488" bIns="44450">
              <a:noAutofit/>
            </a:bodyPr>
            <a:lstStyle/>
            <a:p>
              <a:pPr defTabSz="762000"/>
              <a:r>
                <a:rPr lang="en-GB" dirty="0"/>
                <a:t>Specific</a:t>
              </a:r>
            </a:p>
          </p:txBody>
        </p:sp>
        <p:sp>
          <p:nvSpPr>
            <p:cNvPr id="66" name="AutoShape 28"/>
            <p:cNvSpPr>
              <a:spLocks noChangeArrowheads="1"/>
            </p:cNvSpPr>
            <p:nvPr/>
          </p:nvSpPr>
          <p:spPr bwMode="auto">
            <a:xfrm>
              <a:off x="2654300" y="4421187"/>
              <a:ext cx="214313" cy="825499"/>
            </a:xfrm>
            <a:prstGeom prst="upDownArrow">
              <a:avLst>
                <a:gd name="adj1" fmla="val 50000"/>
                <a:gd name="adj2" fmla="val 77037"/>
              </a:avLst>
            </a:prstGeom>
            <a:solidFill>
              <a:schemeClr val="bg1"/>
            </a:solidFill>
            <a:ln w="9525" algn="ctr">
              <a:solidFill>
                <a:schemeClr val="tx1"/>
              </a:solidFill>
              <a:miter lim="800000"/>
              <a:headEnd/>
              <a:tailEnd/>
            </a:ln>
            <a:effectLst/>
          </p:spPr>
          <p:txBody>
            <a:bodyPr lIns="90488" tIns="44450" rIns="90488" bIns="44450" anchor="ctr">
              <a:noAutofit/>
            </a:bodyPr>
            <a:lstStyle/>
            <a:p>
              <a:endParaRPr lang="en-US" sz="1100"/>
            </a:p>
          </p:txBody>
        </p:sp>
        <p:sp>
          <p:nvSpPr>
            <p:cNvPr id="67" name="Text Box 29"/>
            <p:cNvSpPr txBox="1">
              <a:spLocks noChangeArrowheads="1"/>
            </p:cNvSpPr>
            <p:nvPr/>
          </p:nvSpPr>
          <p:spPr bwMode="auto">
            <a:xfrm>
              <a:off x="2782888" y="4679949"/>
              <a:ext cx="793488" cy="305212"/>
            </a:xfrm>
            <a:prstGeom prst="rect">
              <a:avLst/>
            </a:prstGeom>
            <a:noFill/>
            <a:ln w="9525" algn="ctr">
              <a:noFill/>
              <a:miter lim="800000"/>
              <a:headEnd/>
              <a:tailEnd/>
            </a:ln>
            <a:effectLst/>
          </p:spPr>
          <p:txBody>
            <a:bodyPr wrap="none" lIns="90488" tIns="44450" rIns="90488" bIns="44450">
              <a:noAutofit/>
            </a:bodyPr>
            <a:lstStyle/>
            <a:p>
              <a:pPr defTabSz="762000"/>
              <a:r>
                <a:rPr lang="en-GB" dirty="0"/>
                <a:t>Generic</a:t>
              </a:r>
            </a:p>
          </p:txBody>
        </p:sp>
        <p:sp>
          <p:nvSpPr>
            <p:cNvPr id="68" name="AutoShape 30"/>
            <p:cNvSpPr>
              <a:spLocks noChangeArrowheads="1"/>
            </p:cNvSpPr>
            <p:nvPr/>
          </p:nvSpPr>
          <p:spPr bwMode="auto">
            <a:xfrm>
              <a:off x="4410075" y="4419599"/>
              <a:ext cx="214313" cy="825499"/>
            </a:xfrm>
            <a:prstGeom prst="upDownArrow">
              <a:avLst>
                <a:gd name="adj1" fmla="val 50000"/>
                <a:gd name="adj2" fmla="val 77037"/>
              </a:avLst>
            </a:prstGeom>
            <a:solidFill>
              <a:schemeClr val="bg1"/>
            </a:solidFill>
            <a:ln w="9525" algn="ctr">
              <a:solidFill>
                <a:schemeClr val="tx1"/>
              </a:solidFill>
              <a:miter lim="800000"/>
              <a:headEnd/>
              <a:tailEnd/>
            </a:ln>
            <a:effectLst/>
          </p:spPr>
          <p:txBody>
            <a:bodyPr lIns="90488" tIns="44450" rIns="90488" bIns="44450" anchor="ctr">
              <a:noAutofit/>
            </a:bodyPr>
            <a:lstStyle/>
            <a:p>
              <a:endParaRPr lang="en-US" sz="1100"/>
            </a:p>
          </p:txBody>
        </p:sp>
        <p:sp>
          <p:nvSpPr>
            <p:cNvPr id="69" name="Arc 31"/>
            <p:cNvSpPr>
              <a:spLocks/>
            </p:cNvSpPr>
            <p:nvPr/>
          </p:nvSpPr>
          <p:spPr bwMode="auto">
            <a:xfrm flipV="1">
              <a:off x="2760663" y="5270500"/>
              <a:ext cx="1751012" cy="644525"/>
            </a:xfrm>
            <a:custGeom>
              <a:avLst/>
              <a:gdLst>
                <a:gd name="G0" fmla="+- 21599 0 0"/>
                <a:gd name="G1" fmla="+- 21600 0 0"/>
                <a:gd name="G2" fmla="+- 21600 0 0"/>
                <a:gd name="T0" fmla="*/ 0 w 43199"/>
                <a:gd name="T1" fmla="*/ 21369 h 21600"/>
                <a:gd name="T2" fmla="*/ 43199 w 43199"/>
                <a:gd name="T3" fmla="*/ 21600 h 21600"/>
                <a:gd name="T4" fmla="*/ 21599 w 43199"/>
                <a:gd name="T5" fmla="*/ 21600 h 21600"/>
              </a:gdLst>
              <a:ahLst/>
              <a:cxnLst>
                <a:cxn ang="0">
                  <a:pos x="T0" y="T1"/>
                </a:cxn>
                <a:cxn ang="0">
                  <a:pos x="T2" y="T3"/>
                </a:cxn>
                <a:cxn ang="0">
                  <a:pos x="T4" y="T5"/>
                </a:cxn>
              </a:cxnLst>
              <a:rect l="0" t="0" r="r" b="b"/>
              <a:pathLst>
                <a:path w="43199" h="21600" fill="none" extrusionOk="0">
                  <a:moveTo>
                    <a:pt x="0" y="21369"/>
                  </a:moveTo>
                  <a:cubicBezTo>
                    <a:pt x="126" y="9530"/>
                    <a:pt x="9759" y="-1"/>
                    <a:pt x="21599" y="0"/>
                  </a:cubicBezTo>
                  <a:cubicBezTo>
                    <a:pt x="33528" y="0"/>
                    <a:pt x="43199" y="9670"/>
                    <a:pt x="43199" y="21600"/>
                  </a:cubicBezTo>
                </a:path>
                <a:path w="43199" h="21600" stroke="0" extrusionOk="0">
                  <a:moveTo>
                    <a:pt x="0" y="21369"/>
                  </a:moveTo>
                  <a:cubicBezTo>
                    <a:pt x="126" y="9530"/>
                    <a:pt x="9759" y="-1"/>
                    <a:pt x="21599" y="0"/>
                  </a:cubicBezTo>
                  <a:cubicBezTo>
                    <a:pt x="33528" y="0"/>
                    <a:pt x="43199" y="9670"/>
                    <a:pt x="43199" y="21600"/>
                  </a:cubicBezTo>
                  <a:lnTo>
                    <a:pt x="21599" y="21600"/>
                  </a:lnTo>
                  <a:close/>
                </a:path>
              </a:pathLst>
            </a:custGeom>
            <a:noFill/>
            <a:ln w="9525">
              <a:solidFill>
                <a:schemeClr val="tx1"/>
              </a:solidFill>
              <a:prstDash val="dash"/>
              <a:round/>
              <a:headEnd type="triangle" w="med" len="med"/>
              <a:tailEnd type="triangle" w="med" len="med"/>
            </a:ln>
            <a:effectLst/>
          </p:spPr>
          <p:txBody>
            <a:bodyPr lIns="90488" tIns="44450" rIns="90488" bIns="44450" anchor="ctr">
              <a:noAutofit/>
            </a:bodyPr>
            <a:lstStyle/>
            <a:p>
              <a:endParaRPr lang="en-US" sz="1100"/>
            </a:p>
          </p:txBody>
        </p:sp>
        <p:grpSp>
          <p:nvGrpSpPr>
            <p:cNvPr id="70" name="Group 32"/>
            <p:cNvGrpSpPr>
              <a:grpSpLocks/>
            </p:cNvGrpSpPr>
            <p:nvPr/>
          </p:nvGrpSpPr>
          <p:grpSpPr bwMode="auto">
            <a:xfrm>
              <a:off x="3454400" y="5705490"/>
              <a:ext cx="474663" cy="365126"/>
              <a:chOff x="1766" y="3639"/>
              <a:chExt cx="299" cy="230"/>
            </a:xfrm>
          </p:grpSpPr>
          <p:sp>
            <p:nvSpPr>
              <p:cNvPr id="75" name="Oval 33"/>
              <p:cNvSpPr>
                <a:spLocks noChangeArrowheads="1"/>
              </p:cNvSpPr>
              <p:nvPr/>
            </p:nvSpPr>
            <p:spPr bwMode="auto">
              <a:xfrm>
                <a:off x="1793" y="3640"/>
                <a:ext cx="245" cy="229"/>
              </a:xfrm>
              <a:prstGeom prst="ellipse">
                <a:avLst/>
              </a:prstGeom>
              <a:solidFill>
                <a:schemeClr val="bg1"/>
              </a:solidFill>
              <a:ln w="9525" algn="ctr">
                <a:solidFill>
                  <a:schemeClr val="tx1"/>
                </a:solidFill>
                <a:round/>
                <a:headEnd/>
                <a:tailEnd/>
              </a:ln>
              <a:effectLst/>
            </p:spPr>
            <p:txBody>
              <a:bodyPr lIns="90488" tIns="44450" rIns="90488" bIns="44450" anchor="ctr">
                <a:noAutofit/>
              </a:bodyPr>
              <a:lstStyle/>
              <a:p>
                <a:endParaRPr lang="en-US" sz="1100"/>
              </a:p>
            </p:txBody>
          </p:sp>
          <p:sp>
            <p:nvSpPr>
              <p:cNvPr id="76" name="Text Box 34"/>
              <p:cNvSpPr txBox="1">
                <a:spLocks noChangeArrowheads="1"/>
              </p:cNvSpPr>
              <p:nvPr/>
            </p:nvSpPr>
            <p:spPr bwMode="auto">
              <a:xfrm>
                <a:off x="1766" y="3639"/>
                <a:ext cx="299" cy="229"/>
              </a:xfrm>
              <a:prstGeom prst="rect">
                <a:avLst/>
              </a:prstGeom>
              <a:noFill/>
              <a:ln w="9525" algn="ctr">
                <a:noFill/>
                <a:miter lim="800000"/>
                <a:headEnd/>
                <a:tailEnd/>
              </a:ln>
              <a:effectLst/>
            </p:spPr>
            <p:txBody>
              <a:bodyPr wrap="none" lIns="90488" tIns="44450" rIns="90488" bIns="44450">
                <a:noAutofit/>
              </a:bodyPr>
              <a:lstStyle/>
              <a:p>
                <a:pPr defTabSz="762000"/>
                <a:r>
                  <a:rPr lang="en-GB" sz="1100"/>
                  <a:t>I.F.</a:t>
                </a:r>
              </a:p>
            </p:txBody>
          </p:sp>
        </p:grpSp>
        <p:sp>
          <p:nvSpPr>
            <p:cNvPr id="71" name="Text Box 35"/>
            <p:cNvSpPr txBox="1">
              <a:spLocks noChangeArrowheads="1"/>
            </p:cNvSpPr>
            <p:nvPr/>
          </p:nvSpPr>
          <p:spPr bwMode="auto">
            <a:xfrm>
              <a:off x="1009650" y="4344988"/>
              <a:ext cx="496888" cy="301625"/>
            </a:xfrm>
            <a:prstGeom prst="rect">
              <a:avLst/>
            </a:prstGeom>
            <a:noFill/>
            <a:ln w="9525" algn="ctr">
              <a:noFill/>
              <a:miter lim="800000"/>
              <a:headEnd/>
              <a:tailEnd/>
            </a:ln>
            <a:effectLst/>
          </p:spPr>
          <p:txBody>
            <a:bodyPr wrap="none" lIns="90488" tIns="44450" rIns="90488" bIns="44450">
              <a:noAutofit/>
            </a:bodyPr>
            <a:lstStyle/>
            <a:p>
              <a:pPr defTabSz="762000"/>
              <a:r>
                <a:rPr lang="en-GB"/>
                <a:t>SME</a:t>
              </a:r>
            </a:p>
          </p:txBody>
        </p:sp>
        <p:sp>
          <p:nvSpPr>
            <p:cNvPr id="72" name="Rectangle 36"/>
            <p:cNvSpPr>
              <a:spLocks noChangeArrowheads="1"/>
            </p:cNvSpPr>
            <p:nvPr/>
          </p:nvSpPr>
          <p:spPr bwMode="auto">
            <a:xfrm>
              <a:off x="815975" y="2560638"/>
              <a:ext cx="906463" cy="1719262"/>
            </a:xfrm>
            <a:prstGeom prst="rect">
              <a:avLst/>
            </a:prstGeom>
            <a:solidFill>
              <a:schemeClr val="bg1"/>
            </a:solidFill>
            <a:ln w="9525" algn="ctr">
              <a:solidFill>
                <a:schemeClr val="tx1"/>
              </a:solidFill>
              <a:prstDash val="dash"/>
              <a:miter lim="800000"/>
              <a:headEnd/>
              <a:tailEnd/>
            </a:ln>
            <a:effectLst/>
          </p:spPr>
          <p:txBody>
            <a:bodyPr lIns="90488" tIns="44450" rIns="90488" bIns="44450" anchor="ctr">
              <a:noAutofit/>
            </a:bodyPr>
            <a:lstStyle/>
            <a:p>
              <a:endParaRPr lang="en-US" sz="1100"/>
            </a:p>
          </p:txBody>
        </p:sp>
        <p:sp>
          <p:nvSpPr>
            <p:cNvPr id="73" name="Text Box 37"/>
            <p:cNvSpPr txBox="1">
              <a:spLocks noChangeArrowheads="1"/>
            </p:cNvSpPr>
            <p:nvPr/>
          </p:nvSpPr>
          <p:spPr bwMode="auto">
            <a:xfrm rot="16200000">
              <a:off x="450851" y="3171825"/>
              <a:ext cx="1558925" cy="514350"/>
            </a:xfrm>
            <a:prstGeom prst="rect">
              <a:avLst/>
            </a:prstGeom>
            <a:noFill/>
            <a:ln w="9525" algn="ctr">
              <a:noFill/>
              <a:miter lim="800000"/>
              <a:headEnd/>
              <a:tailEnd/>
            </a:ln>
            <a:effectLst/>
          </p:spPr>
          <p:txBody>
            <a:bodyPr wrap="none" lIns="90488" tIns="44450" rIns="90488" bIns="44450">
              <a:noAutofit/>
            </a:bodyPr>
            <a:lstStyle/>
            <a:p>
              <a:pPr algn="ctr" defTabSz="762000"/>
              <a:r>
                <a:rPr lang="en-GB" dirty="0"/>
                <a:t>LTE /</a:t>
              </a:r>
              <a:br>
                <a:rPr lang="en-GB" dirty="0"/>
              </a:br>
              <a:r>
                <a:rPr lang="en-GB" dirty="0"/>
                <a:t>Scheduled radios</a:t>
              </a:r>
            </a:p>
          </p:txBody>
        </p:sp>
        <p:sp>
          <p:nvSpPr>
            <p:cNvPr id="74" name="Rectangle 2"/>
            <p:cNvSpPr>
              <a:spLocks noChangeArrowheads="1"/>
            </p:cNvSpPr>
            <p:nvPr/>
          </p:nvSpPr>
          <p:spPr bwMode="auto">
            <a:xfrm>
              <a:off x="4463891" y="5560055"/>
              <a:ext cx="3762698" cy="366766"/>
            </a:xfrm>
            <a:prstGeom prst="rect">
              <a:avLst/>
            </a:prstGeom>
            <a:noFill/>
            <a:ln w="9525" algn="ctr">
              <a:noFill/>
              <a:miter lim="800000"/>
              <a:headEnd/>
              <a:tailEnd/>
            </a:ln>
            <a:effectLst/>
          </p:spPr>
          <p:txBody>
            <a:bodyPr wrap="none" lIns="90488" tIns="44450" rIns="90488" bIns="44450" anchor="ctr">
              <a:noAutofit/>
            </a:bodyPr>
            <a:lstStyle/>
            <a:p>
              <a:r>
                <a:rPr lang="en-US" sz="1100" b="1" dirty="0" smtClean="0">
                  <a:solidFill>
                    <a:srgbClr val="FF0000"/>
                  </a:solidFill>
                </a:rPr>
                <a:t>Communication for coexistence</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model example</a:t>
            </a:r>
            <a:endParaRPr lang="en-US" dirty="0"/>
          </a:p>
        </p:txBody>
      </p:sp>
      <p:sp>
        <p:nvSpPr>
          <p:cNvPr id="3" name="Content Placeholder 2"/>
          <p:cNvSpPr>
            <a:spLocks noGrp="1"/>
          </p:cNvSpPr>
          <p:nvPr>
            <p:ph idx="1"/>
          </p:nvPr>
        </p:nvSpPr>
        <p:spPr>
          <a:xfrm>
            <a:off x="685800" y="1481134"/>
            <a:ext cx="7772400" cy="1947866"/>
          </a:xfrm>
        </p:spPr>
        <p:txBody>
          <a:bodyPr/>
          <a:lstStyle/>
          <a:p>
            <a:r>
              <a:rPr lang="en-US" dirty="0" smtClean="0"/>
              <a:t>We believe the standard needs a logical entity to take care of coexistence in TVWS</a:t>
            </a:r>
          </a:p>
          <a:p>
            <a:pPr lvl="1"/>
            <a:r>
              <a:rPr lang="en-US" dirty="0" smtClean="0"/>
              <a:t>It’s a kind of generic extension to the device’s SME with  CEX_MGMT_SAP as the interface</a:t>
            </a:r>
          </a:p>
          <a:p>
            <a:pPr lvl="1"/>
            <a:r>
              <a:rPr lang="en-US" dirty="0" smtClean="0"/>
              <a:t>Communication with peer instances happens through the CEX_COMM_SAP</a:t>
            </a:r>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0CB09AE7-036D-45D1-888E-23F2708915A4}" type="slidenum">
              <a:rPr lang="en-US" smtClean="0"/>
              <a:pPr/>
              <a:t>5</a:t>
            </a:fld>
            <a:endParaRPr lang="en-US"/>
          </a:p>
        </p:txBody>
      </p:sp>
      <p:sp>
        <p:nvSpPr>
          <p:cNvPr id="7" name="Rectangle 6"/>
          <p:cNvSpPr/>
          <p:nvPr/>
        </p:nvSpPr>
        <p:spPr bwMode="auto">
          <a:xfrm>
            <a:off x="1928794" y="5490928"/>
            <a:ext cx="1904300" cy="86423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noAutofit/>
          </a:bodyPr>
          <a:lstStyle/>
          <a:p>
            <a:pPr marL="0" marR="0" indent="0" algn="ctr" defTabSz="762000" rtl="0" eaLnBrk="0" fontAlgn="base" latinLnBrk="0" hangingPunct="0">
              <a:lnSpc>
                <a:spcPct val="100000"/>
              </a:lnSpc>
              <a:spcBef>
                <a:spcPct val="15000"/>
              </a:spcBef>
              <a:spcAft>
                <a:spcPct val="15000"/>
              </a:spcAft>
              <a:buClr>
                <a:schemeClr val="accent1"/>
              </a:buClr>
              <a:buSzTx/>
              <a:buFontTx/>
              <a:buNone/>
              <a:tabLst/>
            </a:pPr>
            <a:r>
              <a:rPr kumimoji="0" lang="en-US" sz="1800" b="0" i="0" u="none" strike="noStrike" cap="none" normalizeH="0" baseline="0" dirty="0" smtClean="0">
                <a:ln>
                  <a:noFill/>
                </a:ln>
                <a:solidFill>
                  <a:schemeClr val="tx1"/>
                </a:solidFill>
                <a:effectLst/>
                <a:latin typeface="Nokia Sans Wide" pitchFamily="34" charset="0"/>
              </a:rPr>
              <a:t>PHY</a:t>
            </a:r>
          </a:p>
        </p:txBody>
      </p:sp>
      <p:sp>
        <p:nvSpPr>
          <p:cNvPr id="8" name="Rectangle 7"/>
          <p:cNvSpPr/>
          <p:nvPr/>
        </p:nvSpPr>
        <p:spPr bwMode="auto">
          <a:xfrm>
            <a:off x="1930192" y="4653427"/>
            <a:ext cx="1904300" cy="86423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noAutofit/>
          </a:bodyPr>
          <a:lstStyle/>
          <a:p>
            <a:pPr marL="0" marR="0" indent="0" algn="ctr" defTabSz="762000" rtl="0" eaLnBrk="0" fontAlgn="base" latinLnBrk="0" hangingPunct="0">
              <a:lnSpc>
                <a:spcPct val="100000"/>
              </a:lnSpc>
              <a:spcBef>
                <a:spcPct val="15000"/>
              </a:spcBef>
              <a:spcAft>
                <a:spcPct val="15000"/>
              </a:spcAft>
              <a:buClr>
                <a:schemeClr val="accent1"/>
              </a:buClr>
              <a:buSzTx/>
              <a:buFontTx/>
              <a:buNone/>
              <a:tabLst/>
            </a:pPr>
            <a:r>
              <a:rPr kumimoji="0" lang="en-US" sz="1800" b="0" i="0" u="none" strike="noStrike" cap="none" normalizeH="0" baseline="0" dirty="0" smtClean="0">
                <a:ln>
                  <a:noFill/>
                </a:ln>
                <a:solidFill>
                  <a:schemeClr val="tx1"/>
                </a:solidFill>
                <a:effectLst/>
                <a:latin typeface="Nokia Sans Wide" pitchFamily="34" charset="0"/>
              </a:rPr>
              <a:t>MAC</a:t>
            </a:r>
          </a:p>
        </p:txBody>
      </p:sp>
      <p:sp>
        <p:nvSpPr>
          <p:cNvPr id="9" name="Rectangle 8"/>
          <p:cNvSpPr/>
          <p:nvPr/>
        </p:nvSpPr>
        <p:spPr bwMode="auto">
          <a:xfrm>
            <a:off x="1938581" y="3789361"/>
            <a:ext cx="1904300" cy="86423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noAutofit/>
          </a:bodyPr>
          <a:lstStyle/>
          <a:p>
            <a:pPr marL="0" marR="0" indent="0" algn="ctr" defTabSz="762000" rtl="0" eaLnBrk="0" fontAlgn="base" latinLnBrk="0" hangingPunct="0">
              <a:lnSpc>
                <a:spcPct val="100000"/>
              </a:lnSpc>
              <a:spcBef>
                <a:spcPct val="15000"/>
              </a:spcBef>
              <a:spcAft>
                <a:spcPct val="15000"/>
              </a:spcAft>
              <a:buClr>
                <a:schemeClr val="accent1"/>
              </a:buClr>
              <a:buSzTx/>
              <a:buFontTx/>
              <a:buNone/>
              <a:tabLst/>
            </a:pPr>
            <a:r>
              <a:rPr kumimoji="0" lang="en-US" sz="1800" b="0" i="0" u="none" strike="noStrike" cap="none" normalizeH="0" baseline="0" dirty="0" smtClean="0">
                <a:ln>
                  <a:noFill/>
                </a:ln>
                <a:solidFill>
                  <a:schemeClr val="tx1"/>
                </a:solidFill>
                <a:effectLst/>
                <a:latin typeface="Nokia Sans Wide" pitchFamily="34" charset="0"/>
              </a:rPr>
              <a:t>LLC, CS, etc.</a:t>
            </a:r>
          </a:p>
        </p:txBody>
      </p:sp>
      <p:sp>
        <p:nvSpPr>
          <p:cNvPr id="10" name="Rounded Rectangle 9"/>
          <p:cNvSpPr/>
          <p:nvPr/>
        </p:nvSpPr>
        <p:spPr bwMode="auto">
          <a:xfrm>
            <a:off x="2482466" y="4591918"/>
            <a:ext cx="838899" cy="127390"/>
          </a:xfrm>
          <a:prstGeom prst="round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no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endParaRPr kumimoji="0" lang="en-US" sz="1800" b="0" i="0" u="none" strike="noStrike" cap="none" normalizeH="0" baseline="0" smtClean="0">
              <a:ln>
                <a:noFill/>
              </a:ln>
              <a:solidFill>
                <a:schemeClr val="tx1"/>
              </a:solidFill>
              <a:effectLst/>
              <a:latin typeface="Nokia Sans Wide" pitchFamily="34" charset="0"/>
            </a:endParaRPr>
          </a:p>
        </p:txBody>
      </p:sp>
      <p:sp>
        <p:nvSpPr>
          <p:cNvPr id="11" name="Rounded Rectangle 10"/>
          <p:cNvSpPr/>
          <p:nvPr/>
        </p:nvSpPr>
        <p:spPr bwMode="auto">
          <a:xfrm>
            <a:off x="2483864" y="5457383"/>
            <a:ext cx="838899" cy="127390"/>
          </a:xfrm>
          <a:prstGeom prst="round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no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endParaRPr kumimoji="0" lang="en-US" sz="1800" b="0" i="0" u="none" strike="noStrike" cap="none" normalizeH="0" baseline="0" smtClean="0">
              <a:ln>
                <a:noFill/>
              </a:ln>
              <a:solidFill>
                <a:schemeClr val="tx1"/>
              </a:solidFill>
              <a:effectLst/>
              <a:latin typeface="Nokia Sans Wide" pitchFamily="34" charset="0"/>
            </a:endParaRPr>
          </a:p>
        </p:txBody>
      </p:sp>
      <p:sp>
        <p:nvSpPr>
          <p:cNvPr id="12" name="Rounded Rectangle 11"/>
          <p:cNvSpPr/>
          <p:nvPr/>
        </p:nvSpPr>
        <p:spPr bwMode="auto">
          <a:xfrm>
            <a:off x="2483864" y="3720860"/>
            <a:ext cx="838899" cy="127390"/>
          </a:xfrm>
          <a:prstGeom prst="round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no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endParaRPr kumimoji="0" lang="en-US" sz="1800" b="0" i="0" u="none" strike="noStrike" cap="none" normalizeH="0" baseline="0" smtClean="0">
              <a:ln>
                <a:noFill/>
              </a:ln>
              <a:solidFill>
                <a:schemeClr val="tx1"/>
              </a:solidFill>
              <a:effectLst/>
              <a:latin typeface="Nokia Sans Wide" pitchFamily="34" charset="0"/>
            </a:endParaRPr>
          </a:p>
        </p:txBody>
      </p:sp>
      <p:sp>
        <p:nvSpPr>
          <p:cNvPr id="13" name="TextBox 12"/>
          <p:cNvSpPr txBox="1"/>
          <p:nvPr/>
        </p:nvSpPr>
        <p:spPr>
          <a:xfrm>
            <a:off x="2541188" y="5256204"/>
            <a:ext cx="723275" cy="261610"/>
          </a:xfrm>
          <a:prstGeom prst="rect">
            <a:avLst/>
          </a:prstGeom>
          <a:noFill/>
          <a:ln>
            <a:noFill/>
          </a:ln>
        </p:spPr>
        <p:txBody>
          <a:bodyPr wrap="none" rtlCol="0">
            <a:spAutoFit/>
          </a:bodyPr>
          <a:lstStyle/>
          <a:p>
            <a:r>
              <a:rPr lang="en-US" sz="1100" dirty="0" smtClean="0"/>
              <a:t>PHY_SAP</a:t>
            </a:r>
            <a:endParaRPr lang="en-US" sz="1100" dirty="0"/>
          </a:p>
        </p:txBody>
      </p:sp>
      <p:sp>
        <p:nvSpPr>
          <p:cNvPr id="14" name="TextBox 13"/>
          <p:cNvSpPr txBox="1"/>
          <p:nvPr/>
        </p:nvSpPr>
        <p:spPr>
          <a:xfrm>
            <a:off x="2550975" y="4385147"/>
            <a:ext cx="737702" cy="261610"/>
          </a:xfrm>
          <a:prstGeom prst="rect">
            <a:avLst/>
          </a:prstGeom>
          <a:noFill/>
          <a:ln>
            <a:noFill/>
          </a:ln>
        </p:spPr>
        <p:txBody>
          <a:bodyPr wrap="none" rtlCol="0">
            <a:spAutoFit/>
          </a:bodyPr>
          <a:lstStyle/>
          <a:p>
            <a:r>
              <a:rPr lang="en-US" sz="1100" dirty="0" smtClean="0"/>
              <a:t>MAC_SAP</a:t>
            </a:r>
            <a:endParaRPr lang="en-US" sz="1100" dirty="0"/>
          </a:p>
        </p:txBody>
      </p:sp>
      <p:sp>
        <p:nvSpPr>
          <p:cNvPr id="15" name="Rectangle 14"/>
          <p:cNvSpPr/>
          <p:nvPr/>
        </p:nvSpPr>
        <p:spPr bwMode="auto">
          <a:xfrm>
            <a:off x="3834493" y="3788130"/>
            <a:ext cx="1307282" cy="256843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noAutofit/>
          </a:bodyPr>
          <a:lstStyle/>
          <a:p>
            <a:pPr marL="0" marR="0" indent="0" algn="ctr" defTabSz="762000" rtl="0" eaLnBrk="0" fontAlgn="base" latinLnBrk="0" hangingPunct="0">
              <a:lnSpc>
                <a:spcPct val="100000"/>
              </a:lnSpc>
              <a:spcBef>
                <a:spcPct val="15000"/>
              </a:spcBef>
              <a:spcAft>
                <a:spcPct val="15000"/>
              </a:spcAft>
              <a:buClr>
                <a:schemeClr val="accent1"/>
              </a:buClr>
              <a:buSzTx/>
              <a:buFontTx/>
              <a:buNone/>
              <a:tabLst/>
            </a:pPr>
            <a:r>
              <a:rPr kumimoji="0" lang="en-US" sz="1800" b="0" i="0" u="none" strike="noStrike" cap="none" normalizeH="0" baseline="0" dirty="0" smtClean="0">
                <a:ln>
                  <a:noFill/>
                </a:ln>
                <a:solidFill>
                  <a:schemeClr val="tx1"/>
                </a:solidFill>
                <a:effectLst/>
                <a:latin typeface="Nokia Sans Wide" pitchFamily="34" charset="0"/>
              </a:rPr>
              <a:t>SME</a:t>
            </a:r>
          </a:p>
        </p:txBody>
      </p:sp>
      <p:sp>
        <p:nvSpPr>
          <p:cNvPr id="16" name="Rectangle 15"/>
          <p:cNvSpPr/>
          <p:nvPr/>
        </p:nvSpPr>
        <p:spPr bwMode="auto">
          <a:xfrm>
            <a:off x="3841482" y="3625719"/>
            <a:ext cx="1308682" cy="366767"/>
          </a:xfrm>
          <a:prstGeom prst="rect">
            <a:avLst/>
          </a:prstGeom>
          <a:solidFill>
            <a:schemeClr val="bg1"/>
          </a:solidFill>
          <a:ln w="9525" cap="flat" cmpd="sng" algn="ctr">
            <a:no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sp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endParaRPr kumimoji="0" lang="en-US" sz="1800" b="0" i="0" u="none" strike="noStrike" cap="none" normalizeH="0" baseline="0" smtClean="0">
              <a:ln>
                <a:noFill/>
              </a:ln>
              <a:solidFill>
                <a:schemeClr val="tx1"/>
              </a:solidFill>
              <a:effectLst/>
              <a:latin typeface="Nokia Sans Wide" pitchFamily="34" charset="0"/>
            </a:endParaRPr>
          </a:p>
        </p:txBody>
      </p:sp>
      <p:sp>
        <p:nvSpPr>
          <p:cNvPr id="17" name="Rectangle 16"/>
          <p:cNvSpPr/>
          <p:nvPr/>
        </p:nvSpPr>
        <p:spPr bwMode="auto">
          <a:xfrm>
            <a:off x="5136184" y="3789528"/>
            <a:ext cx="1904300" cy="2568430"/>
          </a:xfrm>
          <a:prstGeom prst="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noAutofit/>
          </a:bodyPr>
          <a:lstStyle/>
          <a:p>
            <a:pPr marL="0" marR="0" indent="0" algn="ctr" defTabSz="762000" rtl="0" eaLnBrk="0" fontAlgn="base" latinLnBrk="0" hangingPunct="0">
              <a:lnSpc>
                <a:spcPct val="100000"/>
              </a:lnSpc>
              <a:spcBef>
                <a:spcPct val="15000"/>
              </a:spcBef>
              <a:spcAft>
                <a:spcPct val="15000"/>
              </a:spcAft>
              <a:buClr>
                <a:schemeClr val="accent1"/>
              </a:buClr>
              <a:buSzTx/>
              <a:buFontTx/>
              <a:buNone/>
              <a:tabLst/>
            </a:pPr>
            <a:r>
              <a:rPr kumimoji="0" lang="en-US" sz="1800" b="0" i="0" u="none" strike="noStrike" cap="none" normalizeH="0" baseline="0" dirty="0" smtClean="0">
                <a:ln>
                  <a:noFill/>
                </a:ln>
                <a:solidFill>
                  <a:schemeClr val="tx1"/>
                </a:solidFill>
                <a:effectLst/>
                <a:latin typeface="Nokia Sans Wide" pitchFamily="34" charset="0"/>
              </a:rPr>
              <a:t>Coexistence Entity (CEE)</a:t>
            </a:r>
          </a:p>
        </p:txBody>
      </p:sp>
      <p:sp>
        <p:nvSpPr>
          <p:cNvPr id="18" name="Rounded Rectangle 17"/>
          <p:cNvSpPr/>
          <p:nvPr/>
        </p:nvSpPr>
        <p:spPr bwMode="auto">
          <a:xfrm>
            <a:off x="5060684" y="4519213"/>
            <a:ext cx="173372" cy="879604"/>
          </a:xfrm>
          <a:prstGeom prst="round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no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endParaRPr kumimoji="0" lang="en-US" sz="1800" b="0" i="0" u="none" strike="noStrike" cap="none" normalizeH="0" baseline="0" smtClean="0">
              <a:ln>
                <a:noFill/>
              </a:ln>
              <a:solidFill>
                <a:schemeClr val="tx1"/>
              </a:solidFill>
              <a:effectLst/>
              <a:latin typeface="Nokia Sans Wide" pitchFamily="34" charset="0"/>
            </a:endParaRPr>
          </a:p>
        </p:txBody>
      </p:sp>
      <p:sp>
        <p:nvSpPr>
          <p:cNvPr id="19" name="TextBox 18"/>
          <p:cNvSpPr txBox="1"/>
          <p:nvPr/>
        </p:nvSpPr>
        <p:spPr>
          <a:xfrm>
            <a:off x="2426538" y="3505701"/>
            <a:ext cx="971741" cy="261610"/>
          </a:xfrm>
          <a:prstGeom prst="rect">
            <a:avLst/>
          </a:prstGeom>
          <a:noFill/>
          <a:ln>
            <a:noFill/>
          </a:ln>
        </p:spPr>
        <p:txBody>
          <a:bodyPr wrap="none" rtlCol="0">
            <a:spAutoFit/>
          </a:bodyPr>
          <a:lstStyle/>
          <a:p>
            <a:r>
              <a:rPr lang="en-US" sz="1100" dirty="0" smtClean="0"/>
              <a:t>LLC_SAP, etc.</a:t>
            </a:r>
            <a:endParaRPr lang="en-US" sz="1100" dirty="0"/>
          </a:p>
        </p:txBody>
      </p:sp>
      <p:sp>
        <p:nvSpPr>
          <p:cNvPr id="20" name="TextBox 19"/>
          <p:cNvSpPr txBox="1"/>
          <p:nvPr/>
        </p:nvSpPr>
        <p:spPr>
          <a:xfrm>
            <a:off x="4429124" y="4285878"/>
            <a:ext cx="1355202" cy="261610"/>
          </a:xfrm>
          <a:prstGeom prst="rect">
            <a:avLst/>
          </a:prstGeom>
          <a:noFill/>
          <a:ln>
            <a:noFill/>
          </a:ln>
        </p:spPr>
        <p:txBody>
          <a:bodyPr wrap="square" rtlCol="0">
            <a:spAutoFit/>
          </a:bodyPr>
          <a:lstStyle/>
          <a:p>
            <a:r>
              <a:rPr lang="en-US" sz="1100" dirty="0" smtClean="0"/>
              <a:t>CEX_MGMT_SAP</a:t>
            </a:r>
            <a:endParaRPr lang="en-US" sz="1100" dirty="0"/>
          </a:p>
        </p:txBody>
      </p:sp>
      <p:sp>
        <p:nvSpPr>
          <p:cNvPr id="21" name="Rounded Rectangle 20"/>
          <p:cNvSpPr/>
          <p:nvPr/>
        </p:nvSpPr>
        <p:spPr bwMode="auto">
          <a:xfrm>
            <a:off x="6949605" y="4512222"/>
            <a:ext cx="173372" cy="879604"/>
          </a:xfrm>
          <a:prstGeom prst="round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0488" tIns="44450" rIns="90488" bIns="44450" numCol="1" rtlCol="0" anchor="ctr" anchorCtr="0" compatLnSpc="1">
            <a:prstTxWarp prst="textNoShape">
              <a:avLst/>
            </a:prstTxWarp>
            <a:noAutofit/>
          </a:bodyPr>
          <a:lstStyle/>
          <a:p>
            <a:pPr marL="0" marR="0" indent="0" algn="l" defTabSz="762000" rtl="0" eaLnBrk="0" fontAlgn="base" latinLnBrk="0" hangingPunct="0">
              <a:lnSpc>
                <a:spcPct val="100000"/>
              </a:lnSpc>
              <a:spcBef>
                <a:spcPct val="15000"/>
              </a:spcBef>
              <a:spcAft>
                <a:spcPct val="15000"/>
              </a:spcAft>
              <a:buClr>
                <a:schemeClr val="accent1"/>
              </a:buClr>
              <a:buSzTx/>
              <a:buFontTx/>
              <a:buNone/>
              <a:tabLst/>
            </a:pPr>
            <a:endParaRPr kumimoji="0" lang="en-US" sz="1800" b="0" i="0" u="none" strike="noStrike" cap="none" normalizeH="0" baseline="0" smtClean="0">
              <a:ln>
                <a:noFill/>
              </a:ln>
              <a:solidFill>
                <a:schemeClr val="tx1"/>
              </a:solidFill>
              <a:effectLst/>
              <a:latin typeface="Nokia Sans Wide" pitchFamily="34" charset="0"/>
            </a:endParaRPr>
          </a:p>
        </p:txBody>
      </p:sp>
      <p:sp>
        <p:nvSpPr>
          <p:cNvPr id="22" name="TextBox 21"/>
          <p:cNvSpPr txBox="1"/>
          <p:nvPr/>
        </p:nvSpPr>
        <p:spPr>
          <a:xfrm>
            <a:off x="6398886" y="4278887"/>
            <a:ext cx="1316386" cy="261610"/>
          </a:xfrm>
          <a:prstGeom prst="rect">
            <a:avLst/>
          </a:prstGeom>
          <a:noFill/>
          <a:ln>
            <a:noFill/>
          </a:ln>
        </p:spPr>
        <p:txBody>
          <a:bodyPr wrap="none" rtlCol="0">
            <a:spAutoFit/>
          </a:bodyPr>
          <a:lstStyle/>
          <a:p>
            <a:r>
              <a:rPr lang="en-US" sz="1100" dirty="0" smtClean="0"/>
              <a:t>CEX_COMM_SAP</a:t>
            </a:r>
            <a:endParaRPr lang="en-US" sz="11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the coexistence entity</a:t>
            </a:r>
            <a:endParaRPr lang="en-US" dirty="0"/>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0CB09AE7-036D-45D1-888E-23F2708915A4}" type="slidenum">
              <a:rPr lang="en-US" smtClean="0"/>
              <a:pPr/>
              <a:t>6</a:t>
            </a:fld>
            <a:endParaRPr lang="en-US"/>
          </a:p>
        </p:txBody>
      </p:sp>
      <p:sp>
        <p:nvSpPr>
          <p:cNvPr id="11" name="Content Placeholder 5"/>
          <p:cNvSpPr>
            <a:spLocks noGrp="1"/>
          </p:cNvSpPr>
          <p:nvPr>
            <p:ph sz="half" idx="1"/>
          </p:nvPr>
        </p:nvSpPr>
        <p:spPr>
          <a:xfrm>
            <a:off x="630692" y="4600341"/>
            <a:ext cx="3798432" cy="1829055"/>
          </a:xfrm>
        </p:spPr>
        <p:style>
          <a:lnRef idx="2">
            <a:schemeClr val="accent1"/>
          </a:lnRef>
          <a:fillRef idx="1">
            <a:schemeClr val="lt1"/>
          </a:fillRef>
          <a:effectRef idx="0">
            <a:schemeClr val="accent1"/>
          </a:effectRef>
          <a:fontRef idx="minor">
            <a:schemeClr val="dk1"/>
          </a:fontRef>
        </p:style>
        <p:txBody>
          <a:bodyPr/>
          <a:lstStyle/>
          <a:p>
            <a:pPr>
              <a:buNone/>
            </a:pPr>
            <a:r>
              <a:rPr lang="en-US" sz="1600" b="1" dirty="0" smtClean="0"/>
              <a:t>Coexistence communication (CEX_COMM_SAP)</a:t>
            </a:r>
          </a:p>
          <a:p>
            <a:r>
              <a:rPr lang="en-US" sz="1600" dirty="0" smtClean="0"/>
              <a:t>Neighbor discovery</a:t>
            </a:r>
          </a:p>
          <a:p>
            <a:r>
              <a:rPr lang="en-US" sz="1600" dirty="0" smtClean="0"/>
              <a:t>Trust</a:t>
            </a:r>
          </a:p>
          <a:p>
            <a:r>
              <a:rPr lang="en-US" sz="1600" dirty="0" smtClean="0"/>
              <a:t>Open/Close channel</a:t>
            </a:r>
          </a:p>
          <a:p>
            <a:r>
              <a:rPr lang="en-US" sz="1600" dirty="0" smtClean="0"/>
              <a:t>Send/Publish</a:t>
            </a:r>
            <a:endParaRPr lang="en-US" sz="1600" dirty="0"/>
          </a:p>
        </p:txBody>
      </p:sp>
      <p:sp>
        <p:nvSpPr>
          <p:cNvPr id="12" name="Content Placeholder 6"/>
          <p:cNvSpPr txBox="1">
            <a:spLocks/>
          </p:cNvSpPr>
          <p:nvPr/>
        </p:nvSpPr>
        <p:spPr>
          <a:xfrm>
            <a:off x="638353" y="1785927"/>
            <a:ext cx="7934175" cy="2571768"/>
          </a:xfrm>
          <a:prstGeom prst="rect">
            <a:avLst/>
          </a:prstGeom>
        </p:spPr>
        <p:style>
          <a:lnRef idx="2">
            <a:schemeClr val="accent1"/>
          </a:lnRef>
          <a:fillRef idx="1">
            <a:schemeClr val="lt1"/>
          </a:fillRef>
          <a:effectRef idx="0">
            <a:schemeClr val="accent1"/>
          </a:effectRef>
          <a:fontRef idx="minor">
            <a:schemeClr val="dk1"/>
          </a:fontRef>
        </p:style>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chemeClr val="dk1"/>
                </a:solidFill>
                <a:effectLst/>
                <a:uLnTx/>
                <a:uFillTx/>
                <a:latin typeface="+mn-lt"/>
                <a:ea typeface="+mn-ea"/>
                <a:cs typeface="+mn-cs"/>
              </a:rPr>
              <a:t>Coexistence management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dirty="0" smtClean="0">
                <a:ln>
                  <a:noFill/>
                </a:ln>
                <a:solidFill>
                  <a:schemeClr val="dk1"/>
                </a:solidFill>
                <a:effectLst/>
                <a:uLnTx/>
                <a:uFillTx/>
                <a:latin typeface="+mn-lt"/>
                <a:ea typeface="+mn-ea"/>
                <a:cs typeface="+mn-cs"/>
              </a:rPr>
              <a:t>Protocol</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dk1"/>
                </a:solidFill>
                <a:effectLst/>
                <a:uLnTx/>
                <a:uFillTx/>
                <a:latin typeface="+mn-lt"/>
                <a:ea typeface="+mn-ea"/>
                <a:cs typeface="+mn-cs"/>
              </a:rPr>
              <a:t>Requests to peer instances</a:t>
            </a:r>
          </a:p>
          <a:p>
            <a:pPr marL="1085850" marR="0" lvl="2" indent="-228600" algn="l" defTabSz="914400" rtl="0" eaLnBrk="1" fontAlgn="base" latinLnBrk="0" hangingPunct="1">
              <a:lnSpc>
                <a:spcPct val="100000"/>
              </a:lnSpc>
              <a:spcBef>
                <a:spcPct val="20000"/>
              </a:spcBef>
              <a:spcAft>
                <a:spcPct val="0"/>
              </a:spcAft>
              <a:buClrTx/>
              <a:buSzTx/>
              <a:buFontTx/>
              <a:buChar char="•"/>
              <a:tabLst/>
              <a:defRPr/>
            </a:pPr>
            <a:r>
              <a:rPr kumimoji="0" lang="en-US" sz="1200" b="0" i="0" u="none" strike="noStrike" kern="0" cap="none" spc="0" normalizeH="0" baseline="0" noProof="0" dirty="0" smtClean="0">
                <a:ln>
                  <a:noFill/>
                </a:ln>
                <a:solidFill>
                  <a:schemeClr val="dk1"/>
                </a:solidFill>
                <a:effectLst/>
                <a:uLnTx/>
                <a:uFillTx/>
                <a:latin typeface="+mn-lt"/>
                <a:ea typeface="+mn-ea"/>
                <a:cs typeface="+mn-cs"/>
              </a:rPr>
              <a:t>Which requests?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dk1"/>
                </a:solidFill>
                <a:effectLst/>
                <a:uLnTx/>
                <a:uFillTx/>
                <a:latin typeface="+mn-lt"/>
                <a:ea typeface="+mn-ea"/>
                <a:cs typeface="+mn-cs"/>
              </a:rPr>
              <a:t>Indications to peer instances</a:t>
            </a:r>
          </a:p>
          <a:p>
            <a:pPr marL="1085850" marR="0" lvl="2" indent="-228600" algn="l" defTabSz="914400" rtl="0" eaLnBrk="1" fontAlgn="base" latinLnBrk="0" hangingPunct="1">
              <a:lnSpc>
                <a:spcPct val="100000"/>
              </a:lnSpc>
              <a:spcBef>
                <a:spcPct val="20000"/>
              </a:spcBef>
              <a:spcAft>
                <a:spcPct val="0"/>
              </a:spcAft>
              <a:buClrTx/>
              <a:buSzTx/>
              <a:buFontTx/>
              <a:buChar char="•"/>
              <a:tabLst/>
              <a:defRPr/>
            </a:pPr>
            <a:r>
              <a:rPr kumimoji="0" lang="en-US" sz="1200" b="0" i="0" u="none" strike="noStrike" kern="0" cap="none" spc="0" normalizeH="0" baseline="0" noProof="0" dirty="0" smtClean="0">
                <a:ln>
                  <a:noFill/>
                </a:ln>
                <a:solidFill>
                  <a:schemeClr val="dk1"/>
                </a:solidFill>
                <a:effectLst/>
                <a:uLnTx/>
                <a:uFillTx/>
                <a:latin typeface="+mn-lt"/>
                <a:ea typeface="+mn-ea"/>
                <a:cs typeface="+mn-cs"/>
              </a:rPr>
              <a:t>Which </a:t>
            </a:r>
            <a:r>
              <a:rPr lang="en-US" kern="0" dirty="0" smtClean="0"/>
              <a:t>indications</a:t>
            </a:r>
            <a:r>
              <a:rPr kumimoji="0" lang="en-US" sz="1200" b="0" i="0" u="none" strike="noStrike" kern="0" cap="none" spc="0" normalizeH="0" baseline="0" noProof="0" dirty="0" smtClean="0">
                <a:ln>
                  <a:noFill/>
                </a:ln>
                <a:solidFill>
                  <a:schemeClr val="dk1"/>
                </a:solidFill>
                <a:effectLst/>
                <a:uLnTx/>
                <a:uFillTx/>
                <a:latin typeface="+mn-lt"/>
                <a:ea typeface="+mn-ea"/>
                <a:cs typeface="+mn-cs"/>
              </a:rPr>
              <a:t>?</a:t>
            </a:r>
            <a:endParaRPr kumimoji="0" lang="en-US" sz="1200" b="0" i="0" u="none" strike="noStrike" kern="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dirty="0" smtClean="0">
                <a:ln>
                  <a:noFill/>
                </a:ln>
                <a:solidFill>
                  <a:schemeClr val="dk1"/>
                </a:solidFill>
                <a:effectLst/>
                <a:uLnTx/>
                <a:uFillTx/>
                <a:latin typeface="+mn-lt"/>
                <a:ea typeface="+mn-ea"/>
                <a:cs typeface="+mn-cs"/>
              </a:rPr>
              <a:t>Decision making, etiquette</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2000" b="1" kern="0" dirty="0" smtClean="0"/>
              <a:t>Local commands and events</a:t>
            </a:r>
            <a:endParaRPr kumimoji="0" lang="en-US" sz="2000" b="1" i="0" u="none" strike="noStrike" kern="0" cap="none" spc="0" normalizeH="0" baseline="0" noProof="0" dirty="0" smtClean="0">
              <a:ln>
                <a:noFill/>
              </a:ln>
              <a:solidFill>
                <a:schemeClr val="dk1"/>
              </a:solidFill>
              <a:effectLst/>
              <a:uLnTx/>
              <a:uFillTx/>
              <a:latin typeface="+mn-lt"/>
              <a:ea typeface="+mn-ea"/>
              <a:cs typeface="+mn-cs"/>
            </a:endParaRPr>
          </a:p>
        </p:txBody>
      </p:sp>
      <p:sp>
        <p:nvSpPr>
          <p:cNvPr id="17" name="Content Placeholder 5"/>
          <p:cNvSpPr txBox="1">
            <a:spLocks/>
          </p:cNvSpPr>
          <p:nvPr/>
        </p:nvSpPr>
        <p:spPr bwMode="auto">
          <a:xfrm>
            <a:off x="4774096" y="4600341"/>
            <a:ext cx="3798432" cy="1829055"/>
          </a:xfrm>
          <a:prstGeom prst="rect">
            <a:avLst/>
          </a:prstGeom>
          <a:ln w="25400" cap="flat" cmpd="sng" algn="ctr">
            <a:solidFill>
              <a:schemeClr val="accent1"/>
            </a:solidFill>
            <a:prstDash val="solid"/>
            <a:miter lim="800000"/>
            <a:headEnd/>
            <a:tailEnd/>
          </a:ln>
        </p:spPr>
        <p:style>
          <a:lnRef idx="2">
            <a:schemeClr val="accent1"/>
          </a:lnRef>
          <a:fillRef idx="1">
            <a:schemeClr val="lt1"/>
          </a:fillRef>
          <a:effectRef idx="0">
            <a:schemeClr val="accent1"/>
          </a:effectRef>
          <a:fontRef idx="minor">
            <a:schemeClr val="dk1"/>
          </a:fontRef>
        </p:style>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chemeClr val="dk1"/>
                </a:solidFill>
                <a:effectLst/>
                <a:uLnTx/>
                <a:uFillTx/>
                <a:latin typeface="+mn-lt"/>
                <a:ea typeface="+mn-ea"/>
                <a:cs typeface="+mn-cs"/>
              </a:rPr>
              <a:t>Time base management</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lang="en-US" sz="1600" b="1" kern="0" dirty="0" smtClean="0"/>
              <a:t>Support function to provide common time base </a:t>
            </a:r>
            <a:endParaRPr kumimoji="0" lang="en-US" sz="1600" b="1" i="0" u="none" strike="noStrike" kern="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1600" b="1" i="0" u="none" strike="noStrike" kern="0" cap="none" spc="0" normalizeH="0" baseline="0" noProof="0" dirty="0">
              <a:ln>
                <a:noFill/>
              </a:ln>
              <a:solidFill>
                <a:schemeClr val="dk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 management (1/2)</a:t>
            </a:r>
            <a:endParaRPr lang="en-US" dirty="0"/>
          </a:p>
        </p:txBody>
      </p:sp>
      <p:sp>
        <p:nvSpPr>
          <p:cNvPr id="3" name="Content Placeholder 2"/>
          <p:cNvSpPr>
            <a:spLocks noGrp="1"/>
          </p:cNvSpPr>
          <p:nvPr>
            <p:ph idx="1"/>
          </p:nvPr>
        </p:nvSpPr>
        <p:spPr>
          <a:xfrm>
            <a:off x="685800" y="1690694"/>
            <a:ext cx="7772400" cy="4452950"/>
          </a:xfrm>
        </p:spPr>
        <p:txBody>
          <a:bodyPr/>
          <a:lstStyle/>
          <a:p>
            <a:r>
              <a:rPr lang="en-US" dirty="0" smtClean="0"/>
              <a:t>Coexistence management entity enables efficient use of available spectrum</a:t>
            </a:r>
          </a:p>
          <a:p>
            <a:pPr lvl="1"/>
            <a:r>
              <a:rPr lang="en-US" dirty="0" smtClean="0"/>
              <a:t>It’s the core of the 802.19.1 specification</a:t>
            </a:r>
          </a:p>
          <a:p>
            <a:r>
              <a:rPr lang="en-US" dirty="0" smtClean="0"/>
              <a:t>Essential elements of the coexistence management are</a:t>
            </a:r>
          </a:p>
          <a:p>
            <a:pPr lvl="1"/>
            <a:r>
              <a:rPr lang="en-US" dirty="0" smtClean="0"/>
              <a:t>Common language for coexistence communication – </a:t>
            </a:r>
            <a:r>
              <a:rPr lang="en-US" i="1" dirty="0" smtClean="0"/>
              <a:t>Protocol</a:t>
            </a:r>
            <a:endParaRPr lang="en-US" dirty="0" smtClean="0"/>
          </a:p>
          <a:p>
            <a:pPr lvl="2"/>
            <a:r>
              <a:rPr lang="en-US" dirty="0" smtClean="0"/>
              <a:t>Information for decision making</a:t>
            </a:r>
          </a:p>
          <a:p>
            <a:pPr lvl="1"/>
            <a:r>
              <a:rPr lang="en-US" dirty="0" smtClean="0"/>
              <a:t>Common rules for coexistence decisions – </a:t>
            </a:r>
            <a:r>
              <a:rPr lang="en-US" i="1" dirty="0" smtClean="0"/>
              <a:t>Etiquette</a:t>
            </a:r>
            <a:endParaRPr lang="en-US" dirty="0" smtClean="0"/>
          </a:p>
          <a:p>
            <a:pPr lvl="2"/>
            <a:r>
              <a:rPr lang="en-US" dirty="0" smtClean="0"/>
              <a:t>Decisions on operating parameters as per the available information</a:t>
            </a:r>
          </a:p>
          <a:p>
            <a:pPr lvl="1"/>
            <a:r>
              <a:rPr lang="en-US" dirty="0" smtClean="0"/>
              <a:t>Means to communicate with the local SME</a:t>
            </a:r>
          </a:p>
          <a:p>
            <a:pPr lvl="2"/>
            <a:r>
              <a:rPr lang="en-US" dirty="0" smtClean="0"/>
              <a:t>Implementation of the decisions</a:t>
            </a:r>
          </a:p>
          <a:p>
            <a:pPr lvl="2"/>
            <a:endParaRPr lang="en-US" dirty="0" smtClean="0"/>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0CB09AE7-036D-45D1-888E-23F2708915A4}"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 management (2/2)</a:t>
            </a:r>
            <a:endParaRPr lang="en-US" dirty="0"/>
          </a:p>
        </p:txBody>
      </p:sp>
      <p:sp>
        <p:nvSpPr>
          <p:cNvPr id="3" name="Content Placeholder 2"/>
          <p:cNvSpPr>
            <a:spLocks noGrp="1"/>
          </p:cNvSpPr>
          <p:nvPr>
            <p:ph idx="1"/>
          </p:nvPr>
        </p:nvSpPr>
        <p:spPr/>
        <p:txBody>
          <a:bodyPr/>
          <a:lstStyle/>
          <a:p>
            <a:r>
              <a:rPr lang="en-US" sz="2000" dirty="0" smtClean="0"/>
              <a:t>It provides functionalities such as</a:t>
            </a:r>
            <a:endParaRPr lang="en-US" sz="2000" i="1" dirty="0" smtClean="0"/>
          </a:p>
          <a:p>
            <a:pPr lvl="1"/>
            <a:r>
              <a:rPr lang="en-US" sz="1600" i="1" dirty="0" smtClean="0"/>
              <a:t>Spectrum sensing </a:t>
            </a:r>
            <a:r>
              <a:rPr lang="en-US" sz="1600" dirty="0" smtClean="0"/>
              <a:t>– etiquettes for spectrum sensing and mechanisms for collaborative spectrum sensing with neighbors.</a:t>
            </a:r>
          </a:p>
          <a:p>
            <a:pPr lvl="2"/>
            <a:r>
              <a:rPr lang="en-US" sz="1400" i="1" dirty="0" smtClean="0"/>
              <a:t>Example signaling: </a:t>
            </a:r>
            <a:r>
              <a:rPr lang="en-US" sz="1400" i="1" dirty="0" err="1" smtClean="0"/>
              <a:t>Sensing_ind</a:t>
            </a:r>
            <a:r>
              <a:rPr lang="en-US" sz="1400" i="1" dirty="0" smtClean="0"/>
              <a:t> (sensing results), </a:t>
            </a:r>
            <a:r>
              <a:rPr lang="en-US" sz="1400" i="1" dirty="0" err="1" smtClean="0"/>
              <a:t>Sensing_config_req</a:t>
            </a:r>
            <a:r>
              <a:rPr lang="en-US" sz="1400" i="1" dirty="0" smtClean="0"/>
              <a:t> (silence periods, band, channels), </a:t>
            </a:r>
            <a:r>
              <a:rPr lang="en-US" sz="1400" i="1" dirty="0" err="1" smtClean="0"/>
              <a:t>Sensing_config_resp</a:t>
            </a:r>
            <a:r>
              <a:rPr lang="en-US" sz="1400" i="1" dirty="0" smtClean="0"/>
              <a:t>(used sensing times, band, channels) </a:t>
            </a:r>
          </a:p>
          <a:p>
            <a:pPr lvl="1"/>
            <a:r>
              <a:rPr lang="en-US" sz="1600" i="1" dirty="0" smtClean="0"/>
              <a:t>Spectrum sharing</a:t>
            </a:r>
            <a:r>
              <a:rPr lang="en-US" sz="1600" dirty="0" smtClean="0"/>
              <a:t> – etiquettes for spectrum use and mechanisms for spectrum use negotiations.</a:t>
            </a:r>
          </a:p>
          <a:p>
            <a:pPr lvl="2"/>
            <a:r>
              <a:rPr lang="en-US" sz="1400" i="1" dirty="0" smtClean="0"/>
              <a:t>Example signaling: </a:t>
            </a:r>
            <a:r>
              <a:rPr lang="en-US" sz="1400" i="1" dirty="0" err="1" smtClean="0"/>
              <a:t>Resource_use_ind</a:t>
            </a:r>
            <a:r>
              <a:rPr lang="en-US" sz="1400" i="1" dirty="0" smtClean="0"/>
              <a:t> (ID, band, channel, utilization, priority)</a:t>
            </a:r>
          </a:p>
          <a:p>
            <a:pPr lvl="1"/>
            <a:r>
              <a:rPr lang="en-US" sz="1600" i="1" dirty="0" smtClean="0"/>
              <a:t>Policy discovery </a:t>
            </a:r>
            <a:r>
              <a:rPr lang="en-US" sz="1600" dirty="0" smtClean="0"/>
              <a:t>– mechanisms to determine and discover policies used by a network or applied in the area.</a:t>
            </a:r>
          </a:p>
          <a:p>
            <a:pPr lvl="2"/>
            <a:r>
              <a:rPr lang="en-US" sz="1400" i="1" dirty="0" smtClean="0"/>
              <a:t>Example signaling: </a:t>
            </a:r>
            <a:r>
              <a:rPr lang="en-US" sz="1400" i="1" dirty="0" err="1" smtClean="0"/>
              <a:t>Policy_ind</a:t>
            </a:r>
            <a:r>
              <a:rPr lang="en-US" sz="1400" i="1" dirty="0" smtClean="0"/>
              <a:t> (band, channel, regulation, </a:t>
            </a:r>
            <a:r>
              <a:rPr lang="en-US" sz="1400" i="1" dirty="0" err="1" smtClean="0"/>
              <a:t>tx_power</a:t>
            </a:r>
            <a:r>
              <a:rPr lang="en-US" sz="1400" i="1" dirty="0" smtClean="0"/>
              <a:t>, </a:t>
            </a:r>
            <a:r>
              <a:rPr lang="en-US" sz="1400" i="1" dirty="0" err="1" smtClean="0"/>
              <a:t>duty_cycle</a:t>
            </a:r>
            <a:r>
              <a:rPr lang="en-US" sz="1400" i="1" dirty="0" smtClean="0"/>
              <a:t>, </a:t>
            </a:r>
            <a:r>
              <a:rPr lang="en-US" sz="1400" i="1" dirty="0" err="1" smtClean="0"/>
              <a:t>timing_structure</a:t>
            </a:r>
            <a:r>
              <a:rPr lang="en-US" sz="1400" i="1" dirty="0" smtClean="0"/>
              <a:t>)</a:t>
            </a:r>
          </a:p>
          <a:p>
            <a:pPr lvl="1"/>
            <a:r>
              <a:rPr lang="en-US" sz="1600" i="1" dirty="0" smtClean="0"/>
              <a:t>SME management </a:t>
            </a:r>
            <a:r>
              <a:rPr lang="en-US" sz="1600" dirty="0" smtClean="0"/>
              <a:t>– mechanisms to discover and control station parameters which affect coexistence, e.g. operating frequencies.</a:t>
            </a:r>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0CB09AE7-036D-45D1-888E-23F2708915A4}"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 communication</a:t>
            </a:r>
            <a:endParaRPr lang="en-US" dirty="0"/>
          </a:p>
        </p:txBody>
      </p:sp>
      <p:sp>
        <p:nvSpPr>
          <p:cNvPr id="3" name="Content Placeholder 2"/>
          <p:cNvSpPr>
            <a:spLocks noGrp="1"/>
          </p:cNvSpPr>
          <p:nvPr>
            <p:ph idx="1"/>
          </p:nvPr>
        </p:nvSpPr>
        <p:spPr/>
        <p:txBody>
          <a:bodyPr/>
          <a:lstStyle/>
          <a:p>
            <a:r>
              <a:rPr lang="en-US" sz="2000" dirty="0" smtClean="0"/>
              <a:t>Coexistence communication  entity provides basis for the coexistence protocol</a:t>
            </a:r>
          </a:p>
          <a:p>
            <a:r>
              <a:rPr lang="en-US" sz="2000" dirty="0" smtClean="0"/>
              <a:t>It comprises of following kind of elements</a:t>
            </a:r>
          </a:p>
          <a:p>
            <a:pPr lvl="1"/>
            <a:r>
              <a:rPr lang="en-US" sz="1600" dirty="0" smtClean="0"/>
              <a:t>Peer/neighbor discovery</a:t>
            </a:r>
          </a:p>
          <a:p>
            <a:pPr lvl="2"/>
            <a:r>
              <a:rPr lang="en-US" sz="1400" dirty="0" smtClean="0"/>
              <a:t>How to find peer instances to coexist with?</a:t>
            </a:r>
          </a:p>
          <a:p>
            <a:pPr lvl="1"/>
            <a:r>
              <a:rPr lang="en-US" sz="1600" dirty="0" smtClean="0"/>
              <a:t>Trust</a:t>
            </a:r>
          </a:p>
          <a:p>
            <a:pPr lvl="2"/>
            <a:r>
              <a:rPr lang="en-US" sz="1400" dirty="0" smtClean="0"/>
              <a:t>What are the basis of trust? Secured communication? Certification?</a:t>
            </a:r>
          </a:p>
          <a:p>
            <a:pPr lvl="1"/>
            <a:r>
              <a:rPr lang="en-US" sz="1600" dirty="0" smtClean="0"/>
              <a:t>Communication channel management</a:t>
            </a:r>
          </a:p>
          <a:p>
            <a:pPr lvl="2"/>
            <a:r>
              <a:rPr lang="en-US" sz="1400" dirty="0" smtClean="0"/>
              <a:t>What kind of communication is needed? Always available? Active push or on request only?</a:t>
            </a:r>
          </a:p>
          <a:p>
            <a:pPr lvl="1"/>
            <a:r>
              <a:rPr lang="en-US" sz="1600" dirty="0" smtClean="0"/>
              <a:t>Messaging functionality</a:t>
            </a:r>
          </a:p>
          <a:p>
            <a:endParaRPr lang="en-US" dirty="0"/>
          </a:p>
        </p:txBody>
      </p:sp>
      <p:sp>
        <p:nvSpPr>
          <p:cNvPr id="4" name="Date Placeholder 3"/>
          <p:cNvSpPr>
            <a:spLocks noGrp="1"/>
          </p:cNvSpPr>
          <p:nvPr>
            <p:ph type="dt" sz="half" idx="10"/>
          </p:nvPr>
        </p:nvSpPr>
        <p:spPr/>
        <p:txBody>
          <a:bodyPr/>
          <a:lstStyle/>
          <a:p>
            <a:r>
              <a:rPr lang="en-US" smtClean="0"/>
              <a:t>January 2010</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0CB09AE7-036D-45D1-888E-23F2708915A4}"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0</TotalTime>
  <Words>955</Words>
  <Application>Microsoft Office PowerPoint</Application>
  <PresentationFormat>On-screen Show (4:3)</PresentationFormat>
  <Paragraphs>168</Paragraphs>
  <Slides>12</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802-19-Submission</vt:lpstr>
      <vt:lpstr>Microsoft Office Word 97 - 2003 Document</vt:lpstr>
      <vt:lpstr>Coexistence architecture of 802.19.1</vt:lpstr>
      <vt:lpstr>Introduction</vt:lpstr>
      <vt:lpstr>Design assumptions and objectives</vt:lpstr>
      <vt:lpstr>Protocol view on coexistence for WS radios</vt:lpstr>
      <vt:lpstr>Reference model example</vt:lpstr>
      <vt:lpstr>Elements of the coexistence entity</vt:lpstr>
      <vt:lpstr>Coexistence management (1/2)</vt:lpstr>
      <vt:lpstr>Coexistence management (2/2)</vt:lpstr>
      <vt:lpstr>Coexistence communication</vt:lpstr>
      <vt:lpstr>Time base management</vt:lpstr>
      <vt:lpstr>SAPs for coexistence</vt:lpstr>
      <vt:lpstr>Summary</vt:lpstr>
    </vt:vector>
  </TitlesOfParts>
  <Company>Nokia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architecture of 802.19.1</dc:title>
  <dc:creator>Mika Kasslin</dc:creator>
  <cp:lastModifiedBy>Windows User</cp:lastModifiedBy>
  <cp:revision>75</cp:revision>
  <cp:lastPrinted>1998-02-10T13:28:06Z</cp:lastPrinted>
  <dcterms:created xsi:type="dcterms:W3CDTF">2010-01-15T08:31:11Z</dcterms:created>
  <dcterms:modified xsi:type="dcterms:W3CDTF">2010-01-19T17:21:54Z</dcterms:modified>
</cp:coreProperties>
</file>