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0"/>
  </p:notesMasterIdLst>
  <p:handoutMasterIdLst>
    <p:handoutMasterId r:id="rId21"/>
  </p:handoutMasterIdLst>
  <p:sldIdLst>
    <p:sldId id="256" r:id="rId2"/>
    <p:sldId id="876" r:id="rId3"/>
    <p:sldId id="857" r:id="rId4"/>
    <p:sldId id="908" r:id="rId5"/>
    <p:sldId id="604" r:id="rId6"/>
    <p:sldId id="624" r:id="rId7"/>
    <p:sldId id="605" r:id="rId8"/>
    <p:sldId id="843" r:id="rId9"/>
    <p:sldId id="866" r:id="rId10"/>
    <p:sldId id="845" r:id="rId11"/>
    <p:sldId id="1179" r:id="rId12"/>
    <p:sldId id="877" r:id="rId13"/>
    <p:sldId id="942" r:id="rId14"/>
    <p:sldId id="1181" r:id="rId15"/>
    <p:sldId id="898" r:id="rId16"/>
    <p:sldId id="933" r:id="rId17"/>
    <p:sldId id="856" r:id="rId18"/>
    <p:sldId id="8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31" autoAdjust="0"/>
    <p:restoredTop sz="87288" autoAdjust="0"/>
  </p:normalViewPr>
  <p:slideViewPr>
    <p:cSldViewPr>
      <p:cViewPr varScale="1">
        <p:scale>
          <a:sx n="85" d="100"/>
          <a:sy n="85" d="100"/>
        </p:scale>
        <p:origin x="1830" y="300"/>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315"/>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4/9/2025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F5ED00-6AEB-4A36-0B1D-A0D3C1B98B1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08B15F0-C9E1-ADE4-26EA-D4AA46E70752}"/>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1B28A666-790C-9689-646B-C83C48BAE7D2}"/>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29DB06A0-6AE4-B0B3-9D63-61897F8F5374}"/>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63E194E8-4396-0CF6-4144-989572E7E512}"/>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8CE3A5D0-3F82-B0FC-E6F7-D8E1BDBDE651}"/>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413BEDA1-83BE-1DF2-D9BA-8A25C4AE22B8}"/>
              </a:ext>
            </a:extLst>
          </p:cNvPr>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1455918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B7D3CC-8DA3-109E-9118-D3B5F3F1D8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010702D-0E8C-22B1-7D41-BC3C3D4F2C88}"/>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AF04A33-9A7D-BA84-B1B0-7C4EB11874D2}"/>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DEF8251-8CD7-1D28-DF0F-D517E8337FA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1DDCFF3D-BBC4-CE86-77AC-D855A035A05C}"/>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BA18CE93-C293-FFAE-1C2B-A8C38760D183}"/>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F6A4934-C9A0-3E70-6910-B44E83B0ECF6}"/>
              </a:ext>
            </a:extLst>
          </p:cNvPr>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976198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019993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April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802.18-25/0034r1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ocuments?is_dcn=0033&amp;is_group=0000&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www.ofcom.org.uk/siteassets/resources/documents/consultations/category-3-4-weeks/consultation-expanding-access-to-the-6-ghz-band-for-commercial-mobile-and-wi-fi-services/main-document/expanding-access-to-the-6-ghz-band-for-mobile-and-wi-fi-services.pdf?v=391052"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35&amp;is_group=0000&amp;is_year=2025"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www.icasa.org.za/legislation-and-regulations/draft-regulations-on-the-dynamic-spectrum-access"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www.acma.gov.au/consultations/2025-03/remaking-low-interference-potential-devices-class-licenc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docs.fcc.gov/public/attachments/DOC-410031A1.pdf" TargetMode="External"/><Relationship Id="rId5" Type="http://schemas.openxmlformats.org/officeDocument/2006/relationships/hyperlink" Target="https://www.ofcom.org.uk/spectrum/innovative-use-of-spectrum/consultation-expanding-access-to-the-6-ghz-band-for-commercial-mobile-and-wi-fi-services/?utm_medium=email&amp;utm_campaign=Ofcom%20pioneers%20sharing%20of%20upper%206%20GHz%20spectrum%20between%20mobile%20and%20Wi-Fi%20services&amp;utm_content=Ofcom%20pioneers%20sharing%20of%20upper%206%20GHz%20spectrum%20between%20mobile%20and%20Wi-Fi%20services+CID_da46313569d6a4b16cf1e52e941916c1&amp;utm_source=updates&amp;utm_term=published%20proposals" TargetMode="External"/><Relationship Id="rId10" Type="http://schemas.openxmlformats.org/officeDocument/2006/relationships/image" Target="../media/image1.png"/><Relationship Id="rId4" Type="http://schemas.openxmlformats.org/officeDocument/2006/relationships/hyperlink" Target="https://www.rabc-cccr.ca/ised-radio-standards-specification-rss-247-issue-4-february-2025-digital-transmission-systems-frequency-hopping-systems-and-licence-exempt-local-area-network-devices-in-902-928-mhz-2400/" TargetMode="External"/><Relationship Id="rId9" Type="http://schemas.openxmlformats.org/officeDocument/2006/relationships/hyperlink" Target="https://www.icasa.org.za/legislation-and-regulations/draft-radio-frequency-plan-2025-nrf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eur-lex.europa.eu/legal-content/EN/TXT/?uri=CELEX%3A32025D0650&amp;qid=1744132991749" TargetMode="External"/><Relationship Id="rId7"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docs.fcc.gov/public/attachments/DA-25-219A1.pdf" TargetMode="External"/><Relationship Id="rId5" Type="http://schemas.openxmlformats.org/officeDocument/2006/relationships/hyperlink" Target="https://www.ofcom.org.uk/about-ofcom/annual-reports-and-plans/consultation-ofcoms-plan-of-work-202526/" TargetMode="External"/><Relationship Id="rId4" Type="http://schemas.openxmlformats.org/officeDocument/2006/relationships/hyperlink" Target="https://cept.org/ecc/tools-and-services/ecc-consultation"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miit.gov.cn/zwgk/zcwj/wjfb/tz/art/2025/art_f799fcfdec5e46dc8953a94179ac2b56.html"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ic.gov.vn/van-ban-phap-luat/du-thao/2210.htm"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web.cvent.com/event/b4fe1917-82ff-44d5-b34a-afe989945a9e/summary" TargetMode="External"/><Relationship Id="rId5" Type="http://schemas.openxmlformats.org/officeDocument/2006/relationships/hyperlink" Target="https://web.cvent.com/event/b4fe1917-82ff-44d5-b34a-afe989945a9e/regPage:6347d711-a8f5-4bf7-8bb9-de7dade7d091" TargetMode="External"/><Relationship Id="rId4" Type="http://schemas.openxmlformats.org/officeDocument/2006/relationships/hyperlink" Target="https://touchpoint.eventsair.com/2025-may-ieee-802-wireless-interim-session"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5-03-14.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April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10 April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040465738"/>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Petrick</a:t>
                      </a:r>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r h="370840">
                <a:tc>
                  <a:txBody>
                    <a:bodyPr/>
                    <a:lstStyle/>
                    <a:p>
                      <a:r>
                        <a:rPr lang="en-US" sz="1400" dirty="0" err="1"/>
                        <a:t>Chenhe</a:t>
                      </a:r>
                      <a:r>
                        <a:rPr lang="en-US" sz="1400" dirty="0"/>
                        <a:t> Ji</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jichenhe@huawei.com</a:t>
                      </a:r>
                    </a:p>
                  </a:txBody>
                  <a:tcPr/>
                </a:tc>
                <a:extLst>
                  <a:ext uri="{0D108BD9-81ED-4DB2-BD59-A6C34878D82A}">
                    <a16:rowId xmlns:a16="http://schemas.microsoft.com/office/drawing/2014/main" val="171843477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Vote:</a:t>
            </a:r>
          </a:p>
          <a:p>
            <a:pPr marL="400050" marR="117475" lvl="1" indent="0" algn="just">
              <a:tabLst>
                <a:tab pos="230188" algn="l"/>
              </a:tabLst>
            </a:pPr>
            <a:endParaRPr lang="en-US" sz="1600" spc="-5" dirty="0">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3 April 2025 RR-TAG call as shown in the document </a:t>
            </a:r>
            <a:r>
              <a:rPr lang="en-US" sz="1800" spc="-5" dirty="0">
                <a:solidFill>
                  <a:srgbClr val="FF0000"/>
                </a:solidFill>
                <a:latin typeface="+mj-lt"/>
                <a:cs typeface="Arial"/>
                <a:hlinkClick r:id="rId3"/>
              </a:rPr>
              <a:t>18-25/0033r0</a:t>
            </a:r>
            <a:r>
              <a:rPr lang="en-US" sz="1800" spc="-5" dirty="0">
                <a:latin typeface="+mj-lt"/>
                <a:cs typeface="Arial"/>
              </a:rPr>
              <a:t> with editorial privilege for the IEEE 802.18 Chair. </a:t>
            </a:r>
          </a:p>
          <a:p>
            <a:pPr marL="630238" marR="117475" lvl="1" indent="-230188" algn="just">
              <a:buFont typeface="Times New Roman" pitchFamily="16" charset="0"/>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p>
          <a:p>
            <a:pPr marL="630238" marR="117475" lvl="1"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6998B5-D400-4B1D-E3A1-49EF3AB599E2}"/>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3D703853-3D17-ECC2-443D-D70826FD9A7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a:extLst>
              <a:ext uri="{FF2B5EF4-FFF2-40B4-BE49-F238E27FC236}">
                <a16:creationId xmlns:a16="http://schemas.microsoft.com/office/drawing/2014/main" id="{92C0D58D-DF7B-63C2-337F-B3DD29E532D1}"/>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UK Ofcom’s consultation re 6 GHz</a:t>
            </a:r>
          </a:p>
        </p:txBody>
      </p:sp>
      <p:sp>
        <p:nvSpPr>
          <p:cNvPr id="10" name="Content Placeholder 2">
            <a:extLst>
              <a:ext uri="{FF2B5EF4-FFF2-40B4-BE49-F238E27FC236}">
                <a16:creationId xmlns:a16="http://schemas.microsoft.com/office/drawing/2014/main" id="{0171271A-489F-FF64-C181-F7710AEE3281}"/>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Proposals for AFC in Lower 6 GHz and mobile / Wi-Fi sharing in Upper 6 GHz </a:t>
            </a:r>
          </a:p>
          <a:p>
            <a:pPr marL="630238" marR="117475" lvl="1" indent="-230188" algn="just">
              <a:buChar char="•"/>
              <a:tabLst>
                <a:tab pos="230188" algn="l"/>
              </a:tabLst>
            </a:pPr>
            <a:r>
              <a:rPr lang="en-US" sz="1600" spc="-5" dirty="0">
                <a:cs typeface="Arial"/>
              </a:rPr>
              <a:t>Publication date:  13 February 2025</a:t>
            </a:r>
          </a:p>
          <a:p>
            <a:pPr marL="630238" marR="117475" lvl="1" indent="-230188" algn="just">
              <a:buChar char="•"/>
              <a:tabLst>
                <a:tab pos="230188" algn="l"/>
              </a:tabLst>
            </a:pPr>
            <a:r>
              <a:rPr lang="en-US" sz="1600" spc="-5" dirty="0">
                <a:cs typeface="Arial"/>
              </a:rPr>
              <a:t>Closing date for response:  8 May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CA" sz="1600" dirty="0">
                <a:hlinkClick r:id="rId3"/>
              </a:rPr>
              <a:t>https://www.ofcom.org.uk/siteassets/resources/documents/consultations/category-3-4-weeks/consultation-expanding-access-to-the-6-ghz-band-for-commercial-mobile-and-wi-fi-services/main-document/expanding-access-to-the-6-ghz-band-for-mobile-and-wi-fi-services.pdf?v=391052</a:t>
            </a:r>
            <a:r>
              <a:rPr lang="en-CA"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18-25/0035</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C18F6EA1-42FE-3EA4-D174-FB73773FBAAA}"/>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41261BCD-0DB2-A2B5-A527-90A7CA3BC38F}"/>
              </a:ext>
            </a:extLst>
          </p:cNvPr>
          <p:cNvSpPr>
            <a:spLocks noGrp="1"/>
          </p:cNvSpPr>
          <p:nvPr>
            <p:ph type="dt" idx="15"/>
          </p:nvPr>
        </p:nvSpPr>
        <p:spPr>
          <a:xfrm>
            <a:off x="914400" y="336550"/>
            <a:ext cx="3048000" cy="273050"/>
          </a:xfrm>
        </p:spPr>
        <p:txBody>
          <a:bodyPr/>
          <a:lstStyle/>
          <a:p>
            <a:r>
              <a:rPr lang="en-US" dirty="0"/>
              <a:t>April 2025</a:t>
            </a:r>
            <a:endParaRPr lang="en-GB" dirty="0"/>
          </a:p>
        </p:txBody>
      </p:sp>
    </p:spTree>
    <p:extLst>
      <p:ext uri="{BB962C8B-B14F-4D97-AF65-F5344CB8AC3E}">
        <p14:creationId xmlns:p14="http://schemas.microsoft.com/office/powerpoint/2010/main" val="796568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17 April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4"/>
              </a:rPr>
              <a:t>Radio Standards Specification, RSS-247, Issue 4, February 2025</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UK Ofcom:  </a:t>
            </a:r>
            <a:r>
              <a:rPr lang="en-US" sz="1400" dirty="0">
                <a:hlinkClick r:id="rId5"/>
              </a:rPr>
              <a:t>Proposals for AFC in Lower 6 GHz and mobile / Wi-Fi sharing in Upper 6 GHz</a:t>
            </a:r>
            <a:endParaRPr lang="en-US" sz="1400" dirty="0"/>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USA FCC:  </a:t>
            </a:r>
            <a:r>
              <a:rPr lang="en-US" sz="1400" dirty="0">
                <a:hlinkClick r:id="rId6"/>
              </a:rPr>
              <a:t>Promoting the Development of Positioning, Navigation, and Timing Technologies and Solutions (WT Docket No. 25-110)</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1 May 2025</a:t>
            </a:r>
          </a:p>
          <a:p>
            <a:pPr marL="1030288" marR="117475" lvl="2" indent="-230188" algn="just">
              <a:spcBef>
                <a:spcPts val="600"/>
              </a:spcBef>
              <a:buFont typeface="Times New Roman" pitchFamily="16" charset="0"/>
              <a:buChar char="•"/>
              <a:tabLst>
                <a:tab pos="230188" algn="l"/>
              </a:tabLst>
            </a:pPr>
            <a:r>
              <a:rPr lang="en-US" sz="1400" dirty="0"/>
              <a:t>Australia ACMA:  </a:t>
            </a:r>
            <a:r>
              <a:rPr lang="en-GB" sz="1400" u="sng" dirty="0">
                <a:solidFill>
                  <a:srgbClr val="0000FF"/>
                </a:solidFill>
                <a:effectLst/>
                <a:ea typeface="Times New Roman" panose="02020603050405020304" pitchFamily="18" charset="0"/>
                <a:hlinkClick r:id="rId7"/>
              </a:rPr>
              <a:t>Remaking the low interference potential devices class licence</a:t>
            </a:r>
            <a:endParaRPr lang="en-GB" sz="1400" u="sng" dirty="0">
              <a:solidFill>
                <a:srgbClr val="0000FF"/>
              </a:solidFill>
              <a:effectLst/>
              <a:ea typeface="Times New Roman" panose="02020603050405020304" pitchFamily="18" charset="0"/>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USA FCC:  </a:t>
            </a:r>
            <a:r>
              <a:rPr lang="en-US" sz="1400" dirty="0">
                <a:hlinkClick r:id="rId6"/>
              </a:rPr>
              <a:t>Reply Comment - Promoting the Development of Positioning, Navigation, and Timing Technologies and Solutions (WT Docket No. 25-110)</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CET, Tuesday, 13 May 2025</a:t>
            </a:r>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8"/>
              </a:rPr>
              <a:t>Draft regulations on dynamic spectrum access and opportunistic spectrum management in the innovation spectrum 3800-4200 MHz and 5925-6425 MHz</a:t>
            </a:r>
            <a:endParaRPr lang="en-US" sz="1400" dirty="0"/>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9"/>
              </a:rPr>
              <a:t>National radio frequency plan 2025 (NRFP)</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10"/>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EC</a:t>
            </a:r>
          </a:p>
          <a:p>
            <a:pPr marL="1030288" marR="117475" lvl="2" indent="-230188" algn="just">
              <a:buClrTx/>
              <a:buFont typeface="Times New Roman" pitchFamily="16" charset="0"/>
              <a:buChar char="•"/>
              <a:tabLst>
                <a:tab pos="230188" algn="l"/>
              </a:tabLst>
            </a:pPr>
            <a:r>
              <a:rPr lang="en-US" sz="1400" b="0" i="0" dirty="0">
                <a:solidFill>
                  <a:srgbClr val="222222"/>
                </a:solidFill>
                <a:effectLst/>
                <a:latin typeface="+mj-lt"/>
              </a:rPr>
              <a:t>On 26 March 2025, Commission Implementing Decision (EU) 2025/650 amending Implementing Decision (EU) 2018/1538 as regards the update of the </a:t>
            </a:r>
            <a:r>
              <a:rPr lang="en-US" sz="1400" b="0" i="0" dirty="0" err="1">
                <a:solidFill>
                  <a:srgbClr val="222222"/>
                </a:solidFill>
                <a:effectLst/>
                <a:latin typeface="+mj-lt"/>
              </a:rPr>
              <a:t>harmonised</a:t>
            </a:r>
            <a:r>
              <a:rPr lang="en-US" sz="1400" b="0" i="0" dirty="0">
                <a:solidFill>
                  <a:srgbClr val="222222"/>
                </a:solidFill>
                <a:effectLst/>
                <a:latin typeface="+mj-lt"/>
              </a:rPr>
              <a:t> technical conditions for short-range devices in the 874 MHz to 876 MHz and 915 MHz to 921 MHz frequency bands was </a:t>
            </a:r>
            <a:r>
              <a:rPr lang="en-US" sz="1400" b="0" i="0" dirty="0">
                <a:solidFill>
                  <a:srgbClr val="222222"/>
                </a:solidFill>
                <a:effectLst/>
                <a:latin typeface="+mj-lt"/>
                <a:hlinkClick r:id="rId3"/>
              </a:rPr>
              <a:t>published</a:t>
            </a:r>
            <a:r>
              <a:rPr lang="en-US" sz="1400" b="0" i="0" dirty="0">
                <a:solidFill>
                  <a:srgbClr val="222222"/>
                </a:solidFill>
                <a:effectLst/>
                <a:latin typeface="+mj-lt"/>
              </a:rPr>
              <a:t>.</a:t>
            </a:r>
            <a:endParaRPr lang="en-US" sz="1400" dirty="0">
              <a:solidFill>
                <a:schemeClr val="tx1"/>
              </a:solidFill>
              <a:latin typeface="+mj-lt"/>
            </a:endParaRPr>
          </a:p>
          <a:p>
            <a:pPr marL="630238" marR="117475" lvl="1" indent="-230188" algn="just">
              <a:buClrTx/>
              <a:buFont typeface="Times New Roman" pitchFamily="16" charset="0"/>
              <a:buChar char="•"/>
              <a:tabLst>
                <a:tab pos="230188" algn="l"/>
              </a:tabLst>
            </a:pPr>
            <a:r>
              <a:rPr lang="en-US" sz="1600" dirty="0">
                <a:solidFill>
                  <a:schemeClr val="tx1"/>
                </a:solidFill>
              </a:rPr>
              <a:t>ECC</a:t>
            </a:r>
          </a:p>
          <a:p>
            <a:pPr marL="1030288" marR="117475" lvl="2" indent="-230188" algn="just">
              <a:buClrTx/>
              <a:buFont typeface="Times New Roman" pitchFamily="16" charset="0"/>
              <a:buChar char="•"/>
              <a:tabLst>
                <a:tab pos="230188" algn="l"/>
              </a:tabLst>
            </a:pPr>
            <a:r>
              <a:rPr lang="en-US" sz="1400" dirty="0">
                <a:solidFill>
                  <a:schemeClr val="tx1"/>
                </a:solidFill>
              </a:rPr>
              <a:t>The consultation of </a:t>
            </a:r>
            <a:r>
              <a:rPr lang="en-US" sz="1400" dirty="0">
                <a:solidFill>
                  <a:schemeClr val="tx1"/>
                </a:solidFill>
                <a:hlinkClick r:id="rId4"/>
              </a:rPr>
              <a:t>Draft ECC Report 366</a:t>
            </a:r>
            <a:r>
              <a:rPr lang="en-US" sz="1400" dirty="0">
                <a:solidFill>
                  <a:schemeClr val="tx1"/>
                </a:solidFill>
              </a:rPr>
              <a:t>, Feasibility of a potential shared use of the 6425-7125 MHz frequency band between Mobile/Fixed Communications Networks (MFCN) and Wireless Access Systems including Radio Local Area Networks (WAS/RLAN), begins and the response deadline is scheduled on 21 April 2025.</a:t>
            </a:r>
          </a:p>
          <a:p>
            <a:pPr marL="630238" marR="117475" lvl="1" indent="-230188" algn="just">
              <a:buClrTx/>
              <a:buFont typeface="Times New Roman" pitchFamily="16" charset="0"/>
              <a:buChar char="•"/>
              <a:tabLst>
                <a:tab pos="230188" algn="l"/>
              </a:tabLst>
            </a:pPr>
            <a:r>
              <a:rPr lang="en-US" sz="1600" dirty="0">
                <a:solidFill>
                  <a:schemeClr val="tx1"/>
                </a:solidFill>
              </a:rPr>
              <a:t>UK</a:t>
            </a:r>
            <a:endParaRPr lang="en-US" sz="14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As a result of the consultation in December 2024, Ofcom </a:t>
            </a:r>
            <a:r>
              <a:rPr lang="en-US" sz="1400" dirty="0">
                <a:solidFill>
                  <a:schemeClr val="tx1"/>
                </a:solidFill>
                <a:hlinkClick r:id="rId5"/>
              </a:rPr>
              <a:t>published</a:t>
            </a:r>
            <a:r>
              <a:rPr lang="en-US" sz="1400" dirty="0">
                <a:solidFill>
                  <a:schemeClr val="tx1"/>
                </a:solidFill>
              </a:rPr>
              <a:t> the final version of the Plans of Work 2025/26 as well as the administrations’ response to selected received comments.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a:solidFill>
                  <a:schemeClr val="tx1"/>
                </a:solidFill>
              </a:rPr>
              <a:t>On 12 March 2025, FCC opens “IN RE: DELETE, DELETE, DELETE” docket (</a:t>
            </a:r>
            <a:r>
              <a:rPr lang="en-US" sz="1400" dirty="0">
                <a:solidFill>
                  <a:schemeClr val="tx1"/>
                </a:solidFill>
                <a:hlinkClick r:id="rId6"/>
              </a:rPr>
              <a:t>DA 25-219</a:t>
            </a:r>
            <a:r>
              <a:rPr lang="en-US" sz="1400" dirty="0">
                <a:solidFill>
                  <a:schemeClr val="tx1"/>
                </a:solidFill>
              </a:rPr>
              <a:t>) that seeks public opinion on “every rule, regulation, or guidance document that the FCC should eliminate for the purposes of alleviating unnecessary regulatory burdens”. Comment submission deadline is 11 April 2025. Reply comment submission deadline is 28 April 2025.</a:t>
            </a:r>
          </a:p>
          <a:p>
            <a:pPr marL="1030288" marR="117475" lvl="2" indent="-230188" algn="just">
              <a:buClrTx/>
              <a:buFont typeface="Times New Roman" pitchFamily="16" charset="0"/>
              <a:buChar char="•"/>
              <a:tabLst>
                <a:tab pos="230188" algn="l"/>
              </a:tabLst>
            </a:pPr>
            <a:endParaRPr lang="en-US" sz="1600" dirty="0">
              <a:solidFill>
                <a:schemeClr val="tx1"/>
              </a:solidFil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2151DA-CEFB-324C-4F4A-05880C8A44FB}"/>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61F66733-DDEA-72C8-37A7-4A8D1A0B865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a:extLst>
              <a:ext uri="{FF2B5EF4-FFF2-40B4-BE49-F238E27FC236}">
                <a16:creationId xmlns:a16="http://schemas.microsoft.com/office/drawing/2014/main" id="{177E31B4-B26D-6422-48C1-62DD7697F2B7}"/>
              </a:ext>
            </a:extLst>
          </p:cNvPr>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a:extLst>
              <a:ext uri="{FF2B5EF4-FFF2-40B4-BE49-F238E27FC236}">
                <a16:creationId xmlns:a16="http://schemas.microsoft.com/office/drawing/2014/main" id="{E6F2B81D-D0B2-BBC6-7B4F-F0ECAB3E9E1C}"/>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a:extLst>
              <a:ext uri="{FF2B5EF4-FFF2-40B4-BE49-F238E27FC236}">
                <a16:creationId xmlns:a16="http://schemas.microsoft.com/office/drawing/2014/main" id="{16ACEEB1-9566-70EA-7579-018D2CA73F9D}"/>
              </a:ext>
            </a:extLst>
          </p:cNvPr>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China</a:t>
            </a:r>
          </a:p>
          <a:p>
            <a:pPr marL="1030288" marR="117475" lvl="2" indent="-230188" algn="just">
              <a:buClrTx/>
              <a:buFont typeface="Times New Roman" pitchFamily="16" charset="0"/>
              <a:buChar char="•"/>
              <a:tabLst>
                <a:tab pos="230188" algn="l"/>
              </a:tabLst>
            </a:pPr>
            <a:r>
              <a:rPr lang="en-US" sz="1400" dirty="0">
                <a:solidFill>
                  <a:schemeClr val="tx1"/>
                </a:solidFill>
              </a:rPr>
              <a:t>As a result of the consultation in September 2023, MIIT published the </a:t>
            </a:r>
            <a:r>
              <a:rPr lang="en-US" sz="1400" dirty="0">
                <a:solidFill>
                  <a:schemeClr val="tx1"/>
                </a:solidFill>
                <a:hlinkClick r:id="rId3"/>
              </a:rPr>
              <a:t>decision</a:t>
            </a:r>
            <a:r>
              <a:rPr lang="en-US" sz="1400" dirty="0">
                <a:solidFill>
                  <a:schemeClr val="tx1"/>
                </a:solidFill>
              </a:rPr>
              <a:t> on 27 March 2025 to proceed with the proposed abolition of two normative documents re: 40-50 GHz band.</a:t>
            </a:r>
          </a:p>
          <a:p>
            <a:pPr marL="630238" marR="117475" lvl="1" indent="-230188" algn="just">
              <a:buClrTx/>
              <a:buFont typeface="Times New Roman" pitchFamily="16" charset="0"/>
              <a:buChar char="•"/>
              <a:tabLst>
                <a:tab pos="230188" algn="l"/>
              </a:tabLst>
            </a:pPr>
            <a:r>
              <a:rPr lang="en-US" sz="1600" dirty="0">
                <a:solidFill>
                  <a:schemeClr val="tx1"/>
                </a:solidFill>
              </a:rPr>
              <a:t>Vietnam</a:t>
            </a:r>
          </a:p>
          <a:p>
            <a:pPr marL="1030288" marR="117475" lvl="2" indent="-230188" algn="just">
              <a:buClrTx/>
              <a:buFont typeface="Times New Roman" pitchFamily="16" charset="0"/>
              <a:buChar char="•"/>
              <a:tabLst>
                <a:tab pos="230188" algn="l"/>
              </a:tabLst>
            </a:pPr>
            <a:r>
              <a:rPr lang="en-US" sz="1400" dirty="0">
                <a:solidFill>
                  <a:schemeClr val="tx1"/>
                </a:solidFill>
              </a:rPr>
              <a:t>As a result of the consultation in October 2024, MIC published the </a:t>
            </a:r>
            <a:r>
              <a:rPr lang="en-US" sz="1400" dirty="0">
                <a:solidFill>
                  <a:schemeClr val="tx1"/>
                </a:solidFill>
                <a:hlinkClick r:id="rId4"/>
              </a:rPr>
              <a:t>decision</a:t>
            </a:r>
            <a:r>
              <a:rPr lang="en-US" sz="1400" dirty="0">
                <a:solidFill>
                  <a:schemeClr val="tx1"/>
                </a:solidFill>
              </a:rPr>
              <a:t> on 31 March 2025 to proceed with the proposal to  allocate 5925 MHz to 6425 MHz for indoor and outdoor license-exempt Wi-Fi operation.  The effective date is 15 May 2025.</a:t>
            </a:r>
            <a:endParaRPr lang="en-US" sz="1600" dirty="0">
              <a:solidFill>
                <a:schemeClr val="tx1"/>
              </a:solidFill>
            </a:endParaRPr>
          </a:p>
        </p:txBody>
      </p:sp>
      <p:pic>
        <p:nvPicPr>
          <p:cNvPr id="9" name="Picture 8">
            <a:extLst>
              <a:ext uri="{FF2B5EF4-FFF2-40B4-BE49-F238E27FC236}">
                <a16:creationId xmlns:a16="http://schemas.microsoft.com/office/drawing/2014/main" id="{96CC1EF5-44F8-5E85-E806-1CE49466653D}"/>
              </a:ext>
            </a:extLst>
          </p:cNvPr>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6471698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prior to May 2025 wireless interim</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081286687"/>
              </p:ext>
            </p:extLst>
          </p:nvPr>
        </p:nvGraphicFramePr>
        <p:xfrm>
          <a:off x="914400" y="1705690"/>
          <a:ext cx="10287000" cy="185420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17 April 2025</a:t>
                      </a:r>
                      <a:r>
                        <a:rPr lang="en-US" sz="1500" baseline="0" dirty="0"/>
                        <a:t>, 3:00pm ET to 3:55pm ET</a:t>
                      </a:r>
                    </a:p>
                  </a:txBody>
                  <a:tcPr anchor="ctr"/>
                </a:tc>
                <a:extLst>
                  <a:ext uri="{0D108BD9-81ED-4DB2-BD59-A6C34878D82A}">
                    <a16:rowId xmlns:a16="http://schemas.microsoft.com/office/drawing/2014/main" val="268621249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24 April 2025</a:t>
                      </a:r>
                      <a:r>
                        <a:rPr lang="en-US" sz="1500" baseline="0" dirty="0"/>
                        <a:t>, 3:00pm ET to 3:55pm ET</a:t>
                      </a:r>
                    </a:p>
                  </a:txBody>
                  <a:tcPr anchor="ctr"/>
                </a:tc>
                <a:extLst>
                  <a:ext uri="{0D108BD9-81ED-4DB2-BD59-A6C34878D82A}">
                    <a16:rowId xmlns:a16="http://schemas.microsoft.com/office/drawing/2014/main" val="158013246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 May 2025</a:t>
                      </a:r>
                      <a:r>
                        <a:rPr lang="en-US" sz="1500" baseline="0" dirty="0"/>
                        <a:t>, 3:00pm ET to 3:55pm ET</a:t>
                      </a:r>
                    </a:p>
                  </a:txBody>
                  <a:tcPr anchor="ctr"/>
                </a:tc>
                <a:extLst>
                  <a:ext uri="{0D108BD9-81ED-4DB2-BD59-A6C34878D82A}">
                    <a16:rowId xmlns:a16="http://schemas.microsoft.com/office/drawing/2014/main" val="34103282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8 May 2025</a:t>
                      </a:r>
                      <a:r>
                        <a:rPr lang="en-US" sz="1500" baseline="0" dirty="0"/>
                        <a:t>, 3:00pm ET to 3:55pm ET</a:t>
                      </a:r>
                    </a:p>
                  </a:txBody>
                  <a:tcPr anchor="ctr"/>
                </a:tc>
                <a:extLst>
                  <a:ext uri="{0D108BD9-81ED-4DB2-BD59-A6C34878D82A}">
                    <a16:rowId xmlns:a16="http://schemas.microsoft.com/office/drawing/2014/main" val="18569399"/>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10" name="Content Placeholder 2"/>
          <p:cNvSpPr txBox="1">
            <a:spLocks/>
          </p:cNvSpPr>
          <p:nvPr/>
        </p:nvSpPr>
        <p:spPr bwMode="auto">
          <a:xfrm>
            <a:off x="762000" y="1533334"/>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May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6 February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4 April 2025</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2 May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 May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Hotel reservation</a:t>
            </a:r>
            <a:r>
              <a:rPr lang="en-US" sz="1800" kern="0" spc="-5" dirty="0">
                <a:solidFill>
                  <a:schemeClr val="tx1"/>
                </a:solidFill>
                <a:cs typeface="Arial"/>
              </a:rPr>
              <a:t> begins on 6 February 2025</a:t>
            </a:r>
          </a:p>
          <a:p>
            <a:pPr marL="630238" marR="117475" lvl="1"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Group rate is available </a:t>
            </a:r>
            <a:r>
              <a:rPr lang="en-US" sz="1400" kern="0" dirty="0">
                <a:solidFill>
                  <a:srgbClr val="FF0000"/>
                </a:solidFill>
              </a:rPr>
              <a:t>until 11 April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2" name="Content Placeholder 2">
            <a:extLst>
              <a:ext uri="{FF2B5EF4-FFF2-40B4-BE49-F238E27FC236}">
                <a16:creationId xmlns:a16="http://schemas.microsoft.com/office/drawing/2014/main" id="{F2224FAE-881B-AE4A-049C-F04593EDE69A}"/>
              </a:ext>
            </a:extLst>
          </p:cNvPr>
          <p:cNvSpPr txBox="1">
            <a:spLocks/>
          </p:cNvSpPr>
          <p:nvPr/>
        </p:nvSpPr>
        <p:spPr bwMode="auto">
          <a:xfrm>
            <a:off x="6248399" y="1548413"/>
            <a:ext cx="5640913"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July plenary</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Meeting reservation</a:t>
            </a:r>
            <a:r>
              <a:rPr lang="en-US" sz="1800" kern="0" spc="-5" dirty="0">
                <a:solidFill>
                  <a:schemeClr val="tx1"/>
                </a:solidFill>
                <a:cs typeface="Arial"/>
              </a:rPr>
              <a:t> begins on 8 April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30 May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27 June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Hotel reservation</a:t>
            </a:r>
            <a:r>
              <a:rPr lang="en-US" sz="1800" kern="0" spc="-5" dirty="0">
                <a:solidFill>
                  <a:schemeClr val="tx1"/>
                </a:solidFill>
                <a:cs typeface="Arial"/>
              </a:rPr>
              <a:t> begins on 8 April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TBD</a:t>
            </a: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a:latin typeface="+mj-lt"/>
                <a:cs typeface="Arial"/>
              </a:rPr>
              <a:t>Adjourned 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April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dirty="0" err="1">
                <a:solidFill>
                  <a:schemeClr val="tx1"/>
                </a:solidFill>
                <a:latin typeface="+mj-lt"/>
                <a:cs typeface="Arial" panose="020B0604020202020204" pitchFamily="34" charset="0"/>
              </a:rPr>
              <a:t>Chenhe</a:t>
            </a:r>
            <a:r>
              <a:rPr lang="en-US" altLang="en-US" sz="1600" dirty="0">
                <a:solidFill>
                  <a:schemeClr val="tx1"/>
                </a:solidFill>
                <a:latin typeface="+mj-lt"/>
                <a:cs typeface="Arial" panose="020B0604020202020204" pitchFamily="34" charset="0"/>
              </a:rPr>
              <a:t> Ji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a:solidFill>
                  <a:schemeClr val="tx1"/>
                </a:solidFill>
                <a:latin typeface="+mj-lt"/>
                <a:cs typeface="Arial" panose="020B0604020202020204" pitchFamily="34" charset="0"/>
              </a:rPr>
              <a:t>14 March </a:t>
            </a:r>
            <a:r>
              <a:rPr lang="en-US" altLang="en-US" sz="1800" b="1" dirty="0">
                <a:solidFill>
                  <a:schemeClr val="tx1"/>
                </a:solidFill>
                <a:latin typeface="+mj-lt"/>
                <a:cs typeface="Arial" panose="020B0604020202020204" pitchFamily="34" charset="0"/>
              </a:rPr>
              <a:t>2025</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65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6</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14</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April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April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April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April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April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Draft response to UK Ofcom’s consultation re 6 GHz </a:t>
            </a: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80337</TotalTime>
  <Words>2283</Words>
  <Application>Microsoft Office PowerPoint</Application>
  <PresentationFormat>Widescreen</PresentationFormat>
  <Paragraphs>368</Paragraphs>
  <Slides>18</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 Unicode MS</vt:lpstr>
      <vt:lpstr>Monotype Sorts</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UK Ofcom’s consultation re 6 GHz</vt:lpstr>
      <vt:lpstr>Status of ongoing consultations</vt:lpstr>
      <vt:lpstr>General discussion items (1)</vt:lpstr>
      <vt:lpstr>General discussion items (2)</vt:lpstr>
      <vt:lpstr>Meeting schedule prior to May 2025 wireless interim</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18-25/0034r1</dc:title>
  <dc:creator>Edward Au</dc:creator>
  <cp:keywords>10 April 2025</cp:keywords>
  <cp:lastModifiedBy>Edward Au</cp:lastModifiedBy>
  <cp:revision>6632</cp:revision>
  <cp:lastPrinted>1601-01-01T00:00:00Z</cp:lastPrinted>
  <dcterms:created xsi:type="dcterms:W3CDTF">2016-03-03T14:54:45Z</dcterms:created>
  <dcterms:modified xsi:type="dcterms:W3CDTF">2025-04-09T18:47:55Z</dcterms:modified>
  <cp:category>IEEE 802.18 RR-TAG agenda</cp:category>
</cp:coreProperties>
</file>