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79" r:id="rId12"/>
    <p:sldId id="877" r:id="rId13"/>
    <p:sldId id="94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31" autoAdjust="0"/>
    <p:restoredTop sz="97084" autoAdjust="0"/>
  </p:normalViewPr>
  <p:slideViewPr>
    <p:cSldViewPr>
      <p:cViewPr varScale="1">
        <p:scale>
          <a:sx n="99" d="100"/>
          <a:sy n="99" d="100"/>
        </p:scale>
        <p:origin x="1266"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April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802.18-25/0031r1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32&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30&amp;is_group=0000&amp;is_year=2025"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acma.gov.au/consultations/2025-03/remaking-low-interference-potential-devices-class-licenc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docs.fcc.gov/public/attachments/DOC-410031A1.pdf" TargetMode="External"/><Relationship Id="rId5" Type="http://schemas.openxmlformats.org/officeDocument/2006/relationships/hyperlink" Target="https://www.ofcom.org.uk/spectrum/innovative-use-of-spectrum/consultation-expanding-access-to-the-6-ghz-band-for-commercial-mobile-and-wi-fi-services/?utm_medium=email&amp;utm_campaign=Ofcom%20pioneers%20sharing%20of%20upper%206%20GHz%20spectrum%20between%20mobile%20and%20Wi-Fi%20services&amp;utm_content=Ofcom%20pioneers%20sharing%20of%20upper%206%20GHz%20spectrum%20between%20mobile%20and%20Wi-Fi%20services+CID_da46313569d6a4b16cf1e52e941916c1&amp;utm_source=updates&amp;utm_term=published%20proposals" TargetMode="External"/><Relationship Id="rId4" Type="http://schemas.openxmlformats.org/officeDocument/2006/relationships/hyperlink" Target="https://www.rabc-cccr.ca/ised-radio-standards-specification-rss-247-issue-4-february-2025-digital-transmission-systems-frequency-hopping-systems-and-licence-exempt-local-area-network-devices-in-902-928-mhz-2400/"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cept.org/ecc/tools-and-services/ecc-consultation"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miit.gov.cn/zwgk/zcwj/wjfb/tz/art/2025/art_f799fcfdec5e46dc8953a94179ac2b56.html" TargetMode="External"/><Relationship Id="rId5" Type="http://schemas.openxmlformats.org/officeDocument/2006/relationships/hyperlink" Target="https://docs.fcc.gov/public/attachments/DA-25-219A1.pdf" TargetMode="External"/><Relationship Id="rId4" Type="http://schemas.openxmlformats.org/officeDocument/2006/relationships/hyperlink" Target="https://www.ofcom.org.uk/about-ofcom/annual-reports-and-plans/consultation-ofcoms-plan-of-work-202526/"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touchpoint.eventsair.com/2025-may-ieee-802-wireless-interim-sessio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April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3 April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27 March 2025 RR-TAG call as shown in the document </a:t>
            </a:r>
            <a:r>
              <a:rPr lang="en-US" sz="1800" spc="-5" dirty="0">
                <a:solidFill>
                  <a:srgbClr val="FF0000"/>
                </a:solidFill>
                <a:latin typeface="+mj-lt"/>
                <a:cs typeface="Arial"/>
                <a:hlinkClick r:id="rId3"/>
              </a:rPr>
              <a:t>18-25/0032r0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  </a:t>
            </a:r>
            <a:r>
              <a:rPr lang="en-US" sz="1600" spc="-5" dirty="0" err="1">
                <a:latin typeface="+mj-lt"/>
                <a:cs typeface="Arial"/>
              </a:rPr>
              <a:t>Chenhe</a:t>
            </a:r>
            <a:r>
              <a:rPr lang="en-US" sz="1600" spc="-5" dirty="0">
                <a:latin typeface="+mj-lt"/>
                <a:cs typeface="Arial"/>
              </a:rPr>
              <a:t> Ji</a:t>
            </a:r>
          </a:p>
          <a:p>
            <a:pPr marL="630238" marR="117475" lvl="1" indent="-230188" algn="just">
              <a:buChar char="•"/>
              <a:tabLst>
                <a:tab pos="230188" algn="l"/>
              </a:tabLst>
            </a:pPr>
            <a:r>
              <a:rPr lang="en-US" sz="1600" spc="-5" dirty="0">
                <a:latin typeface="+mj-lt"/>
                <a:cs typeface="Arial"/>
              </a:rPr>
              <a:t>Seconded:  Gaurav Patwardhan</a:t>
            </a:r>
          </a:p>
          <a:p>
            <a:pPr marL="630238" marR="117475" lvl="1" indent="-230188" algn="just">
              <a:buChar char="•"/>
              <a:tabLst>
                <a:tab pos="230188" algn="l"/>
              </a:tabLst>
            </a:pPr>
            <a:r>
              <a:rPr lang="en-US" sz="1600" spc="-5" dirty="0">
                <a:latin typeface="+mj-lt"/>
                <a:cs typeface="Arial"/>
              </a:rPr>
              <a:t>Discussion:  None. </a:t>
            </a:r>
          </a:p>
          <a:p>
            <a:pPr marL="630238" marR="117475" lvl="1" indent="-230188" algn="just">
              <a:buFont typeface="Times New Roman" pitchFamily="16" charset="0"/>
              <a:buChar char="•"/>
              <a:tabLst>
                <a:tab pos="230188" algn="l"/>
              </a:tabLst>
            </a:pPr>
            <a:r>
              <a:rPr lang="en-US" sz="1600" spc="-5" dirty="0">
                <a:latin typeface="+mj-lt"/>
                <a:cs typeface="Arial"/>
              </a:rPr>
              <a:t>Vote:  Approved with unanimous consent</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Australia ACMA’s consultation re LIPD</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Remaking the low interference potential devices class </a:t>
            </a:r>
            <a:r>
              <a:rPr lang="en-US" sz="1800" dirty="0" err="1"/>
              <a:t>licence</a:t>
            </a:r>
            <a:endParaRPr lang="en-US" sz="1800" dirty="0"/>
          </a:p>
          <a:p>
            <a:pPr marL="630238" marR="117475" lvl="1" indent="-230188" algn="just">
              <a:buChar char="•"/>
              <a:tabLst>
                <a:tab pos="230188" algn="l"/>
              </a:tabLst>
            </a:pPr>
            <a:r>
              <a:rPr lang="en-US" sz="1600" spc="-5" dirty="0">
                <a:cs typeface="Arial"/>
              </a:rPr>
              <a:t>Publication date:  19 March 2025</a:t>
            </a:r>
          </a:p>
          <a:p>
            <a:pPr marL="630238" marR="117475" lvl="1" indent="-230188" algn="just">
              <a:buChar char="•"/>
              <a:tabLst>
                <a:tab pos="230188" algn="l"/>
              </a:tabLst>
            </a:pPr>
            <a:r>
              <a:rPr lang="en-US" sz="1600" spc="-5" dirty="0">
                <a:cs typeface="Arial"/>
              </a:rPr>
              <a:t>Closing date for response:  3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CA" sz="1600" dirty="0">
                <a:hlinkClick r:id="rId3"/>
              </a:rPr>
              <a:t>https://www.acma.gov.au/consultations/2025-03/remaking-low-interference-potential-devices-class-licence</a:t>
            </a:r>
            <a:endParaRPr lang="en-US" sz="1600" dirty="0"/>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18-25/0030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17 April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RSS-247, Issue 4, February 2025</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Ofcom:  </a:t>
            </a:r>
            <a:r>
              <a:rPr lang="en-US" sz="1400" dirty="0">
                <a:hlinkClick r:id="rId5"/>
              </a:rPr>
              <a:t>Proposals for AFC in Lower 6 GHz and mobile / Wi-Fi sharing in Upper 6 GHz</a:t>
            </a:r>
            <a:endParaRPr lang="en-US" sz="1400" dirty="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FCC:  </a:t>
            </a:r>
            <a:r>
              <a:rPr lang="en-US" sz="1400" dirty="0">
                <a:hlinkClick r:id="rId6"/>
              </a:rPr>
              <a:t>Promoting the Development of Positioning, Navigation, and Timing Technologies and Solutions (WT Docket No. 25-110)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3 May 2025</a:t>
            </a:r>
          </a:p>
          <a:p>
            <a:pPr marL="1030288" marR="117475" lvl="2" indent="-230188" algn="just">
              <a:spcBef>
                <a:spcPts val="600"/>
              </a:spcBef>
              <a:buFont typeface="Times New Roman" pitchFamily="16" charset="0"/>
              <a:buChar char="•"/>
              <a:tabLst>
                <a:tab pos="230188" algn="l"/>
              </a:tabLst>
            </a:pPr>
            <a:r>
              <a:rPr lang="en-US" sz="1400" dirty="0"/>
              <a:t>Australia ACMA:  </a:t>
            </a:r>
            <a:r>
              <a:rPr lang="en-GB" sz="1400" u="sng" dirty="0">
                <a:solidFill>
                  <a:srgbClr val="0000FF"/>
                </a:solidFill>
                <a:effectLst/>
                <a:ea typeface="Times New Roman" panose="02020603050405020304" pitchFamily="18" charset="0"/>
                <a:hlinkClick r:id="rId7"/>
              </a:rPr>
              <a:t>Remaking the low interference potential devices class licence</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ECC</a:t>
            </a:r>
          </a:p>
          <a:p>
            <a:pPr marL="1030288" marR="117475" lvl="2" indent="-230188" algn="just">
              <a:buClrTx/>
              <a:buFont typeface="Times New Roman" pitchFamily="16" charset="0"/>
              <a:buChar char="•"/>
              <a:tabLst>
                <a:tab pos="230188" algn="l"/>
              </a:tabLst>
            </a:pPr>
            <a:r>
              <a:rPr lang="en-US" sz="1400" dirty="0">
                <a:solidFill>
                  <a:schemeClr val="tx1"/>
                </a:solidFill>
              </a:rPr>
              <a:t>The consultation of </a:t>
            </a:r>
            <a:r>
              <a:rPr lang="en-US" sz="1400" dirty="0">
                <a:solidFill>
                  <a:schemeClr val="tx1"/>
                </a:solidFill>
                <a:hlinkClick r:id="rId3"/>
              </a:rPr>
              <a:t>Draft ECC Report 366</a:t>
            </a:r>
            <a:r>
              <a:rPr lang="en-US" sz="1400" dirty="0">
                <a:solidFill>
                  <a:schemeClr val="tx1"/>
                </a:solidFill>
              </a:rPr>
              <a:t>, Feasibility of a potential shared use of the 6425-7125 MHz frequency band between Mobile/Fixed Communications Networks (MFCN) and Wireless Access Systems including Radio Local Area Networks (WAS/RLAN), begins and the response deadline is scheduled on 21 April 2025.</a:t>
            </a: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December 2024, Ofcom </a:t>
            </a:r>
            <a:r>
              <a:rPr lang="en-US" sz="1400" dirty="0">
                <a:solidFill>
                  <a:schemeClr val="tx1"/>
                </a:solidFill>
                <a:hlinkClick r:id="rId4"/>
              </a:rPr>
              <a:t>published</a:t>
            </a:r>
            <a:r>
              <a:rPr lang="en-US" sz="1400" dirty="0">
                <a:solidFill>
                  <a:schemeClr val="tx1"/>
                </a:solidFill>
              </a:rPr>
              <a:t> the final version of the Plans of Work 2025/26 as well as the administrations’ response to selected received comments.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12 March 2025, FCC opens “IN RE: DELETE, DELETE, DELETE” docket (</a:t>
            </a:r>
            <a:r>
              <a:rPr lang="en-US" sz="1400" dirty="0">
                <a:solidFill>
                  <a:schemeClr val="tx1"/>
                </a:solidFill>
                <a:hlinkClick r:id="rId5"/>
              </a:rPr>
              <a:t>DA 25-219</a:t>
            </a:r>
            <a:r>
              <a:rPr lang="en-US" sz="1400" dirty="0">
                <a:solidFill>
                  <a:schemeClr val="tx1"/>
                </a:solidFill>
              </a:rPr>
              <a:t>) that seeks public opinion on “every rule, regulation, or guidance document that the FCC should eliminate for the purposes of alleviating unnecessary regulatory burdens”. Comment submission deadline is 11 April 2025. Reply comment submission deadline is 28 April 2025.</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China</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September 2023, MIIT published the </a:t>
            </a:r>
            <a:r>
              <a:rPr lang="en-US" sz="1400" dirty="0">
                <a:solidFill>
                  <a:schemeClr val="tx1"/>
                </a:solidFill>
                <a:hlinkClick r:id="rId6"/>
              </a:rPr>
              <a:t>decision</a:t>
            </a:r>
            <a:r>
              <a:rPr lang="en-US" sz="1400" dirty="0">
                <a:solidFill>
                  <a:schemeClr val="tx1"/>
                </a:solidFill>
              </a:rPr>
              <a:t> on 27 March 2025 to proceed with the proposed abolition of two normative documents re: 40-50 GHz band.</a:t>
            </a: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May 2025 wireless interim</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10409674"/>
              </p:ext>
            </p:extLst>
          </p:nvPr>
        </p:nvGraphicFramePr>
        <p:xfrm>
          <a:off x="914400" y="1705690"/>
          <a:ext cx="10287000" cy="222504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April 2025</a:t>
                      </a:r>
                      <a:r>
                        <a:rPr lang="en-US" sz="1500" baseline="0" dirty="0"/>
                        <a:t>, 3:00pm ET to 3:55pm ET</a:t>
                      </a:r>
                    </a:p>
                  </a:txBody>
                  <a:tcPr anchor="ctr"/>
                </a:tc>
                <a:extLst>
                  <a:ext uri="{0D108BD9-81ED-4DB2-BD59-A6C34878D82A}">
                    <a16:rowId xmlns:a16="http://schemas.microsoft.com/office/drawing/2014/main" val="32694689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April 2025</a:t>
                      </a:r>
                      <a:r>
                        <a:rPr lang="en-US" sz="1500" baseline="0" dirty="0"/>
                        <a:t>, 3:00pm ET to 3:55pm ET</a:t>
                      </a:r>
                    </a:p>
                  </a:txBody>
                  <a:tcPr anchor="ctr"/>
                </a:tc>
                <a:extLst>
                  <a:ext uri="{0D108BD9-81ED-4DB2-BD59-A6C34878D82A}">
                    <a16:rowId xmlns:a16="http://schemas.microsoft.com/office/drawing/2014/main" val="26862124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April 2025</a:t>
                      </a:r>
                      <a:r>
                        <a:rPr lang="en-US" sz="1500" baseline="0" dirty="0"/>
                        <a:t>, 3:00pm ET to 3:55pm ET</a:t>
                      </a:r>
                    </a:p>
                  </a:txBody>
                  <a:tcPr anchor="ctr"/>
                </a:tc>
                <a:extLst>
                  <a:ext uri="{0D108BD9-81ED-4DB2-BD59-A6C34878D82A}">
                    <a16:rowId xmlns:a16="http://schemas.microsoft.com/office/drawing/2014/main" val="158013246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 May 2025</a:t>
                      </a:r>
                      <a:r>
                        <a:rPr lang="en-US" sz="1500" baseline="0" dirty="0"/>
                        <a:t>, 3:00pm ET to 3:55pm ET</a:t>
                      </a:r>
                    </a:p>
                  </a:txBody>
                  <a:tcPr anchor="ctr"/>
                </a:tc>
                <a:extLst>
                  <a:ext uri="{0D108BD9-81ED-4DB2-BD59-A6C34878D82A}">
                    <a16:rowId xmlns:a16="http://schemas.microsoft.com/office/drawing/2014/main" val="3410328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8 May 2025</a:t>
                      </a:r>
                      <a:r>
                        <a:rPr lang="en-US" sz="1500" baseline="0" dirty="0"/>
                        <a:t>, 3:00pm ET to 3:55pm ET</a:t>
                      </a:r>
                    </a:p>
                  </a:txBody>
                  <a:tcPr anchor="ctr"/>
                </a:tc>
                <a:extLst>
                  <a:ext uri="{0D108BD9-81ED-4DB2-BD59-A6C34878D82A}">
                    <a16:rowId xmlns:a16="http://schemas.microsoft.com/office/drawing/2014/main" val="18569399"/>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10" name="Content Placeholder 2"/>
          <p:cNvSpPr txBox="1">
            <a:spLocks/>
          </p:cNvSpPr>
          <p:nvPr/>
        </p:nvSpPr>
        <p:spPr bwMode="auto">
          <a:xfrm>
            <a:off x="914400" y="1533334"/>
            <a:ext cx="1088486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None.</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None</a:t>
            </a:r>
          </a:p>
          <a:p>
            <a:pPr marL="630238" marR="117475" lvl="1" indent="-230188" algn="just">
              <a:buFont typeface="Times New Roman" pitchFamily="16" charset="0"/>
              <a:buChar char="•"/>
              <a:tabLst>
                <a:tab pos="230188" algn="l"/>
              </a:tabLst>
            </a:pPr>
            <a:r>
              <a:rPr lang="en-US" sz="1600" spc="-5" dirty="0">
                <a:latin typeface="+mj-lt"/>
                <a:cs typeface="Arial"/>
              </a:rPr>
              <a:t>Adjourned at 3:48pm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April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April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April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Australia ACMA’s consultation re LIPD</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80255</TotalTime>
  <Words>2029</Words>
  <Application>Microsoft Office PowerPoint</Application>
  <PresentationFormat>Widescreen</PresentationFormat>
  <Paragraphs>340</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Australia ACMA’s consultation re LIPD</vt:lpstr>
      <vt:lpstr>Status of ongoing consultations</vt:lpstr>
      <vt:lpstr>General discussion items</vt:lpstr>
      <vt:lpstr>Meeting schedule prior to May 2025 wireless interim</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18-25/0031r1</dc:title>
  <dc:creator>Edward Au</dc:creator>
  <cp:keywords>3 April 2025</cp:keywords>
  <cp:lastModifiedBy>Edward Au</cp:lastModifiedBy>
  <cp:revision>6603</cp:revision>
  <cp:lastPrinted>1601-01-01T00:00:00Z</cp:lastPrinted>
  <dcterms:created xsi:type="dcterms:W3CDTF">2016-03-03T14:54:45Z</dcterms:created>
  <dcterms:modified xsi:type="dcterms:W3CDTF">2025-04-03T19:56:53Z</dcterms:modified>
  <cp:category>IEEE 802.18 RR-TAG agenda</cp:category>
</cp:coreProperties>
</file>