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79" r:id="rId12"/>
    <p:sldId id="1180"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5405" autoAdjust="0"/>
  </p:normalViewPr>
  <p:slideViewPr>
    <p:cSldViewPr>
      <p:cViewPr varScale="1">
        <p:scale>
          <a:sx n="99" d="100"/>
          <a:sy n="99" d="100"/>
        </p:scale>
        <p:origin x="1164"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3/20/2025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8442A2-8046-EC24-34F2-702D253AE4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07CBB6-659E-DF47-10E6-2B45191FB89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32326C58-2F97-CC2F-C036-D6AE0B4BF4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511FF3-A12E-8498-2473-A5077364CF3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AD9F9F62-879C-2889-92C4-370C3A042D8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4018FF0-FFA6-00F4-3443-3B4CFB861061}"/>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B0E75064-71F2-51FD-84C5-9CC35AA23F2A}"/>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21243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802.18-25/0022r2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18&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19&amp;is_group=0000&amp;is_year=202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draft-five-year-spectrum-outlook-2025-30-consulta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2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docs.fcc.gov/public/attachments/DOC-410031A1.pdf"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 Id="rId5" Type="http://schemas.openxmlformats.org/officeDocument/2006/relationships/hyperlink" Target="https://www.rrt.lt/wp-content/uploads/2025/02/20250228_Apklausa-6425-7125-MHz.pdf" TargetMode="External"/><Relationship Id="rId4" Type="http://schemas.openxmlformats.org/officeDocument/2006/relationships/hyperlink" Target="https://www.acma.gov.au/consultations/2025-03/draft-five-year-spectrum-outlook-2025-30-consultation" TargetMode="External"/><Relationship Id="rId9"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msit.go.kr/bbs/view.do?sCode=user&amp;mId=108&amp;mPid=103&amp;pageIndex=&amp;bbsSeqNo=83&amp;nttSeqNo=3175878&amp;searchOpt=ALL&amp;searchTxt=" TargetMode="External"/><Relationship Id="rId5" Type="http://schemas.openxmlformats.org/officeDocument/2006/relationships/hyperlink" Target="https://www.ane.gov.co/SitePages/Gesti%C3%B3n%20t%C3%A9cnica/index.aspx?p=5777" TargetMode="External"/><Relationship Id="rId4" Type="http://schemas.openxmlformats.org/officeDocument/2006/relationships/hyperlink" Target="https://docs.fcc.gov/public/attachments/DA-25-219A1.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March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 March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13 February 2025 and 27 February 2025 RR-TAG calls as shown in the documents </a:t>
            </a:r>
            <a:r>
              <a:rPr lang="en-US" sz="1800" spc="-5" dirty="0">
                <a:solidFill>
                  <a:srgbClr val="FF0000"/>
                </a:solidFill>
                <a:latin typeface="+mj-lt"/>
                <a:cs typeface="Arial"/>
                <a:hlinkClick r:id="rId3"/>
              </a:rPr>
              <a:t>18-25/0018r0</a:t>
            </a:r>
            <a:r>
              <a:rPr lang="en-US" sz="1800" spc="-5" dirty="0">
                <a:latin typeface="+mj-lt"/>
                <a:cs typeface="Arial"/>
              </a:rPr>
              <a:t> and </a:t>
            </a:r>
            <a:r>
              <a:rPr lang="en-US" sz="1800" spc="-5" dirty="0">
                <a:latin typeface="+mj-lt"/>
                <a:cs typeface="Arial"/>
                <a:hlinkClick r:id="rId4"/>
              </a:rPr>
              <a:t>18-25/0019r0</a:t>
            </a:r>
            <a:r>
              <a:rPr lang="en-US" sz="1800" spc="-5" dirty="0">
                <a:latin typeface="+mj-lt"/>
                <a:cs typeface="Arial"/>
              </a:rPr>
              <a:t>, respectively,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(1)</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Five-year spectrum outlook 2025–30 </a:t>
            </a:r>
          </a:p>
          <a:p>
            <a:pPr marL="630238" marR="117475" lvl="1" indent="-230188" algn="just">
              <a:buChar char="•"/>
              <a:tabLst>
                <a:tab pos="230188" algn="l"/>
              </a:tabLst>
            </a:pPr>
            <a:r>
              <a:rPr lang="en-US" sz="1600" spc="-5" dirty="0">
                <a:cs typeface="Arial"/>
              </a:rPr>
              <a:t>Publication date:  7 March 2025</a:t>
            </a:r>
          </a:p>
          <a:p>
            <a:pPr marL="630238" marR="117475" lvl="1" indent="-230188" algn="just">
              <a:buChar char="•"/>
              <a:tabLst>
                <a:tab pos="230188" algn="l"/>
              </a:tabLst>
            </a:pPr>
            <a:r>
              <a:rPr lang="en-US" sz="1600" spc="-5" dirty="0">
                <a:cs typeface="Arial"/>
              </a:rPr>
              <a:t>Closing date for response:  17 April 2025 (extended)</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https://www.acma.gov.au/consultations/2025-03/draft-five-year-spectrum-outlook-2025-30-consultation</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18-25/0020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BBE31-1E00-5CEA-4070-E999946B597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F8B1AEB7-869A-DE46-DF47-D725EC6600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1AB18396-59EE-33C4-257B-165F1117433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(2)</a:t>
            </a:r>
          </a:p>
        </p:txBody>
      </p:sp>
      <p:pic>
        <p:nvPicPr>
          <p:cNvPr id="9" name="Picture 8">
            <a:extLst>
              <a:ext uri="{FF2B5EF4-FFF2-40B4-BE49-F238E27FC236}">
                <a16:creationId xmlns:a16="http://schemas.microsoft.com/office/drawing/2014/main" id="{A15CF7E6-F5C0-7C60-1D61-57225D90C2C2}"/>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5B311687-0DA9-2D9E-F8FE-69154FFB7FD4}"/>
              </a:ext>
            </a:extLst>
          </p:cNvPr>
          <p:cNvSpPr>
            <a:spLocks noGrp="1"/>
          </p:cNvSpPr>
          <p:nvPr>
            <p:ph type="dt" idx="15"/>
          </p:nvPr>
        </p:nvSpPr>
        <p:spPr>
          <a:xfrm>
            <a:off x="914400" y="336550"/>
            <a:ext cx="3048000" cy="273050"/>
          </a:xfrm>
        </p:spPr>
        <p:txBody>
          <a:bodyPr/>
          <a:lstStyle/>
          <a:p>
            <a:r>
              <a:rPr lang="en-US" dirty="0"/>
              <a:t>March 2025</a:t>
            </a:r>
            <a:endParaRPr lang="en-GB" dirty="0"/>
          </a:p>
        </p:txBody>
      </p:sp>
      <p:sp>
        <p:nvSpPr>
          <p:cNvPr id="5" name="Content Placeholder 2">
            <a:extLst>
              <a:ext uri="{FF2B5EF4-FFF2-40B4-BE49-F238E27FC236}">
                <a16:creationId xmlns:a16="http://schemas.microsoft.com/office/drawing/2014/main" id="{10C463A4-A34F-1A7F-9073-F6DAF83B512E}"/>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18-25/0020r2 </a:t>
            </a:r>
            <a:r>
              <a:rPr lang="en-US" sz="1800" spc="-5" dirty="0">
                <a:cs typeface="Arial"/>
              </a:rPr>
              <a:t>in response to the </a:t>
            </a:r>
            <a:r>
              <a:rPr lang="en-US" sz="1800" dirty="0"/>
              <a:t>Australian Communications and Media Authority (ACMA)</a:t>
            </a:r>
            <a:r>
              <a:rPr lang="en-US" sz="1800" spc="-5" dirty="0">
                <a:cs typeface="Arial"/>
              </a:rPr>
              <a:t>’s </a:t>
            </a:r>
            <a:r>
              <a:rPr lang="en-US" sz="1800" spc="-5" dirty="0">
                <a:solidFill>
                  <a:schemeClr val="tx1"/>
                </a:solidFill>
                <a:cs typeface="Arial"/>
              </a:rPr>
              <a:t>consultation </a:t>
            </a:r>
            <a:r>
              <a:rPr lang="en-US" sz="1800" dirty="0"/>
              <a:t>“</a:t>
            </a:r>
            <a:r>
              <a:rPr lang="en-GB" sz="1800" dirty="0"/>
              <a:t>Draft Five-year spectrum outlook 2025-30 and 2025-26 work program</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ACMA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(8 Yes, 0 No, 2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55377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20 March 2025</a:t>
            </a:r>
          </a:p>
          <a:p>
            <a:pPr marL="1030288" marR="117475" lvl="2" indent="-230188" algn="just">
              <a:spcBef>
                <a:spcPts val="600"/>
              </a:spcBef>
              <a:buFont typeface="Times New Roman" pitchFamily="16" charset="0"/>
              <a:buChar char="•"/>
              <a:tabLst>
                <a:tab pos="230188" algn="l"/>
              </a:tabLst>
            </a:pPr>
            <a:r>
              <a:rPr lang="en-GB" sz="1400" spc="-5" dirty="0">
                <a:solidFill>
                  <a:schemeClr val="tx1"/>
                </a:solidFill>
                <a:cs typeface="Arial"/>
              </a:rPr>
              <a:t>Australia ACMA:  </a:t>
            </a:r>
            <a:r>
              <a:rPr lang="en-GB" sz="1400" u="sng" spc="-5" dirty="0">
                <a:solidFill>
                  <a:schemeClr val="tx1"/>
                </a:solidFill>
                <a:cs typeface="Arial"/>
                <a:hlinkClick r:id="rId4"/>
              </a:rPr>
              <a:t>Draft Five-year spectrum outlook 2025-30</a:t>
            </a:r>
            <a:endParaRPr lang="en-GB" sz="1400" u="sng"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27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Lithuania RRT:  </a:t>
            </a:r>
            <a:r>
              <a:rPr lang="en-US" sz="1400" spc="-5" dirty="0">
                <a:solidFill>
                  <a:schemeClr val="tx1"/>
                </a:solidFill>
                <a:cs typeface="Arial"/>
                <a:hlinkClick r:id="rId5"/>
              </a:rPr>
              <a:t>Public survey on the prospects for the use of the radio frequency band 6425-7125 MHz</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6"/>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a:solidFill>
                  <a:schemeClr val="tx1"/>
                </a:solidFill>
                <a:cs typeface="Arial"/>
              </a:rPr>
              <a:t>UK </a:t>
            </a:r>
            <a:r>
              <a:rPr lang="en-US" sz="1400" spc="-5" dirty="0">
                <a:solidFill>
                  <a:schemeClr val="tx1"/>
                </a:solidFill>
                <a:cs typeface="Arial"/>
              </a:rPr>
              <a:t>Ofcom:  </a:t>
            </a:r>
            <a:r>
              <a:rPr lang="en-US" sz="1400" dirty="0">
                <a:hlinkClick r:id="rId7"/>
              </a:rPr>
              <a:t>Proposals for AFC in Lower 6 GHz and mobile / Wi-Fi sharing in Upper 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8"/>
              </a:rPr>
              <a:t>Promoting the Development of Positioning, Navigation, and Timing Technologies and Solutions (WT Docket No. 25-110 / Inquiry FCC-CIRC2503-01)</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3"/>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USA FCC opens 'IN RE: DELETE, DELETE, DELETE' docket (</a:t>
            </a:r>
            <a:r>
              <a:rPr lang="en-US" sz="1400" dirty="0">
                <a:solidFill>
                  <a:schemeClr val="tx1"/>
                </a:solidFill>
                <a:hlinkClick r:id="rId4"/>
              </a:rPr>
              <a:t>DA 25-219</a:t>
            </a:r>
            <a:r>
              <a:rPr lang="en-US" sz="1400" dirty="0">
                <a:solidFill>
                  <a:schemeClr val="tx1"/>
                </a:solidFill>
              </a:rPr>
              <a:t>) that seeks public opinion on "every rule, regulation, or guidance document that the FCC should eliminate for the purposes of alleviating unnecessary regulatory burdens". The comment submission deadline is 11 April 2025, and the reply comment submission deadline is 28 April 2025.</a:t>
            </a:r>
          </a:p>
          <a:p>
            <a:pPr marL="630238" marR="117475" lvl="1" indent="-230188" algn="just">
              <a:buClrTx/>
              <a:buFont typeface="Times New Roman" pitchFamily="16" charset="0"/>
              <a:buChar char="•"/>
              <a:tabLst>
                <a:tab pos="230188" algn="l"/>
              </a:tabLst>
            </a:pPr>
            <a:r>
              <a:rPr lang="en-US" sz="1600" dirty="0">
                <a:solidFill>
                  <a:schemeClr val="tx1"/>
                </a:solidFill>
              </a:rPr>
              <a:t>Colombia</a:t>
            </a:r>
          </a:p>
          <a:p>
            <a:pPr marL="1030288" marR="117475" lvl="2" indent="-230188" algn="just">
              <a:buClrTx/>
              <a:buFont typeface="Times New Roman" pitchFamily="16" charset="0"/>
              <a:buChar char="•"/>
              <a:tabLst>
                <a:tab pos="230188" algn="l"/>
              </a:tabLst>
            </a:pPr>
            <a:r>
              <a:rPr lang="en-US" sz="1400" dirty="0">
                <a:solidFill>
                  <a:schemeClr val="tx1"/>
                </a:solidFill>
              </a:rPr>
              <a:t>On 20 February 2025, National Spectrum Agency (ANE) </a:t>
            </a:r>
            <a:r>
              <a:rPr lang="en-US" sz="1400" dirty="0">
                <a:solidFill>
                  <a:schemeClr val="tx1"/>
                </a:solidFill>
                <a:hlinkClick r:id="rId5"/>
              </a:rPr>
              <a:t>published</a:t>
            </a:r>
            <a:r>
              <a:rPr lang="en-US" sz="1400" dirty="0">
                <a:solidFill>
                  <a:schemeClr val="tx1"/>
                </a:solidFill>
              </a:rPr>
              <a:t> the latest version of the Table of Frequency Allocation.</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South Korea</a:t>
            </a:r>
          </a:p>
          <a:p>
            <a:pPr marL="1030288" marR="117475" lvl="2" indent="-230188" algn="just">
              <a:buClrTx/>
              <a:buFont typeface="Times New Roman" pitchFamily="16" charset="0"/>
              <a:buChar char="•"/>
              <a:tabLst>
                <a:tab pos="230188" algn="l"/>
              </a:tabLst>
            </a:pPr>
            <a:r>
              <a:rPr lang="en-US" sz="1400" dirty="0">
                <a:solidFill>
                  <a:schemeClr val="tx1"/>
                </a:solidFill>
              </a:rPr>
              <a:t>On 17 February 2025, the Ministry of Science and ICT </a:t>
            </a:r>
            <a:r>
              <a:rPr lang="en-US" sz="1400" dirty="0">
                <a:solidFill>
                  <a:schemeClr val="tx1"/>
                </a:solidFill>
                <a:hlinkClick r:id="rId6"/>
              </a:rPr>
              <a:t>published</a:t>
            </a:r>
            <a:r>
              <a:rPr lang="en-US" sz="1400" dirty="0">
                <a:solidFill>
                  <a:schemeClr val="tx1"/>
                </a:solidFill>
              </a:rPr>
              <a:t> the latest version of the Table of Frequency Allocation. </a:t>
            </a:r>
            <a:endParaRPr lang="en-US" sz="1400" dirty="0"/>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76851582"/>
              </p:ext>
            </p:extLst>
          </p:nvPr>
        </p:nvGraphicFramePr>
        <p:xfrm>
          <a:off x="914400" y="1705690"/>
          <a:ext cx="10287000" cy="29667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27 March 2025</a:t>
                      </a:r>
                      <a:r>
                        <a:rPr lang="en-US" sz="1500" baseline="0" dirty="0"/>
                        <a:t>, 3:00pm ET to 3:55pm ET</a:t>
                      </a:r>
                    </a:p>
                  </a:txBody>
                  <a:tcPr anchor="ct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April 2025</a:t>
                      </a:r>
                      <a:r>
                        <a:rPr lang="en-US" sz="1500" baseline="0" dirty="0"/>
                        <a:t>, 3:00pm ET to 3:55pm ET</a:t>
                      </a:r>
                    </a:p>
                  </a:txBody>
                  <a:tcPr anchor="ctr"/>
                </a:tc>
                <a:extLst>
                  <a:ext uri="{0D108BD9-81ED-4DB2-BD59-A6C34878D82A}">
                    <a16:rowId xmlns:a16="http://schemas.microsoft.com/office/drawing/2014/main" val="32008297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April 2025</a:t>
                      </a:r>
                      <a:r>
                        <a:rPr lang="en-US" sz="1500" baseline="0" dirty="0"/>
                        <a:t>, 3:00pm ET to 3:55pm ET</a:t>
                      </a:r>
                    </a:p>
                  </a:txBody>
                  <a:tcPr anchor="ctr"/>
                </a:tc>
                <a:extLst>
                  <a:ext uri="{0D108BD9-81ED-4DB2-BD59-A6C34878D82A}">
                    <a16:rowId xmlns:a16="http://schemas.microsoft.com/office/drawing/2014/main" val="32694689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None.</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None.</a:t>
            </a:r>
          </a:p>
          <a:p>
            <a:pPr marL="630238" marR="117475" lvl="1" indent="-230188" algn="just">
              <a:buFont typeface="Times New Roman" pitchFamily="16" charset="0"/>
              <a:buChar char="•"/>
              <a:tabLst>
                <a:tab pos="230188" algn="l"/>
              </a:tabLst>
            </a:pPr>
            <a:r>
              <a:rPr lang="en-US" sz="1600" spc="-5" dirty="0">
                <a:latin typeface="+mj-lt"/>
                <a:cs typeface="Arial"/>
              </a:rPr>
              <a:t>Adjourned at 3:50pm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March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March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March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Australia ACMA’s consultation</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80095</TotalTime>
  <Words>2197</Words>
  <Application>Microsoft Office PowerPoint</Application>
  <PresentationFormat>Widescreen</PresentationFormat>
  <Paragraphs>359</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Unicode MS</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(1)</vt:lpstr>
      <vt:lpstr>Australia ACMA’s consultation (2)</vt:lpstr>
      <vt:lpstr>Status of ongoing consultations</vt:lpstr>
      <vt:lpstr>General discussion items</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18-25/0022r2</dc:title>
  <dc:creator>Edward Au</dc:creator>
  <cp:keywords>20 March 2025</cp:keywords>
  <cp:lastModifiedBy>Edward Au</cp:lastModifiedBy>
  <cp:revision>6555</cp:revision>
  <cp:lastPrinted>1601-01-01T00:00:00Z</cp:lastPrinted>
  <dcterms:created xsi:type="dcterms:W3CDTF">2016-03-03T14:54:45Z</dcterms:created>
  <dcterms:modified xsi:type="dcterms:W3CDTF">2025-03-20T19:53:55Z</dcterms:modified>
  <cp:category>IEEE 802.18 RR-TAG agenda</cp:category>
</cp:coreProperties>
</file>