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1179" r:id="rId12"/>
    <p:sldId id="1180" r:id="rId13"/>
    <p:sldId id="877" r:id="rId14"/>
    <p:sldId id="942" r:id="rId15"/>
    <p:sldId id="898" r:id="rId16"/>
    <p:sldId id="933"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43" autoAdjust="0"/>
    <p:restoredTop sz="95405" autoAdjust="0"/>
  </p:normalViewPr>
  <p:slideViewPr>
    <p:cSldViewPr>
      <p:cViewPr varScale="1">
        <p:scale>
          <a:sx n="99" d="100"/>
          <a:sy n="99" d="100"/>
        </p:scale>
        <p:origin x="1164" y="30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31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3/18/2025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7D3CC-8DA3-109E-9118-D3B5F3F1D8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10702D-0E8C-22B1-7D41-BC3C3D4F2C88}"/>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AF04A33-9A7D-BA84-B1B0-7C4EB11874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DEF8251-8CD7-1D28-DF0F-D517E8337FA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DDCFF3D-BBC4-CE86-77AC-D855A035A05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A18CE93-C293-FFAE-1C2B-A8C38760D183}"/>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6A4934-C9A0-3E70-6910-B44E83B0ECF6}"/>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976198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8442A2-8046-EC24-34F2-702D253AE46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207CBB6-659E-DF47-10E6-2B45191FB894}"/>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32326C58-2F97-CC2F-C036-D6AE0B4BF458}"/>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80511FF3-A12E-8498-2473-A5077364CF30}"/>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AD9F9F62-879C-2889-92C4-370C3A042D8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E4018FF0-FFA6-00F4-3443-3B4CFB861061}"/>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B0E75064-71F2-51FD-84C5-9CC35AA23F2A}"/>
              </a:ext>
            </a:extLst>
          </p:cNvPr>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721243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802.18-25/0022r1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18&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19&amp;is_group=0000&amp;is_year=2025"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acma.gov.au/consultations/2025-03/draft-five-year-spectrum-outlook-2025-30-consultation"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20&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hyperlink" Target="https://docs.fcc.gov/public/attachments/DOC-410031A1.pdf"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ofcom.org.uk/spectrum/innovative-use-of-spectrum/consultation-expanding-access-to-the-6-ghz-band-for-commercial-mobile-and-wi-fi-services/?utm_medium=email&amp;utm_campaign=Ofcom%20pioneers%20sharing%20of%20upper%206%20GHz%20spectrum%20between%20mobile%20and%20Wi-Fi%20services&amp;utm_content=Ofcom%20pioneers%20sharing%20of%20upper%206%20GHz%20spectrum%20between%20mobile%20and%20Wi-Fi%20services+CID_da46313569d6a4b16cf1e52e941916c1&amp;utm_source=updates&amp;utm_term=published%20proposals"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www.rabc-cccr.ca/ised-radio-standards-specification-rss-247-issue-4-february-2025-digital-transmission-systems-frequency-hopping-systems-and-licence-exempt-local-area-network-devices-in-902-928-mhz-2400/" TargetMode="External"/><Relationship Id="rId5" Type="http://schemas.openxmlformats.org/officeDocument/2006/relationships/hyperlink" Target="https://www.rrt.lt/wp-content/uploads/2025/02/20250228_Apklausa-6425-7125-MHz.pdf" TargetMode="External"/><Relationship Id="rId4" Type="http://schemas.openxmlformats.org/officeDocument/2006/relationships/hyperlink" Target="https://www.acma.gov.au/consultations/2025-03/draft-five-year-spectrum-outlook-2025-30-consultation" TargetMode="External"/><Relationship Id="rId9"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hyperlink" Target="https://cept.org/ecc/tools-and-services/ecc-consultation" TargetMode="External"/><Relationship Id="rId7"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www.msit.go.kr/bbs/view.do?sCode=user&amp;mId=108&amp;mPid=103&amp;pageIndex=&amp;bbsSeqNo=83&amp;nttSeqNo=3175878&amp;searchOpt=ALL&amp;searchTxt=" TargetMode="External"/><Relationship Id="rId5" Type="http://schemas.openxmlformats.org/officeDocument/2006/relationships/hyperlink" Target="https://www.ane.gov.co/SitePages/Gesti%C3%B3n%20t%C3%A9cnica/index.aspx?p=5777" TargetMode="External"/><Relationship Id="rId4" Type="http://schemas.openxmlformats.org/officeDocument/2006/relationships/hyperlink" Target="https://docs.fcc.gov/public/attachments/DA-25-219A1.pdf"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touchpoint.eventsair.com/2025-may-ieee-802-wireless-interim-session"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3-14.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March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20 March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  </a:t>
            </a:r>
          </a:p>
          <a:p>
            <a:pPr marL="630238" marR="117475" lvl="1" indent="-230188" algn="just">
              <a:buChar char="•"/>
              <a:tabLst>
                <a:tab pos="230188" algn="l"/>
              </a:tabLst>
            </a:pPr>
            <a:r>
              <a:rPr lang="en-US" sz="1600" spc="-5" dirty="0">
                <a:latin typeface="+mj-lt"/>
                <a:cs typeface="Arial"/>
              </a:rPr>
              <a:t>Vote:</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13 February 2025 and 27 February 2025 RR-TAG calls as shown in the documents </a:t>
            </a:r>
            <a:r>
              <a:rPr lang="en-US" sz="1800" spc="-5" dirty="0">
                <a:solidFill>
                  <a:srgbClr val="FF0000"/>
                </a:solidFill>
                <a:latin typeface="+mj-lt"/>
                <a:cs typeface="Arial"/>
                <a:hlinkClick r:id="rId3"/>
              </a:rPr>
              <a:t>18-25/0018r0</a:t>
            </a:r>
            <a:r>
              <a:rPr lang="en-US" sz="1800" spc="-5" dirty="0">
                <a:latin typeface="+mj-lt"/>
                <a:cs typeface="Arial"/>
              </a:rPr>
              <a:t> and </a:t>
            </a:r>
            <a:r>
              <a:rPr lang="en-US" sz="1800" spc="-5" dirty="0">
                <a:latin typeface="+mj-lt"/>
                <a:cs typeface="Arial"/>
                <a:hlinkClick r:id="rId4"/>
              </a:rPr>
              <a:t>18-25/0019r0</a:t>
            </a:r>
            <a:r>
              <a:rPr lang="en-US" sz="1800" spc="-5" dirty="0">
                <a:latin typeface="+mj-lt"/>
                <a:cs typeface="Arial"/>
              </a:rPr>
              <a:t>, respectively, with editorial privilege for the IEEE 802.18 Chair. </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  </a:t>
            </a:r>
          </a:p>
          <a:p>
            <a:pPr marL="630238" marR="117475" lvl="1" indent="-230188" algn="just">
              <a:buChar char="•"/>
              <a:tabLst>
                <a:tab pos="230188" algn="l"/>
              </a:tabLst>
            </a:pPr>
            <a:r>
              <a:rPr lang="en-US" sz="1600" spc="-5" dirty="0">
                <a:latin typeface="+mj-lt"/>
                <a:cs typeface="Arial"/>
              </a:rPr>
              <a:t>Vote:</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998B5-D400-4B1D-E3A1-49EF3AB599E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703853-3D17-ECC2-443D-D70826FD9A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92C0D58D-DF7B-63C2-337F-B3DD29E532D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Australia ACMA’s consultation (1)</a:t>
            </a:r>
          </a:p>
        </p:txBody>
      </p:sp>
      <p:sp>
        <p:nvSpPr>
          <p:cNvPr id="10" name="Content Placeholder 2">
            <a:extLst>
              <a:ext uri="{FF2B5EF4-FFF2-40B4-BE49-F238E27FC236}">
                <a16:creationId xmlns:a16="http://schemas.microsoft.com/office/drawing/2014/main" id="{0171271A-489F-FF64-C181-F7710AEE328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Five-year spectrum outlook 2025–30 </a:t>
            </a:r>
          </a:p>
          <a:p>
            <a:pPr marL="630238" marR="117475" lvl="1" indent="-230188" algn="just">
              <a:buChar char="•"/>
              <a:tabLst>
                <a:tab pos="230188" algn="l"/>
              </a:tabLst>
            </a:pPr>
            <a:r>
              <a:rPr lang="en-US" sz="1600" spc="-5" dirty="0">
                <a:cs typeface="Arial"/>
              </a:rPr>
              <a:t>Publication date:  7 March 2025</a:t>
            </a:r>
          </a:p>
          <a:p>
            <a:pPr marL="630238" marR="117475" lvl="1" indent="-230188" algn="just">
              <a:buChar char="•"/>
              <a:tabLst>
                <a:tab pos="230188" algn="l"/>
              </a:tabLst>
            </a:pPr>
            <a:r>
              <a:rPr lang="en-US" sz="1600" spc="-5" dirty="0">
                <a:cs typeface="Arial"/>
              </a:rPr>
              <a:t>Closing date for response:  17 April 2025 (extended)</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https://www.acma.gov.au/consultations/2025-03/draft-five-year-spectrum-outlook-2025-30-consultation</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18-25/0020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18F6EA1-42FE-3EA4-D174-FB73773FBAAA}"/>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41261BCD-0DB2-A2B5-A527-90A7CA3BC38F}"/>
              </a:ext>
            </a:extLst>
          </p:cNvPr>
          <p:cNvSpPr>
            <a:spLocks noGrp="1"/>
          </p:cNvSpPr>
          <p:nvPr>
            <p:ph type="dt" idx="15"/>
          </p:nvPr>
        </p:nvSpPr>
        <p:spPr>
          <a:xfrm>
            <a:off x="9144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796568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6BBE31-1E00-5CEA-4070-E999946B5975}"/>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F8B1AEB7-869A-DE46-DF47-D725EC66003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a:extLst>
              <a:ext uri="{FF2B5EF4-FFF2-40B4-BE49-F238E27FC236}">
                <a16:creationId xmlns:a16="http://schemas.microsoft.com/office/drawing/2014/main" id="{1AB18396-59EE-33C4-257B-165F1117433B}"/>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Australia ACMA’s consultation (2)</a:t>
            </a:r>
          </a:p>
        </p:txBody>
      </p:sp>
      <p:pic>
        <p:nvPicPr>
          <p:cNvPr id="9" name="Picture 8">
            <a:extLst>
              <a:ext uri="{FF2B5EF4-FFF2-40B4-BE49-F238E27FC236}">
                <a16:creationId xmlns:a16="http://schemas.microsoft.com/office/drawing/2014/main" id="{A15CF7E6-F5C0-7C60-1D61-57225D90C2C2}"/>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5B311687-0DA9-2D9E-F8FE-69154FFB7FD4}"/>
              </a:ext>
            </a:extLst>
          </p:cNvPr>
          <p:cNvSpPr>
            <a:spLocks noGrp="1"/>
          </p:cNvSpPr>
          <p:nvPr>
            <p:ph type="dt" idx="15"/>
          </p:nvPr>
        </p:nvSpPr>
        <p:spPr>
          <a:xfrm>
            <a:off x="914400" y="336550"/>
            <a:ext cx="3048000" cy="273050"/>
          </a:xfrm>
        </p:spPr>
        <p:txBody>
          <a:bodyPr/>
          <a:lstStyle/>
          <a:p>
            <a:r>
              <a:rPr lang="en-US" dirty="0"/>
              <a:t>March 2025</a:t>
            </a:r>
            <a:endParaRPr lang="en-GB" dirty="0"/>
          </a:p>
        </p:txBody>
      </p:sp>
      <p:sp>
        <p:nvSpPr>
          <p:cNvPr id="5" name="Content Placeholder 2">
            <a:extLst>
              <a:ext uri="{FF2B5EF4-FFF2-40B4-BE49-F238E27FC236}">
                <a16:creationId xmlns:a16="http://schemas.microsoft.com/office/drawing/2014/main" id="{10C463A4-A34F-1A7F-9073-F6DAF83B512E}"/>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18-25/0020r2 [Placeholder] </a:t>
            </a:r>
            <a:r>
              <a:rPr lang="en-US" sz="1800" spc="-5" dirty="0">
                <a:cs typeface="Arial"/>
              </a:rPr>
              <a:t>in response to the </a:t>
            </a:r>
            <a:r>
              <a:rPr lang="en-US" sz="1800" dirty="0"/>
              <a:t>Australian Communications and Media Authority (ACMA)</a:t>
            </a:r>
            <a:r>
              <a:rPr lang="en-US" sz="1800" spc="-5" dirty="0">
                <a:cs typeface="Arial"/>
              </a:rPr>
              <a:t>’s </a:t>
            </a:r>
            <a:r>
              <a:rPr lang="en-US" sz="1800" spc="-5" dirty="0">
                <a:solidFill>
                  <a:schemeClr val="tx1"/>
                </a:solidFill>
                <a:cs typeface="Arial"/>
              </a:rPr>
              <a:t>consultation </a:t>
            </a:r>
            <a:r>
              <a:rPr lang="en-US" sz="1800" dirty="0"/>
              <a:t>“</a:t>
            </a:r>
            <a:r>
              <a:rPr lang="en-GB" sz="1800" dirty="0"/>
              <a:t>Draft Five-year spectrum outlook 2025-30 and 2025-26 work program</a:t>
            </a:r>
            <a:r>
              <a:rPr lang="en-US" sz="1800" dirty="0"/>
              <a: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ACMA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1553774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20 March 2025</a:t>
            </a:r>
          </a:p>
          <a:p>
            <a:pPr marL="1030288" marR="117475" lvl="2" indent="-230188" algn="just">
              <a:spcBef>
                <a:spcPts val="600"/>
              </a:spcBef>
              <a:buFont typeface="Times New Roman" pitchFamily="16" charset="0"/>
              <a:buChar char="•"/>
              <a:tabLst>
                <a:tab pos="230188" algn="l"/>
              </a:tabLst>
            </a:pPr>
            <a:r>
              <a:rPr lang="en-GB" sz="1400" spc="-5" dirty="0">
                <a:solidFill>
                  <a:schemeClr val="tx1"/>
                </a:solidFill>
                <a:cs typeface="Arial"/>
              </a:rPr>
              <a:t>Australia ACMA:  </a:t>
            </a:r>
            <a:r>
              <a:rPr lang="en-GB" sz="1400" u="sng" spc="-5" dirty="0">
                <a:solidFill>
                  <a:schemeClr val="tx1"/>
                </a:solidFill>
                <a:cs typeface="Arial"/>
                <a:hlinkClick r:id="rId4"/>
              </a:rPr>
              <a:t>Draft Five-year spectrum outlook 2025-30</a:t>
            </a:r>
            <a:endParaRPr lang="en-GB" sz="1400" u="sng"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27 March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Lithuania RRT:  </a:t>
            </a:r>
            <a:r>
              <a:rPr lang="en-US" sz="1400" spc="-5" dirty="0">
                <a:solidFill>
                  <a:schemeClr val="tx1"/>
                </a:solidFill>
                <a:cs typeface="Arial"/>
                <a:hlinkClick r:id="rId5"/>
              </a:rPr>
              <a:t>Public survey on the prospects for the use of the radio frequency band 6425-7125 MHz</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17 April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6"/>
              </a:rPr>
              <a:t>Radio Standards Specification, RSS-247, Issue 4, February 2025</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a:solidFill>
                  <a:schemeClr val="tx1"/>
                </a:solidFill>
                <a:cs typeface="Arial"/>
              </a:rPr>
              <a:t>UK </a:t>
            </a:r>
            <a:r>
              <a:rPr lang="en-US" sz="1400" spc="-5" dirty="0">
                <a:solidFill>
                  <a:schemeClr val="tx1"/>
                </a:solidFill>
                <a:cs typeface="Arial"/>
              </a:rPr>
              <a:t>Ofcom:  </a:t>
            </a:r>
            <a:r>
              <a:rPr lang="en-US" sz="1400" dirty="0">
                <a:hlinkClick r:id="rId7"/>
              </a:rPr>
              <a:t>Proposals for AFC in Lower 6 GHz and mobile / Wi-Fi sharing in Upper 6 GHz</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TBD</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USA FCC:  </a:t>
            </a:r>
            <a:r>
              <a:rPr lang="en-US" sz="1400" dirty="0">
                <a:hlinkClick r:id="rId8"/>
              </a:rPr>
              <a:t>Promoting the Development of Positioning, Navigation, and Timing Technologies and Solutions (WT Docket No. 25-110 / Inquiry FCC-CIRC2503-01)</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9"/>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a:t>
            </a:r>
            <a:r>
              <a:rPr lang="en-US" sz="2800">
                <a:solidFill>
                  <a:srgbClr val="0070C0"/>
                </a:solidFill>
              </a:rPr>
              <a:t>discussion items</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ECC</a:t>
            </a:r>
          </a:p>
          <a:p>
            <a:pPr marL="1030288" marR="117475" lvl="2" indent="-230188" algn="just">
              <a:buClrTx/>
              <a:buFont typeface="Times New Roman" pitchFamily="16" charset="0"/>
              <a:buChar char="•"/>
              <a:tabLst>
                <a:tab pos="230188" algn="l"/>
              </a:tabLst>
            </a:pPr>
            <a:r>
              <a:rPr lang="en-US" sz="1400" dirty="0">
                <a:solidFill>
                  <a:schemeClr val="tx1"/>
                </a:solidFill>
              </a:rPr>
              <a:t>The consultation of </a:t>
            </a:r>
            <a:r>
              <a:rPr lang="en-US" sz="1400" dirty="0">
                <a:solidFill>
                  <a:schemeClr val="tx1"/>
                </a:solidFill>
                <a:hlinkClick r:id="rId3"/>
              </a:rPr>
              <a:t>Draft ECC Report 366</a:t>
            </a:r>
            <a:r>
              <a:rPr lang="en-US" sz="1400" dirty="0">
                <a:solidFill>
                  <a:schemeClr val="tx1"/>
                </a:solidFill>
              </a:rPr>
              <a:t>, Feasibility of a potential shared use of the 6425-7125 MHz frequency band between Mobile/Fixed Communications Networks (MFCN) and Wireless Access Systems including Radio Local Area Networks (WAS/RLAN), begins and the response deadline is scheduled on 21 April 2025.</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On 12 March 2025, USA FCC opens 'IN RE: DELETE, DELETE, DELETE' docket (</a:t>
            </a:r>
            <a:r>
              <a:rPr lang="en-US" sz="1400" dirty="0">
                <a:solidFill>
                  <a:schemeClr val="tx1"/>
                </a:solidFill>
                <a:hlinkClick r:id="rId4"/>
              </a:rPr>
              <a:t>DA 25-219</a:t>
            </a:r>
            <a:r>
              <a:rPr lang="en-US" sz="1400" dirty="0">
                <a:solidFill>
                  <a:schemeClr val="tx1"/>
                </a:solidFill>
              </a:rPr>
              <a:t>) that seeks public opinion on "every rule, regulation, or guidance document that the FCC should eliminate for the purposes of alleviating unnecessary regulatory burdens". The comment submission deadline is 11 April 2025, and the reply comment submission deadline is 28 April 2025.</a:t>
            </a:r>
          </a:p>
          <a:p>
            <a:pPr marL="630238" marR="117475" lvl="1" indent="-230188" algn="just">
              <a:buClrTx/>
              <a:buFont typeface="Times New Roman" pitchFamily="16" charset="0"/>
              <a:buChar char="•"/>
              <a:tabLst>
                <a:tab pos="230188" algn="l"/>
              </a:tabLst>
            </a:pPr>
            <a:r>
              <a:rPr lang="en-US" sz="1600" dirty="0">
                <a:solidFill>
                  <a:schemeClr val="tx1"/>
                </a:solidFill>
              </a:rPr>
              <a:t>Colombia</a:t>
            </a:r>
          </a:p>
          <a:p>
            <a:pPr marL="1030288" marR="117475" lvl="2" indent="-230188" algn="just">
              <a:buClrTx/>
              <a:buFont typeface="Times New Roman" pitchFamily="16" charset="0"/>
              <a:buChar char="•"/>
              <a:tabLst>
                <a:tab pos="230188" algn="l"/>
              </a:tabLst>
            </a:pPr>
            <a:r>
              <a:rPr lang="en-US" sz="1400" dirty="0">
                <a:solidFill>
                  <a:schemeClr val="tx1"/>
                </a:solidFill>
              </a:rPr>
              <a:t>On 20 February 2025, National Spectrum Agency (ANE) </a:t>
            </a:r>
            <a:r>
              <a:rPr lang="en-US" sz="1400" dirty="0">
                <a:solidFill>
                  <a:schemeClr val="tx1"/>
                </a:solidFill>
                <a:hlinkClick r:id="rId5"/>
              </a:rPr>
              <a:t>published</a:t>
            </a:r>
            <a:r>
              <a:rPr lang="en-US" sz="1400" dirty="0">
                <a:solidFill>
                  <a:schemeClr val="tx1"/>
                </a:solidFill>
              </a:rPr>
              <a:t> the latest version of the Table of Frequency Allocation.</a:t>
            </a: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South Korea</a:t>
            </a:r>
          </a:p>
          <a:p>
            <a:pPr marL="1030288" marR="117475" lvl="2" indent="-230188" algn="just">
              <a:buClrTx/>
              <a:buFont typeface="Times New Roman" pitchFamily="16" charset="0"/>
              <a:buChar char="•"/>
              <a:tabLst>
                <a:tab pos="230188" algn="l"/>
              </a:tabLst>
            </a:pPr>
            <a:r>
              <a:rPr lang="en-US" sz="1400" dirty="0">
                <a:solidFill>
                  <a:schemeClr val="tx1"/>
                </a:solidFill>
              </a:rPr>
              <a:t>On 17 February 2025, the Ministry of Science and ICT </a:t>
            </a:r>
            <a:r>
              <a:rPr lang="en-US" sz="1400" dirty="0">
                <a:solidFill>
                  <a:schemeClr val="tx1"/>
                </a:solidFill>
                <a:hlinkClick r:id="rId6"/>
              </a:rPr>
              <a:t>published</a:t>
            </a:r>
            <a:r>
              <a:rPr lang="en-US" sz="1400" dirty="0">
                <a:solidFill>
                  <a:schemeClr val="tx1"/>
                </a:solidFill>
              </a:rPr>
              <a:t> the latest version of the Table of Frequency Allocation. </a:t>
            </a:r>
            <a:endParaRPr lang="en-US" sz="1400" dirty="0"/>
          </a:p>
          <a:p>
            <a:pPr marL="1030288" marR="117475" lvl="2" indent="-230188" algn="just">
              <a:buClrTx/>
              <a:buFont typeface="Times New Roman" pitchFamily="16" charset="0"/>
              <a:buChar char="•"/>
              <a:tabLst>
                <a:tab pos="230188" algn="l"/>
              </a:tabLst>
            </a:pPr>
            <a:endParaRPr lang="en-US" sz="1600" dirty="0">
              <a:solidFill>
                <a:schemeClr val="tx1"/>
              </a:solidFil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prior to May 2025 wireless interim</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376851582"/>
              </p:ext>
            </p:extLst>
          </p:nvPr>
        </p:nvGraphicFramePr>
        <p:xfrm>
          <a:off x="914400" y="1705690"/>
          <a:ext cx="10287000" cy="296672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27 March 2025</a:t>
                      </a:r>
                      <a:r>
                        <a:rPr lang="en-US" sz="1500" baseline="0" dirty="0"/>
                        <a:t>, 3:00pm ET to 3:55pm ET</a:t>
                      </a:r>
                    </a:p>
                  </a:txBody>
                  <a:tcPr anchor="ct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3 April 2025</a:t>
                      </a:r>
                      <a:r>
                        <a:rPr lang="en-US" sz="1500" baseline="0" dirty="0"/>
                        <a:t>, 3:00pm ET to 3:55pm ET</a:t>
                      </a:r>
                    </a:p>
                  </a:txBody>
                  <a:tcPr anchor="ctr"/>
                </a:tc>
                <a:extLst>
                  <a:ext uri="{0D108BD9-81ED-4DB2-BD59-A6C34878D82A}">
                    <a16:rowId xmlns:a16="http://schemas.microsoft.com/office/drawing/2014/main" val="320082978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10 April 2025</a:t>
                      </a:r>
                      <a:r>
                        <a:rPr lang="en-US" sz="1500" baseline="0" dirty="0"/>
                        <a:t>, 3:00pm ET to 3:55pm ET</a:t>
                      </a:r>
                    </a:p>
                  </a:txBody>
                  <a:tcPr anchor="ctr"/>
                </a:tc>
                <a:extLst>
                  <a:ext uri="{0D108BD9-81ED-4DB2-BD59-A6C34878D82A}">
                    <a16:rowId xmlns:a16="http://schemas.microsoft.com/office/drawing/2014/main" val="32694689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17 April 2025</a:t>
                      </a:r>
                      <a:r>
                        <a:rPr lang="en-US" sz="1500" baseline="0" dirty="0"/>
                        <a:t>, 3:00pm ET to 3:55pm ET</a:t>
                      </a:r>
                    </a:p>
                  </a:txBody>
                  <a:tcPr anchor="ctr"/>
                </a:tc>
                <a:extLst>
                  <a:ext uri="{0D108BD9-81ED-4DB2-BD59-A6C34878D82A}">
                    <a16:rowId xmlns:a16="http://schemas.microsoft.com/office/drawing/2014/main" val="268621249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24 April 2025</a:t>
                      </a:r>
                      <a:r>
                        <a:rPr lang="en-US" sz="1500" baseline="0" dirty="0"/>
                        <a:t>, 3:00pm ET to 3:55pm ET</a:t>
                      </a:r>
                    </a:p>
                  </a:txBody>
                  <a:tcPr anchor="ctr"/>
                </a:tc>
                <a:extLst>
                  <a:ext uri="{0D108BD9-81ED-4DB2-BD59-A6C34878D82A}">
                    <a16:rowId xmlns:a16="http://schemas.microsoft.com/office/drawing/2014/main" val="158013246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 May 2025</a:t>
                      </a:r>
                      <a:r>
                        <a:rPr lang="en-US" sz="1500" baseline="0" dirty="0"/>
                        <a:t>, 3:00pm ET to 3:55pm ET</a:t>
                      </a:r>
                    </a:p>
                  </a:txBody>
                  <a:tcPr anchor="ctr"/>
                </a:tc>
                <a:extLst>
                  <a:ext uri="{0D108BD9-81ED-4DB2-BD59-A6C34878D82A}">
                    <a16:rowId xmlns:a16="http://schemas.microsoft.com/office/drawing/2014/main" val="34103282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8 May 2025</a:t>
                      </a:r>
                      <a:r>
                        <a:rPr lang="en-US" sz="1500" baseline="0" dirty="0"/>
                        <a:t>, 3:00pm ET to 3:55pm ET</a:t>
                      </a:r>
                    </a:p>
                  </a:txBody>
                  <a:tcPr anchor="ctr"/>
                </a:tc>
                <a:extLst>
                  <a:ext uri="{0D108BD9-81ED-4DB2-BD59-A6C34878D82A}">
                    <a16:rowId xmlns:a16="http://schemas.microsoft.com/office/drawing/2014/main" val="18569399"/>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10" name="Content Placeholder 2"/>
          <p:cNvSpPr txBox="1">
            <a:spLocks/>
          </p:cNvSpPr>
          <p:nvPr/>
        </p:nvSpPr>
        <p:spPr bwMode="auto">
          <a:xfrm>
            <a:off x="914400" y="1533334"/>
            <a:ext cx="1088486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May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6 February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Early Registration until 4 April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 May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Hotel reservation</a:t>
            </a:r>
            <a:r>
              <a:rPr lang="en-US" sz="1800" kern="0" spc="-5" dirty="0">
                <a:solidFill>
                  <a:schemeClr val="tx1"/>
                </a:solidFill>
                <a:cs typeface="Arial"/>
              </a:rPr>
              <a:t> begins on 6 February 2025</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8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a:solidFill>
                  <a:schemeClr val="tx1"/>
                </a:solidFill>
                <a:latin typeface="+mj-lt"/>
                <a:cs typeface="Arial" panose="020B0604020202020204" pitchFamily="34" charset="0"/>
              </a:rPr>
              <a:t>14 March </a:t>
            </a:r>
            <a:r>
              <a:rPr lang="en-US" altLang="en-US" sz="1800" b="1" dirty="0">
                <a:solidFill>
                  <a:schemeClr val="tx1"/>
                </a:solidFill>
                <a:latin typeface="+mj-lt"/>
                <a:cs typeface="Arial" panose="020B0604020202020204" pitchFamily="34" charset="0"/>
              </a:rPr>
              <a:t>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6</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March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March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March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&amp; Motion:  Draft response to Australia ACMA’s consultation</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80038</TotalTime>
  <Words>2160</Words>
  <Application>Microsoft Office PowerPoint</Application>
  <PresentationFormat>Widescreen</PresentationFormat>
  <Paragraphs>358</Paragraphs>
  <Slides>18</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Arial Unicode MS</vt:lpstr>
      <vt:lpstr>Calibri</vt:lpstr>
      <vt:lpstr>Monotype Sorts</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Australia ACMA’s consultation (1)</vt:lpstr>
      <vt:lpstr>Australia ACMA’s consultation (2)</vt:lpstr>
      <vt:lpstr>Status of ongoing consultations</vt:lpstr>
      <vt:lpstr>General discussion items</vt:lpstr>
      <vt:lpstr>Meeting schedule prior to May 2025 wireless interim</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18-25/0022r1</dc:title>
  <dc:creator>Edward Au</dc:creator>
  <cp:keywords>20 March 2025</cp:keywords>
  <cp:lastModifiedBy>Edward Au</cp:lastModifiedBy>
  <cp:revision>6545</cp:revision>
  <cp:lastPrinted>1601-01-01T00:00:00Z</cp:lastPrinted>
  <dcterms:created xsi:type="dcterms:W3CDTF">2016-03-03T14:54:45Z</dcterms:created>
  <dcterms:modified xsi:type="dcterms:W3CDTF">2025-03-18T22:20:58Z</dcterms:modified>
  <cp:category>IEEE 802.18 RR-TAG agenda</cp:category>
</cp:coreProperties>
</file>