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4">
  <p:sldMasterIdLst>
    <p:sldMasterId id="2147483648" r:id="rId1"/>
  </p:sldMasterIdLst>
  <p:notesMasterIdLst>
    <p:notesMasterId r:id="rId20"/>
  </p:notesMasterIdLst>
  <p:handoutMasterIdLst>
    <p:handoutMasterId r:id="rId21"/>
  </p:handoutMasterIdLst>
  <p:sldIdLst>
    <p:sldId id="256" r:id="rId2"/>
    <p:sldId id="876" r:id="rId3"/>
    <p:sldId id="857" r:id="rId4"/>
    <p:sldId id="908" r:id="rId5"/>
    <p:sldId id="604" r:id="rId6"/>
    <p:sldId id="624" r:id="rId7"/>
    <p:sldId id="605" r:id="rId8"/>
    <p:sldId id="843" r:id="rId9"/>
    <p:sldId id="866" r:id="rId10"/>
    <p:sldId id="845" r:id="rId11"/>
    <p:sldId id="1179" r:id="rId12"/>
    <p:sldId id="1180" r:id="rId13"/>
    <p:sldId id="877" r:id="rId14"/>
    <p:sldId id="942" r:id="rId15"/>
    <p:sldId id="898" r:id="rId16"/>
    <p:sldId id="933" r:id="rId17"/>
    <p:sldId id="856" r:id="rId18"/>
    <p:sldId id="864" r:id="rId19"/>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 id="2" name="Al Petrick" initials="AP" lastIdx="1" clrIdx="1">
    <p:extLst>
      <p:ext uri="{19B8F6BF-5375-455C-9EA6-DF929625EA0E}">
        <p15:presenceInfo xmlns:p15="http://schemas.microsoft.com/office/powerpoint/2012/main" userId="b177fa8dd07d8d01"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7C80"/>
    <a:srgbClr val="000000"/>
    <a:srgbClr val="D5F4FF"/>
    <a:srgbClr val="85DFFF"/>
    <a:srgbClr val="FF9999"/>
    <a:srgbClr val="990033"/>
    <a:srgbClr val="993300"/>
    <a:srgbClr val="CC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243" autoAdjust="0"/>
    <p:restoredTop sz="95405" autoAdjust="0"/>
  </p:normalViewPr>
  <p:slideViewPr>
    <p:cSldViewPr>
      <p:cViewPr varScale="1">
        <p:scale>
          <a:sx n="99" d="100"/>
          <a:sy n="99" d="100"/>
        </p:scale>
        <p:origin x="1164" y="306"/>
      </p:cViewPr>
      <p:guideLst>
        <p:guide orient="horz" pos="2160"/>
        <p:guide pos="3840"/>
      </p:guideLst>
    </p:cSldViewPr>
  </p:slideViewPr>
  <p:outlineViewPr>
    <p:cViewPr varScale="1">
      <p:scale>
        <a:sx n="170" d="200"/>
        <a:sy n="170" d="200"/>
      </p:scale>
      <p:origin x="0" y="-79147"/>
    </p:cViewPr>
  </p:outlineViewPr>
  <p:notesTextViewPr>
    <p:cViewPr>
      <p:scale>
        <a:sx n="3" d="2"/>
        <a:sy n="3" d="2"/>
      </p:scale>
      <p:origin x="0" y="0"/>
    </p:cViewPr>
  </p:notesTextViewPr>
  <p:sorterViewPr>
    <p:cViewPr varScale="1">
      <p:scale>
        <a:sx n="1" d="1"/>
        <a:sy n="1" d="1"/>
      </p:scale>
      <p:origin x="0" y="-1315"/>
    </p:cViewPr>
  </p:sorterViewPr>
  <p:notesViewPr>
    <p:cSldViewPr>
      <p:cViewPr varScale="1">
        <p:scale>
          <a:sx n="64" d="100"/>
          <a:sy n="64" d="100"/>
        </p:scale>
        <p:origin x="3101" y="77"/>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3/18/2025</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401999364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207315272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188102845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87530595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123420672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18</a:t>
            </a:fld>
            <a:endParaRPr lang="en-US" dirty="0"/>
          </a:p>
        </p:txBody>
      </p:sp>
    </p:spTree>
    <p:extLst>
      <p:ext uri="{BB962C8B-B14F-4D97-AF65-F5344CB8AC3E}">
        <p14:creationId xmlns:p14="http://schemas.microsoft.com/office/powerpoint/2010/main" val="28821303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2</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2</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8951218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4775642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4</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4</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6826509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33991332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38011488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390821828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8B7D3CC-8DA3-109E-9118-D3B5F3F1D85F}"/>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2010702D-0E8C-22B1-7D41-BC3C3D4F2C88}"/>
              </a:ext>
            </a:extLst>
          </p:cNvPr>
          <p:cNvSpPr>
            <a:spLocks noGrp="1" noRot="1" noChangeAspect="1"/>
          </p:cNvSpPr>
          <p:nvPr>
            <p:ph type="sldImg"/>
          </p:nvPr>
        </p:nvSpPr>
        <p:spPr>
          <a:xfrm>
            <a:off x="385763" y="701675"/>
            <a:ext cx="6161087" cy="3467100"/>
          </a:xfrm>
        </p:spPr>
      </p:sp>
      <p:sp>
        <p:nvSpPr>
          <p:cNvPr id="3" name="Notes Placeholder 2">
            <a:extLst>
              <a:ext uri="{FF2B5EF4-FFF2-40B4-BE49-F238E27FC236}">
                <a16:creationId xmlns:a16="http://schemas.microsoft.com/office/drawing/2014/main" id="{9AF04A33-9A7D-BA84-B1B0-7C4EB11874D2}"/>
              </a:ext>
            </a:extLst>
          </p:cNvPr>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a:extLst>
              <a:ext uri="{FF2B5EF4-FFF2-40B4-BE49-F238E27FC236}">
                <a16:creationId xmlns:a16="http://schemas.microsoft.com/office/drawing/2014/main" id="{EDEF8251-8CD7-1D28-DF0F-D517E8337FA1}"/>
              </a:ext>
            </a:extLst>
          </p:cNvPr>
          <p:cNvSpPr>
            <a:spLocks noGrp="1"/>
          </p:cNvSpPr>
          <p:nvPr>
            <p:ph type="hdr"/>
          </p:nvPr>
        </p:nvSpPr>
        <p:spPr/>
        <p:txBody>
          <a:bodyPr/>
          <a:lstStyle/>
          <a:p>
            <a:r>
              <a:rPr lang="en-US" dirty="0"/>
              <a:t>doc.: IEEE 802.11-yy/xxxxr0</a:t>
            </a:r>
          </a:p>
        </p:txBody>
      </p:sp>
      <p:sp>
        <p:nvSpPr>
          <p:cNvPr id="5" name="Date Placeholder 4">
            <a:extLst>
              <a:ext uri="{FF2B5EF4-FFF2-40B4-BE49-F238E27FC236}">
                <a16:creationId xmlns:a16="http://schemas.microsoft.com/office/drawing/2014/main" id="{1DDCFF3D-BBC4-CE86-77AC-D855A035A05C}"/>
              </a:ext>
            </a:extLst>
          </p:cNvPr>
          <p:cNvSpPr>
            <a:spLocks noGrp="1"/>
          </p:cNvSpPr>
          <p:nvPr>
            <p:ph type="dt"/>
          </p:nvPr>
        </p:nvSpPr>
        <p:spPr/>
        <p:txBody>
          <a:bodyPr/>
          <a:lstStyle/>
          <a:p>
            <a:r>
              <a:rPr lang="en-US" dirty="0"/>
              <a:t>Month Year</a:t>
            </a:r>
          </a:p>
        </p:txBody>
      </p:sp>
      <p:sp>
        <p:nvSpPr>
          <p:cNvPr id="6" name="Footer Placeholder 5">
            <a:extLst>
              <a:ext uri="{FF2B5EF4-FFF2-40B4-BE49-F238E27FC236}">
                <a16:creationId xmlns:a16="http://schemas.microsoft.com/office/drawing/2014/main" id="{BA18CE93-C293-FFAE-1C2B-A8C38760D183}"/>
              </a:ext>
            </a:extLst>
          </p:cNvPr>
          <p:cNvSpPr>
            <a:spLocks noGrp="1"/>
          </p:cNvSpPr>
          <p:nvPr>
            <p:ph type="ftr"/>
          </p:nvPr>
        </p:nvSpPr>
        <p:spPr/>
        <p:txBody>
          <a:bodyPr/>
          <a:lstStyle/>
          <a:p>
            <a:r>
              <a:rPr lang="en-US" dirty="0"/>
              <a:t>John Doe, Some Company</a:t>
            </a:r>
          </a:p>
        </p:txBody>
      </p:sp>
      <p:sp>
        <p:nvSpPr>
          <p:cNvPr id="7" name="Slide Number Placeholder 6">
            <a:extLst>
              <a:ext uri="{FF2B5EF4-FFF2-40B4-BE49-F238E27FC236}">
                <a16:creationId xmlns:a16="http://schemas.microsoft.com/office/drawing/2014/main" id="{EF6A4934-C9A0-3E70-6910-B44E83B0ECF6}"/>
              </a:ext>
            </a:extLst>
          </p:cNvPr>
          <p:cNvSpPr>
            <a:spLocks noGrp="1"/>
          </p:cNvSpPr>
          <p:nvPr>
            <p:ph type="sldNum"/>
          </p:nvPr>
        </p:nvSpPr>
        <p:spPr/>
        <p:txBody>
          <a:bodyPr/>
          <a:lstStyle/>
          <a:p>
            <a:r>
              <a:rPr lang="en-US" dirty="0"/>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49761987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68442A2-8046-EC24-34F2-702D253AE467}"/>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8207CBB6-659E-DF47-10E6-2B45191FB894}"/>
              </a:ext>
            </a:extLst>
          </p:cNvPr>
          <p:cNvSpPr>
            <a:spLocks noGrp="1" noRot="1" noChangeAspect="1"/>
          </p:cNvSpPr>
          <p:nvPr>
            <p:ph type="sldImg"/>
          </p:nvPr>
        </p:nvSpPr>
        <p:spPr>
          <a:xfrm>
            <a:off x="385763" y="701675"/>
            <a:ext cx="6161087" cy="3467100"/>
          </a:xfrm>
        </p:spPr>
      </p:sp>
      <p:sp>
        <p:nvSpPr>
          <p:cNvPr id="3" name="Notes Placeholder 2">
            <a:extLst>
              <a:ext uri="{FF2B5EF4-FFF2-40B4-BE49-F238E27FC236}">
                <a16:creationId xmlns:a16="http://schemas.microsoft.com/office/drawing/2014/main" id="{32326C58-2F97-CC2F-C036-D6AE0B4BF458}"/>
              </a:ext>
            </a:extLst>
          </p:cNvPr>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a:extLst>
              <a:ext uri="{FF2B5EF4-FFF2-40B4-BE49-F238E27FC236}">
                <a16:creationId xmlns:a16="http://schemas.microsoft.com/office/drawing/2014/main" id="{80511FF3-A12E-8498-2473-A5077364CF30}"/>
              </a:ext>
            </a:extLst>
          </p:cNvPr>
          <p:cNvSpPr>
            <a:spLocks noGrp="1"/>
          </p:cNvSpPr>
          <p:nvPr>
            <p:ph type="hdr"/>
          </p:nvPr>
        </p:nvSpPr>
        <p:spPr/>
        <p:txBody>
          <a:bodyPr/>
          <a:lstStyle/>
          <a:p>
            <a:r>
              <a:rPr lang="en-US" dirty="0"/>
              <a:t>doc.: IEEE 802.11-yy/xxxxr0</a:t>
            </a:r>
          </a:p>
        </p:txBody>
      </p:sp>
      <p:sp>
        <p:nvSpPr>
          <p:cNvPr id="5" name="Date Placeholder 4">
            <a:extLst>
              <a:ext uri="{FF2B5EF4-FFF2-40B4-BE49-F238E27FC236}">
                <a16:creationId xmlns:a16="http://schemas.microsoft.com/office/drawing/2014/main" id="{AD9F9F62-879C-2889-92C4-370C3A042D83}"/>
              </a:ext>
            </a:extLst>
          </p:cNvPr>
          <p:cNvSpPr>
            <a:spLocks noGrp="1"/>
          </p:cNvSpPr>
          <p:nvPr>
            <p:ph type="dt"/>
          </p:nvPr>
        </p:nvSpPr>
        <p:spPr/>
        <p:txBody>
          <a:bodyPr/>
          <a:lstStyle/>
          <a:p>
            <a:r>
              <a:rPr lang="en-US" dirty="0"/>
              <a:t>Month Year</a:t>
            </a:r>
          </a:p>
        </p:txBody>
      </p:sp>
      <p:sp>
        <p:nvSpPr>
          <p:cNvPr id="6" name="Footer Placeholder 5">
            <a:extLst>
              <a:ext uri="{FF2B5EF4-FFF2-40B4-BE49-F238E27FC236}">
                <a16:creationId xmlns:a16="http://schemas.microsoft.com/office/drawing/2014/main" id="{E4018FF0-FFA6-00F4-3443-3B4CFB861061}"/>
              </a:ext>
            </a:extLst>
          </p:cNvPr>
          <p:cNvSpPr>
            <a:spLocks noGrp="1"/>
          </p:cNvSpPr>
          <p:nvPr>
            <p:ph type="ftr"/>
          </p:nvPr>
        </p:nvSpPr>
        <p:spPr/>
        <p:txBody>
          <a:bodyPr/>
          <a:lstStyle/>
          <a:p>
            <a:r>
              <a:rPr lang="en-US" dirty="0"/>
              <a:t>John Doe, Some Company</a:t>
            </a:r>
          </a:p>
        </p:txBody>
      </p:sp>
      <p:sp>
        <p:nvSpPr>
          <p:cNvPr id="7" name="Slide Number Placeholder 6">
            <a:extLst>
              <a:ext uri="{FF2B5EF4-FFF2-40B4-BE49-F238E27FC236}">
                <a16:creationId xmlns:a16="http://schemas.microsoft.com/office/drawing/2014/main" id="{B0E75064-71F2-51FD-84C5-9CC35AA23F2A}"/>
              </a:ext>
            </a:extLst>
          </p:cNvPr>
          <p:cNvSpPr>
            <a:spLocks noGrp="1"/>
          </p:cNvSpPr>
          <p:nvPr>
            <p:ph type="sldNum"/>
          </p:nvPr>
        </p:nvSpPr>
        <p:spPr/>
        <p:txBody>
          <a:bodyPr/>
          <a:lstStyle/>
          <a:p>
            <a:r>
              <a:rPr lang="en-US" dirty="0"/>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372124339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5689601" y="6475414"/>
            <a:ext cx="808567"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Edward Au (Huawei)</a:t>
            </a:r>
            <a:endParaRPr lang="en-GB" dirty="0"/>
          </a:p>
        </p:txBody>
      </p:sp>
      <p:sp>
        <p:nvSpPr>
          <p:cNvPr id="12" name="Rectangle 3"/>
          <p:cNvSpPr>
            <a:spLocks noGrp="1" noChangeArrowheads="1"/>
          </p:cNvSpPr>
          <p:nvPr>
            <p:ph type="dt" idx="15"/>
          </p:nvPr>
        </p:nvSpPr>
        <p:spPr bwMode="auto">
          <a:xfrm>
            <a:off x="914400" y="304800"/>
            <a:ext cx="3048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March 2025</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912285" y="382970"/>
            <a:ext cx="2948516" cy="273050"/>
          </a:xfrm>
        </p:spPr>
        <p:txBody>
          <a:bodyPr/>
          <a:lstStyle>
            <a:lvl1pPr>
              <a:defRPr/>
            </a:lvl1pPr>
          </a:lstStyle>
          <a:p>
            <a:r>
              <a:rPr lang="en-US" dirty="0"/>
              <a:t>March 2025</a:t>
            </a:r>
            <a:endParaRPr lang="en-GB" dirty="0"/>
          </a:p>
        </p:txBody>
      </p:sp>
      <p:sp>
        <p:nvSpPr>
          <p:cNvPr id="3" name="Footer Placeholder 2"/>
          <p:cNvSpPr>
            <a:spLocks noGrp="1"/>
          </p:cNvSpPr>
          <p:nvPr>
            <p:ph type="ftr" idx="11"/>
          </p:nvPr>
        </p:nvSpPr>
        <p:spPr/>
        <p:txBody>
          <a:bodyPr/>
          <a:lstStyle>
            <a:lvl1pPr>
              <a:defRPr/>
            </a:lvl1pPr>
          </a:lstStyle>
          <a:p>
            <a:r>
              <a:rPr lang="en-US" dirty="0"/>
              <a:t>Edward Au (Huawei)</a:t>
            </a:r>
            <a:endParaRPr lang="en-GB" dirty="0"/>
          </a:p>
        </p:txBody>
      </p:sp>
      <p:sp>
        <p:nvSpPr>
          <p:cNvPr id="4" name="Slide Number Placeholder 3"/>
          <p:cNvSpPr>
            <a:spLocks noGrp="1"/>
          </p:cNvSpPr>
          <p:nvPr>
            <p:ph type="sldNum" idx="12"/>
          </p:nvPr>
        </p:nvSpPr>
        <p:spPr>
          <a:xfrm>
            <a:off x="5588001" y="6475414"/>
            <a:ext cx="910167"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12285" y="382970"/>
            <a:ext cx="2948516"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March 2025</a:t>
            </a:r>
            <a:endParaRPr lang="en-GB" dirty="0"/>
          </a:p>
        </p:txBody>
      </p:sp>
      <p:sp>
        <p:nvSpPr>
          <p:cNvPr id="1028" name="Rectangle 4"/>
          <p:cNvSpPr>
            <a:spLocks noGrp="1" noChangeArrowheads="1"/>
          </p:cNvSpPr>
          <p:nvPr>
            <p:ph type="ftr"/>
          </p:nvPr>
        </p:nvSpPr>
        <p:spPr bwMode="auto">
          <a:xfrm>
            <a:off x="7112000"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Edward Au (Huawei)</a:t>
            </a:r>
            <a:endParaRPr lang="en-GB" dirty="0"/>
          </a:p>
        </p:txBody>
      </p:sp>
      <p:sp>
        <p:nvSpPr>
          <p:cNvPr id="1029" name="Rectangle 5"/>
          <p:cNvSpPr>
            <a:spLocks noGrp="1" noChangeArrowheads="1"/>
          </p:cNvSpPr>
          <p:nvPr>
            <p:ph type="sldNum"/>
          </p:nvPr>
        </p:nvSpPr>
        <p:spPr bwMode="auto">
          <a:xfrm>
            <a:off x="5588001" y="6475414"/>
            <a:ext cx="91016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861484" y="628628"/>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534117"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802.18-25/0022r0</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8/documents?is_dcn=0018&amp;is_group=0000&amp;is_year=2025"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s://mentor.ieee.org/802.18/documents?is_dcn=0019&amp;is_group=0000&amp;is_year=2025"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www.acma.gov.au/consultations/2025-03/draft-five-year-spectrum-outlook-2025-30-consultation"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s://mentor.ieee.org/802.18/documents?is_dcn=0020&amp;is_group=0000&amp;is_year=2025" TargetMode="Externa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8/documents?is_dcn=0001&amp;is_group=0000&amp;is_year=2024" TargetMode="External"/><Relationship Id="rId7"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1.xml"/><Relationship Id="rId6" Type="http://schemas.openxmlformats.org/officeDocument/2006/relationships/hyperlink" Target="https://docs.fcc.gov/public/attachments/DOC-410031A1.pdf" TargetMode="External"/><Relationship Id="rId5" Type="http://schemas.openxmlformats.org/officeDocument/2006/relationships/hyperlink" Target="https://www.ofcom.org.uk/spectrum/innovative-use-of-spectrum/consultation-expanding-access-to-the-6-ghz-band-for-commercial-mobile-and-wi-fi-services/?utm_medium=email&amp;utm_campaign=Ofcom%20pioneers%20sharing%20of%20upper%206%20GHz%20spectrum%20between%20mobile%20and%20Wi-Fi%20services&amp;utm_content=Ofcom%20pioneers%20sharing%20of%20upper%206%20GHz%20spectrum%20between%20mobile%20and%20Wi-Fi%20services+CID_da46313569d6a4b16cf1e52e941916c1&amp;utm_source=updates&amp;utm_term=published%20proposals" TargetMode="External"/><Relationship Id="rId4" Type="http://schemas.openxmlformats.org/officeDocument/2006/relationships/hyperlink" Target="https://www.rabc-cccr.ca/ised-radio-standards-specification-rss-247-issue-4-february-2025-digital-transmission-systems-frequency-hopping-systems-and-licence-exempt-local-area-network-devices-in-902-928-mhz-2400/"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www.ane.gov.co/SitePages/Gesti%C3%B3n%20t%C3%A9cnica/index.aspx?p=5777"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s://www.msit.go.kr/bbs/view.do?sCode=user&amp;mId=108&amp;mPid=103&amp;pageIndex=&amp;bbsSeqNo=83&amp;nttSeqNo=3175878&amp;searchOpt=ALL&amp;searchTxt=" TargetMode="External"/></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1.xml"/><Relationship Id="rId4" Type="http://schemas.openxmlformats.org/officeDocument/2006/relationships/hyperlink" Target="https://calendar.google.com/calendar/u/0/embed?src=c2gedttabtbj4bps23j4847004@group.calendar.google.com&amp;ctz=America/New_York" TargetMode="External"/></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1.xml"/><Relationship Id="rId4" Type="http://schemas.openxmlformats.org/officeDocument/2006/relationships/hyperlink" Target="https://touchpoint.eventsair.com/2025-may-ieee-802-wireless-interim-session" TargetMode="External"/></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www.ieee802.org/18/RR-TAG%20-%20Membership%20List%20-%202025-03-14.pdf"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3.xml.rels><?xml version="1.0" encoding="UTF-8" standalone="yes"?>
<Relationships xmlns="http://schemas.openxmlformats.org/package/2006/relationships"><Relationship Id="rId8" Type="http://schemas.openxmlformats.org/officeDocument/2006/relationships/hyperlink" Target="https://standards.ieee.org/about/policies/opman/" TargetMode="External"/><Relationship Id="rId3" Type="http://schemas.openxmlformats.org/officeDocument/2006/relationships/hyperlink" Target="https://standards.ieee.org/faqs/affiliation/" TargetMode="External"/><Relationship Id="rId7" Type="http://schemas.openxmlformats.org/officeDocument/2006/relationships/hyperlink" Target="https://standards.ieee.org/faqs/copyrights/#1"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standards.ieee.org/about/sasb/patcom/materials.html" TargetMode="External"/><Relationship Id="rId5" Type="http://schemas.openxmlformats.org/officeDocument/2006/relationships/hyperlink" Target="http://www.ieee802.org/devdocs.shtml" TargetMode="External"/><Relationship Id="rId4" Type="http://schemas.openxmlformats.org/officeDocument/2006/relationships/hyperlink" Target="https://standards.ieee.org/wp-content/uploads/2022/02/antitrust.pdf" TargetMode="External"/><Relationship Id="rId9" Type="http://schemas.openxmlformats.org/officeDocument/2006/relationships/image" Target="../media/image1.png"/></Relationships>
</file>

<file path=ppt/slides/_rels/slide4.xml.rels><?xml version="1.0" encoding="UTF-8" standalone="yes"?>
<Relationships xmlns="http://schemas.openxmlformats.org/package/2006/relationships"><Relationship Id="rId3" Type="http://schemas.openxmlformats.org/officeDocument/2006/relationships/hyperlink" Target="http://standards.ieee.org/develop/policies/antitrust.pdf"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1.png"/><Relationship Id="rId4" Type="http://schemas.openxmlformats.org/officeDocument/2006/relationships/hyperlink" Target="mailto:patcom@ieee.org"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www.ieee.org/about/corporate/governance"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896949" y="336550"/>
            <a:ext cx="2303451" cy="273050"/>
          </a:xfrm>
        </p:spPr>
        <p:txBody>
          <a:bodyPr/>
          <a:lstStyle/>
          <a:p>
            <a:r>
              <a:rPr lang="en-US" dirty="0"/>
              <a:t>March 2025</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3505200" y="1435894"/>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Weekly Teleconference Agenda</a:t>
            </a:r>
            <a:endParaRPr lang="en-GB" dirty="0"/>
          </a:p>
        </p:txBody>
      </p:sp>
      <p:sp>
        <p:nvSpPr>
          <p:cNvPr id="3074" name="Rectangle 2"/>
          <p:cNvSpPr>
            <a:spLocks noGrp="1" noChangeArrowheads="1"/>
          </p:cNvSpPr>
          <p:nvPr>
            <p:ph type="body" idx="1"/>
          </p:nvPr>
        </p:nvSpPr>
        <p:spPr>
          <a:xfrm>
            <a:off x="3505200" y="2502694"/>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a:t>
            </a:r>
            <a:r>
              <a:rPr lang="en-GB" sz="2000" b="0" dirty="0"/>
              <a:t>20 March 2025</a:t>
            </a:r>
          </a:p>
        </p:txBody>
      </p:sp>
      <p:pic>
        <p:nvPicPr>
          <p:cNvPr id="10" name="Picture 9"/>
          <p:cNvPicPr>
            <a:picLocks noChangeAspect="1"/>
          </p:cNvPicPr>
          <p:nvPr/>
        </p:nvPicPr>
        <p:blipFill>
          <a:blip r:embed="rId3"/>
          <a:stretch>
            <a:fillRect/>
          </a:stretch>
        </p:blipFill>
        <p:spPr>
          <a:xfrm>
            <a:off x="7162800" y="6452587"/>
            <a:ext cx="4334632" cy="329213"/>
          </a:xfrm>
          <a:prstGeom prst="rect">
            <a:avLst/>
          </a:prstGeom>
        </p:spPr>
      </p:pic>
      <p:sp>
        <p:nvSpPr>
          <p:cNvPr id="11" name="Rectangle 4"/>
          <p:cNvSpPr>
            <a:spLocks noChangeArrowheads="1"/>
          </p:cNvSpPr>
          <p:nvPr/>
        </p:nvSpPr>
        <p:spPr bwMode="auto">
          <a:xfrm>
            <a:off x="2971801" y="3657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p>
        </p:txBody>
      </p:sp>
      <p:graphicFrame>
        <p:nvGraphicFramePr>
          <p:cNvPr id="2" name="Table 1"/>
          <p:cNvGraphicFramePr>
            <a:graphicFrameLocks noGrp="1"/>
          </p:cNvGraphicFramePr>
          <p:nvPr>
            <p:extLst>
              <p:ext uri="{D42A27DB-BD31-4B8C-83A1-F6EECF244321}">
                <p14:modId xmlns:p14="http://schemas.microsoft.com/office/powerpoint/2010/main" val="2040465738"/>
              </p:ext>
            </p:extLst>
          </p:nvPr>
        </p:nvGraphicFramePr>
        <p:xfrm>
          <a:off x="3048000" y="4191000"/>
          <a:ext cx="8305801" cy="1872861"/>
        </p:xfrm>
        <a:graphic>
          <a:graphicData uri="http://schemas.openxmlformats.org/drawingml/2006/table">
            <a:tbl>
              <a:tblPr firstRow="1" bandRow="1">
                <a:tableStyleId>{5940675A-B579-460E-94D1-54222C63F5DA}</a:tableStyleId>
              </a:tblPr>
              <a:tblGrid>
                <a:gridCol w="1600200">
                  <a:extLst>
                    <a:ext uri="{9D8B030D-6E8A-4147-A177-3AD203B41FA5}">
                      <a16:colId xmlns:a16="http://schemas.microsoft.com/office/drawing/2014/main" val="20000"/>
                    </a:ext>
                  </a:extLst>
                </a:gridCol>
                <a:gridCol w="2209800">
                  <a:extLst>
                    <a:ext uri="{9D8B030D-6E8A-4147-A177-3AD203B41FA5}">
                      <a16:colId xmlns:a16="http://schemas.microsoft.com/office/drawing/2014/main" val="20001"/>
                    </a:ext>
                  </a:extLst>
                </a:gridCol>
                <a:gridCol w="990600">
                  <a:extLst>
                    <a:ext uri="{9D8B030D-6E8A-4147-A177-3AD203B41FA5}">
                      <a16:colId xmlns:a16="http://schemas.microsoft.com/office/drawing/2014/main" val="20002"/>
                    </a:ext>
                  </a:extLst>
                </a:gridCol>
                <a:gridCol w="990600">
                  <a:extLst>
                    <a:ext uri="{9D8B030D-6E8A-4147-A177-3AD203B41FA5}">
                      <a16:colId xmlns:a16="http://schemas.microsoft.com/office/drawing/2014/main" val="20003"/>
                    </a:ext>
                  </a:extLst>
                </a:gridCol>
                <a:gridCol w="2514601">
                  <a:extLst>
                    <a:ext uri="{9D8B030D-6E8A-4147-A177-3AD203B41FA5}">
                      <a16:colId xmlns:a16="http://schemas.microsoft.com/office/drawing/2014/main" val="20004"/>
                    </a:ext>
                  </a:extLst>
                </a:gridCol>
              </a:tblGrid>
              <a:tr h="389501">
                <a:tc>
                  <a:txBody>
                    <a:bodyPr/>
                    <a:lstStyle/>
                    <a:p>
                      <a:r>
                        <a:rPr lang="en-US" sz="1400" b="1" dirty="0"/>
                        <a:t>Name</a:t>
                      </a:r>
                    </a:p>
                  </a:txBody>
                  <a:tcPr/>
                </a:tc>
                <a:tc>
                  <a:txBody>
                    <a:bodyPr/>
                    <a:lstStyle/>
                    <a:p>
                      <a:r>
                        <a:rPr lang="en-US" sz="1400" b="1" dirty="0"/>
                        <a:t>Company</a:t>
                      </a:r>
                    </a:p>
                  </a:txBody>
                  <a:tcPr/>
                </a:tc>
                <a:tc>
                  <a:txBody>
                    <a:bodyPr/>
                    <a:lstStyle/>
                    <a:p>
                      <a:r>
                        <a:rPr lang="en-US" sz="1400" b="1" dirty="0"/>
                        <a:t>Address</a:t>
                      </a:r>
                    </a:p>
                  </a:txBody>
                  <a:tcPr/>
                </a:tc>
                <a:tc>
                  <a:txBody>
                    <a:bodyPr/>
                    <a:lstStyle/>
                    <a:p>
                      <a:r>
                        <a:rPr lang="en-US" sz="1400" b="1" dirty="0"/>
                        <a:t>Phone</a:t>
                      </a:r>
                    </a:p>
                  </a:txBody>
                  <a:tcPr/>
                </a:tc>
                <a:tc>
                  <a:txBody>
                    <a:bodyPr/>
                    <a:lstStyle/>
                    <a:p>
                      <a:r>
                        <a:rPr lang="en-US" sz="1400" b="1" dirty="0"/>
                        <a:t>Email</a:t>
                      </a:r>
                    </a:p>
                  </a:txBody>
                  <a:tcPr/>
                </a:tc>
                <a:extLst>
                  <a:ext uri="{0D108BD9-81ED-4DB2-BD59-A6C34878D82A}">
                    <a16:rowId xmlns:a16="http://schemas.microsoft.com/office/drawing/2014/main" val="10000"/>
                  </a:ext>
                </a:extLst>
              </a:tr>
              <a:tr h="370840">
                <a:tc>
                  <a:txBody>
                    <a:bodyPr/>
                    <a:lstStyle/>
                    <a:p>
                      <a:r>
                        <a:rPr lang="en-US" sz="1400" dirty="0"/>
                        <a:t>Edward Au</a:t>
                      </a:r>
                    </a:p>
                  </a:txBody>
                  <a:tcPr/>
                </a:tc>
                <a:tc>
                  <a:txBody>
                    <a:bodyPr/>
                    <a:lstStyle/>
                    <a:p>
                      <a:r>
                        <a:rPr lang="en-US" sz="1400" dirty="0"/>
                        <a:t>Huawei Technologies</a:t>
                      </a:r>
                    </a:p>
                  </a:txBody>
                  <a:tcPr/>
                </a:tc>
                <a:tc>
                  <a:txBody>
                    <a:bodyPr/>
                    <a:lstStyle/>
                    <a:p>
                      <a:endParaRPr lang="en-US" sz="1400" dirty="0"/>
                    </a:p>
                  </a:txBody>
                  <a:tcPr/>
                </a:tc>
                <a:tc>
                  <a:txBody>
                    <a:bodyPr/>
                    <a:lstStyle/>
                    <a:p>
                      <a:endParaRPr lang="en-US" sz="1400" dirty="0"/>
                    </a:p>
                  </a:txBody>
                  <a:tcPr/>
                </a:tc>
                <a:tc>
                  <a:txBody>
                    <a:bodyPr/>
                    <a:lstStyle/>
                    <a:p>
                      <a:r>
                        <a:rPr lang="en-US" sz="1400" dirty="0"/>
                        <a:t>edward.ks.au@gmail.com</a:t>
                      </a:r>
                    </a:p>
                  </a:txBody>
                  <a:tcPr/>
                </a:tc>
                <a:extLst>
                  <a:ext uri="{0D108BD9-81ED-4DB2-BD59-A6C34878D82A}">
                    <a16:rowId xmlns:a16="http://schemas.microsoft.com/office/drawing/2014/main" val="10001"/>
                  </a:ext>
                </a:extLst>
              </a:tr>
              <a:tr h="370840">
                <a:tc>
                  <a:txBody>
                    <a:bodyPr/>
                    <a:lstStyle/>
                    <a:p>
                      <a:r>
                        <a:rPr lang="en-US" sz="1400" dirty="0"/>
                        <a:t>Gaurav </a:t>
                      </a:r>
                      <a:r>
                        <a:rPr lang="en-US" sz="1400" dirty="0" err="1"/>
                        <a:t>Patwardhan</a:t>
                      </a:r>
                      <a:r>
                        <a:rPr lang="en-US" sz="1400" dirty="0"/>
                        <a:t> </a:t>
                      </a:r>
                    </a:p>
                  </a:txBody>
                  <a:tcPr/>
                </a:tc>
                <a:tc>
                  <a:txBody>
                    <a:bodyPr/>
                    <a:lstStyle/>
                    <a:p>
                      <a:r>
                        <a:rPr lang="en-US" sz="1400" dirty="0"/>
                        <a:t>Hewlett Packard Enterprise</a:t>
                      </a:r>
                    </a:p>
                  </a:txBody>
                  <a:tcPr/>
                </a:tc>
                <a:tc>
                  <a:txBody>
                    <a:bodyPr/>
                    <a:lstStyle/>
                    <a:p>
                      <a:endParaRPr lang="en-US" sz="1400" dirty="0"/>
                    </a:p>
                  </a:txBody>
                  <a:tcPr/>
                </a:tc>
                <a:tc>
                  <a:txBody>
                    <a:bodyPr/>
                    <a:lstStyle/>
                    <a:p>
                      <a:endParaRPr lang="en-US" sz="1400" dirty="0"/>
                    </a:p>
                  </a:txBody>
                  <a:tcPr/>
                </a:tc>
                <a:tc>
                  <a:txBody>
                    <a:bodyPr/>
                    <a:lstStyle/>
                    <a:p>
                      <a:r>
                        <a:rPr lang="en-US" sz="1400" dirty="0"/>
                        <a:t>gauravpatwardhan1@gmail.com</a:t>
                      </a:r>
                    </a:p>
                  </a:txBody>
                  <a:tcPr/>
                </a:tc>
                <a:extLst>
                  <a:ext uri="{0D108BD9-81ED-4DB2-BD59-A6C34878D82A}">
                    <a16:rowId xmlns:a16="http://schemas.microsoft.com/office/drawing/2014/main" val="10002"/>
                  </a:ext>
                </a:extLst>
              </a:tr>
              <a:tr h="370840">
                <a:tc>
                  <a:txBody>
                    <a:bodyPr/>
                    <a:lstStyle/>
                    <a:p>
                      <a:r>
                        <a:rPr lang="en-US" sz="1400" dirty="0"/>
                        <a:t>Al Petrick</a:t>
                      </a:r>
                    </a:p>
                  </a:txBody>
                  <a:tcPr/>
                </a:tc>
                <a:tc>
                  <a:txBody>
                    <a:bodyPr/>
                    <a:lstStyle/>
                    <a:p>
                      <a:r>
                        <a:rPr lang="en-US" altLang="en-US" sz="1400" kern="1200" dirty="0">
                          <a:solidFill>
                            <a:schemeClr val="tx1"/>
                          </a:solidFill>
                          <a:latin typeface="+mn-lt"/>
                          <a:ea typeface="+mn-ea"/>
                          <a:cs typeface="Arial" panose="020B0604020202020204" pitchFamily="34" charset="0"/>
                        </a:rPr>
                        <a:t>Jones-</a:t>
                      </a:r>
                      <a:r>
                        <a:rPr lang="en-US" altLang="en-US" sz="1400" kern="1200" dirty="0" err="1">
                          <a:solidFill>
                            <a:schemeClr val="tx1"/>
                          </a:solidFill>
                          <a:latin typeface="+mn-lt"/>
                          <a:ea typeface="+mn-ea"/>
                          <a:cs typeface="Arial" panose="020B0604020202020204" pitchFamily="34" charset="0"/>
                        </a:rPr>
                        <a:t>Petrick</a:t>
                      </a:r>
                      <a:r>
                        <a:rPr lang="en-US" altLang="en-US" sz="1400" kern="1200" dirty="0">
                          <a:solidFill>
                            <a:schemeClr val="tx1"/>
                          </a:solidFill>
                          <a:latin typeface="+mn-lt"/>
                          <a:ea typeface="+mn-ea"/>
                          <a:cs typeface="Arial" panose="020B0604020202020204" pitchFamily="34" charset="0"/>
                        </a:rPr>
                        <a:t> Associates</a:t>
                      </a:r>
                      <a:endParaRPr lang="en-US" sz="1400" dirty="0"/>
                    </a:p>
                  </a:txBody>
                  <a:tcPr/>
                </a:tc>
                <a:tc>
                  <a:txBody>
                    <a:bodyPr/>
                    <a:lstStyle/>
                    <a:p>
                      <a:endParaRPr lang="en-US" sz="1400" dirty="0"/>
                    </a:p>
                  </a:txBody>
                  <a:tcPr/>
                </a:tc>
                <a:tc>
                  <a:txBody>
                    <a:bodyPr/>
                    <a:lstStyle/>
                    <a:p>
                      <a:endParaRPr lang="en-US" sz="1400" dirty="0"/>
                    </a:p>
                  </a:txBody>
                  <a:tcPr/>
                </a:tc>
                <a:tc>
                  <a:txBody>
                    <a:bodyPr/>
                    <a:lstStyle/>
                    <a:p>
                      <a:r>
                        <a:rPr lang="en-US" sz="1400" dirty="0"/>
                        <a:t>apetrick123@gmail.com</a:t>
                      </a:r>
                    </a:p>
                  </a:txBody>
                  <a:tcPr/>
                </a:tc>
                <a:extLst>
                  <a:ext uri="{0D108BD9-81ED-4DB2-BD59-A6C34878D82A}">
                    <a16:rowId xmlns:a16="http://schemas.microsoft.com/office/drawing/2014/main" val="10003"/>
                  </a:ext>
                </a:extLst>
              </a:tr>
              <a:tr h="370840">
                <a:tc>
                  <a:txBody>
                    <a:bodyPr/>
                    <a:lstStyle/>
                    <a:p>
                      <a:r>
                        <a:rPr lang="en-US" sz="1400" dirty="0" err="1"/>
                        <a:t>Chenhe</a:t>
                      </a:r>
                      <a:r>
                        <a:rPr lang="en-US" sz="1400" dirty="0"/>
                        <a:t> Ji</a:t>
                      </a:r>
                    </a:p>
                  </a:txBody>
                  <a:tcPr/>
                </a:tc>
                <a:tc>
                  <a:txBody>
                    <a:bodyPr/>
                    <a:lstStyle/>
                    <a:p>
                      <a:r>
                        <a:rPr lang="en-US" sz="1400" dirty="0"/>
                        <a:t>Huawei Technologies</a:t>
                      </a:r>
                    </a:p>
                  </a:txBody>
                  <a:tcPr/>
                </a:tc>
                <a:tc>
                  <a:txBody>
                    <a:bodyPr/>
                    <a:lstStyle/>
                    <a:p>
                      <a:endParaRPr lang="en-US" sz="1400" dirty="0"/>
                    </a:p>
                  </a:txBody>
                  <a:tcPr/>
                </a:tc>
                <a:tc>
                  <a:txBody>
                    <a:bodyPr/>
                    <a:lstStyle/>
                    <a:p>
                      <a:endParaRPr lang="en-US" sz="1400" dirty="0"/>
                    </a:p>
                  </a:txBody>
                  <a:tcPr/>
                </a:tc>
                <a:tc>
                  <a:txBody>
                    <a:bodyPr/>
                    <a:lstStyle/>
                    <a:p>
                      <a:r>
                        <a:rPr lang="en-US" sz="1400" dirty="0"/>
                        <a:t>jichenhe@huawei.com</a:t>
                      </a:r>
                    </a:p>
                  </a:txBody>
                  <a:tcPr/>
                </a:tc>
                <a:extLst>
                  <a:ext uri="{0D108BD9-81ED-4DB2-BD59-A6C34878D82A}">
                    <a16:rowId xmlns:a16="http://schemas.microsoft.com/office/drawing/2014/main" val="1718434772"/>
                  </a:ext>
                </a:extLst>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10</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March 2025</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Administrative motions</a:t>
            </a: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#1 (Procedural):  To approve the agenda as presented on the previous slide.</a:t>
            </a:r>
          </a:p>
          <a:p>
            <a:pPr marL="630238" marR="117475" lvl="1" indent="-230188" algn="just">
              <a:buChar char="•"/>
              <a:tabLst>
                <a:tab pos="230188" algn="l"/>
              </a:tabLst>
            </a:pPr>
            <a:r>
              <a:rPr lang="en-US" sz="1600" spc="-5" dirty="0">
                <a:latin typeface="+mj-lt"/>
                <a:cs typeface="Arial"/>
              </a:rPr>
              <a:t>Moved:</a:t>
            </a:r>
          </a:p>
          <a:p>
            <a:pPr marL="630238" marR="117475" lvl="1" indent="-230188" algn="just">
              <a:buChar char="•"/>
              <a:tabLst>
                <a:tab pos="230188" algn="l"/>
              </a:tabLst>
            </a:pPr>
            <a:r>
              <a:rPr lang="en-US" sz="1600" spc="-5" dirty="0">
                <a:latin typeface="+mj-lt"/>
                <a:cs typeface="Arial"/>
              </a:rPr>
              <a:t>Seconded:</a:t>
            </a:r>
          </a:p>
          <a:p>
            <a:pPr marL="630238" marR="117475" lvl="1" indent="-230188" algn="just">
              <a:buChar char="•"/>
              <a:tabLst>
                <a:tab pos="230188" algn="l"/>
              </a:tabLst>
            </a:pPr>
            <a:r>
              <a:rPr lang="en-US" sz="1600" spc="-5" dirty="0">
                <a:latin typeface="+mj-lt"/>
                <a:cs typeface="Arial"/>
              </a:rPr>
              <a:t>Discussion:  </a:t>
            </a:r>
          </a:p>
          <a:p>
            <a:pPr marL="630238" marR="117475" lvl="1" indent="-230188" algn="just">
              <a:buChar char="•"/>
              <a:tabLst>
                <a:tab pos="230188" algn="l"/>
              </a:tabLst>
            </a:pPr>
            <a:r>
              <a:rPr lang="en-US" sz="1600" spc="-5" dirty="0">
                <a:latin typeface="+mj-lt"/>
                <a:cs typeface="Arial"/>
              </a:rPr>
              <a:t>Vote:</a:t>
            </a:r>
          </a:p>
          <a:p>
            <a:pPr marL="400050" marR="117475" lvl="1" indent="0" algn="just">
              <a:tabLst>
                <a:tab pos="230188" algn="l"/>
              </a:tabLst>
            </a:pPr>
            <a:endParaRPr lang="en-US" sz="1600" spc="-5" dirty="0">
              <a:cs typeface="Arial"/>
            </a:endParaRPr>
          </a:p>
          <a:p>
            <a:pPr marL="230188" marR="117475" indent="-230188" algn="just">
              <a:buChar char="•"/>
              <a:tabLst>
                <a:tab pos="230188" algn="l"/>
              </a:tabLst>
            </a:pPr>
            <a:r>
              <a:rPr lang="en-US" sz="1800" spc="-5" dirty="0">
                <a:latin typeface="+mj-lt"/>
                <a:cs typeface="Arial"/>
              </a:rPr>
              <a:t>Motion #2 (Procedural):  To approve the weekly meeting minutes of the 13 February 2025 and 27 February 2025 RR-TAG calls as shown in the documents </a:t>
            </a:r>
            <a:r>
              <a:rPr lang="en-US" sz="1800" spc="-5" dirty="0">
                <a:solidFill>
                  <a:srgbClr val="FF0000"/>
                </a:solidFill>
                <a:latin typeface="+mj-lt"/>
                <a:cs typeface="Arial"/>
                <a:hlinkClick r:id="rId3"/>
              </a:rPr>
              <a:t>18-25/0018r0</a:t>
            </a:r>
            <a:r>
              <a:rPr lang="en-US" sz="1800" spc="-5" dirty="0">
                <a:latin typeface="+mj-lt"/>
                <a:cs typeface="Arial"/>
              </a:rPr>
              <a:t> and </a:t>
            </a:r>
            <a:r>
              <a:rPr lang="en-US" sz="1800" spc="-5" dirty="0">
                <a:latin typeface="+mj-lt"/>
                <a:cs typeface="Arial"/>
                <a:hlinkClick r:id="rId4"/>
              </a:rPr>
              <a:t>18-25/0019r0</a:t>
            </a:r>
            <a:r>
              <a:rPr lang="en-US" sz="1800" spc="-5" dirty="0">
                <a:latin typeface="+mj-lt"/>
                <a:cs typeface="Arial"/>
              </a:rPr>
              <a:t>, respectively, with editorial privilege for the IEEE 802.18 Chair. </a:t>
            </a:r>
          </a:p>
          <a:p>
            <a:pPr marL="630238" marR="117475" lvl="1" indent="-230188" algn="just">
              <a:buChar char="•"/>
              <a:tabLst>
                <a:tab pos="230188" algn="l"/>
              </a:tabLst>
            </a:pPr>
            <a:r>
              <a:rPr lang="en-US" sz="1600" spc="-5" dirty="0">
                <a:latin typeface="+mj-lt"/>
                <a:cs typeface="Arial"/>
              </a:rPr>
              <a:t>Moved:</a:t>
            </a:r>
          </a:p>
          <a:p>
            <a:pPr marL="630238" marR="117475" lvl="1" indent="-230188" algn="just">
              <a:buChar char="•"/>
              <a:tabLst>
                <a:tab pos="230188" algn="l"/>
              </a:tabLst>
            </a:pPr>
            <a:r>
              <a:rPr lang="en-US" sz="1600" spc="-5" dirty="0">
                <a:latin typeface="+mj-lt"/>
                <a:cs typeface="Arial"/>
              </a:rPr>
              <a:t>Seconded:</a:t>
            </a:r>
          </a:p>
          <a:p>
            <a:pPr marL="630238" marR="117475" lvl="1" indent="-230188" algn="just">
              <a:buChar char="•"/>
              <a:tabLst>
                <a:tab pos="230188" algn="l"/>
              </a:tabLst>
            </a:pPr>
            <a:r>
              <a:rPr lang="en-US" sz="1600" spc="-5" dirty="0">
                <a:latin typeface="+mj-lt"/>
                <a:cs typeface="Arial"/>
              </a:rPr>
              <a:t>Discussion:  </a:t>
            </a:r>
          </a:p>
          <a:p>
            <a:pPr marL="630238" marR="117475" lvl="1" indent="-230188" algn="just">
              <a:buChar char="•"/>
              <a:tabLst>
                <a:tab pos="230188" algn="l"/>
              </a:tabLst>
            </a:pPr>
            <a:r>
              <a:rPr lang="en-US" sz="1600" spc="-5" dirty="0">
                <a:latin typeface="+mj-lt"/>
                <a:cs typeface="Arial"/>
              </a:rPr>
              <a:t>Vote:</a:t>
            </a: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400050" marR="117475" lvl="1" indent="0" algn="just">
              <a:tabLst>
                <a:tab pos="230188" algn="l"/>
              </a:tabLst>
            </a:pPr>
            <a:endParaRPr lang="en-US" sz="1600" spc="-5" dirty="0">
              <a:solidFill>
                <a:srgbClr val="FF0000"/>
              </a:solidFill>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7570544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46998B5-D400-4B1D-E3A1-49EF3AB599E2}"/>
            </a:ext>
          </a:extLst>
        </p:cNvPr>
        <p:cNvGrpSpPr/>
        <p:nvPr/>
      </p:nvGrpSpPr>
      <p:grpSpPr>
        <a:xfrm>
          <a:off x="0" y="0"/>
          <a:ext cx="0" cy="0"/>
          <a:chOff x="0" y="0"/>
          <a:chExt cx="0" cy="0"/>
        </a:xfrm>
      </p:grpSpPr>
      <p:sp>
        <p:nvSpPr>
          <p:cNvPr id="16390" name="Slide Number Placeholder 5">
            <a:extLst>
              <a:ext uri="{FF2B5EF4-FFF2-40B4-BE49-F238E27FC236}">
                <a16:creationId xmlns:a16="http://schemas.microsoft.com/office/drawing/2014/main" id="{3D703853-3D17-ECC2-443D-D70826FD9A7D}"/>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11</a:t>
            </a:fld>
            <a:endParaRPr lang="en-US" altLang="en-US" sz="1200" b="0" dirty="0"/>
          </a:p>
        </p:txBody>
      </p:sp>
      <p:sp>
        <p:nvSpPr>
          <p:cNvPr id="8" name="Rectangle 2">
            <a:extLst>
              <a:ext uri="{FF2B5EF4-FFF2-40B4-BE49-F238E27FC236}">
                <a16:creationId xmlns:a16="http://schemas.microsoft.com/office/drawing/2014/main" id="{92C0D58D-DF7B-63C2-337F-B3DD29E532D1}"/>
              </a:ext>
            </a:extLst>
          </p:cNvPr>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Australia ACMA’s consultation (1)</a:t>
            </a:r>
          </a:p>
        </p:txBody>
      </p:sp>
      <p:sp>
        <p:nvSpPr>
          <p:cNvPr id="10" name="Content Placeholder 2">
            <a:extLst>
              <a:ext uri="{FF2B5EF4-FFF2-40B4-BE49-F238E27FC236}">
                <a16:creationId xmlns:a16="http://schemas.microsoft.com/office/drawing/2014/main" id="{0171271A-489F-FF64-C181-F7710AEE3281}"/>
              </a:ext>
            </a:extLst>
          </p:cNvPr>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dirty="0"/>
              <a:t>Consultation:  Draft Five-year spectrum outlook 2025–30 </a:t>
            </a:r>
          </a:p>
          <a:p>
            <a:pPr marL="630238" marR="117475" lvl="1" indent="-230188" algn="just">
              <a:buChar char="•"/>
              <a:tabLst>
                <a:tab pos="230188" algn="l"/>
              </a:tabLst>
            </a:pPr>
            <a:r>
              <a:rPr lang="en-US" sz="1600" spc="-5" dirty="0">
                <a:cs typeface="Arial"/>
              </a:rPr>
              <a:t>Publication date:  7 March 2025</a:t>
            </a:r>
          </a:p>
          <a:p>
            <a:pPr marL="630238" marR="117475" lvl="1" indent="-230188" algn="just">
              <a:buChar char="•"/>
              <a:tabLst>
                <a:tab pos="230188" algn="l"/>
              </a:tabLst>
            </a:pPr>
            <a:r>
              <a:rPr lang="en-US" sz="1600" spc="-5" dirty="0">
                <a:cs typeface="Arial"/>
              </a:rPr>
              <a:t>Closing date for response:  4 April 2025</a:t>
            </a:r>
            <a:endParaRPr lang="en-US" sz="1800" spc="-5" dirty="0">
              <a:latin typeface="+mj-lt"/>
              <a:cs typeface="Arial"/>
            </a:endParaRPr>
          </a:p>
          <a:p>
            <a:pPr marL="230188" marR="117475" indent="-230188" algn="just">
              <a:spcBef>
                <a:spcPts val="1800"/>
              </a:spcBef>
              <a:buChar char="•"/>
              <a:tabLst>
                <a:tab pos="230188" algn="l"/>
              </a:tabLst>
            </a:pPr>
            <a:r>
              <a:rPr lang="en-US" sz="1800" spc="-5" dirty="0">
                <a:latin typeface="+mj-lt"/>
                <a:cs typeface="Arial"/>
              </a:rPr>
              <a:t>For details, please visit </a:t>
            </a:r>
            <a:endParaRPr lang="en-US" sz="1600" spc="-5" dirty="0">
              <a:latin typeface="+mj-lt"/>
              <a:cs typeface="Arial"/>
            </a:endParaRPr>
          </a:p>
          <a:p>
            <a:pPr marL="630238" marR="117475" lvl="1" indent="-230188" algn="just">
              <a:spcBef>
                <a:spcPts val="600"/>
              </a:spcBef>
              <a:buFont typeface="Times New Roman" pitchFamily="16" charset="0"/>
              <a:buChar char="•"/>
              <a:tabLst>
                <a:tab pos="230188" algn="l"/>
              </a:tabLst>
            </a:pPr>
            <a:r>
              <a:rPr lang="en-US" sz="1600" dirty="0">
                <a:hlinkClick r:id="rId3"/>
              </a:rPr>
              <a:t>https://www.acma.gov.au/consultations/2025-03/draft-five-year-spectrum-outlook-2025-30-consultation</a:t>
            </a:r>
            <a:r>
              <a:rPr lang="en-US" sz="1600" dirty="0"/>
              <a:t> </a:t>
            </a:r>
          </a:p>
          <a:p>
            <a:pPr marL="230188" marR="117475" indent="-230188" algn="just">
              <a:spcBef>
                <a:spcPts val="1800"/>
              </a:spcBef>
              <a:buChar char="•"/>
              <a:tabLst>
                <a:tab pos="230188" algn="l"/>
              </a:tabLst>
            </a:pPr>
            <a:r>
              <a:rPr lang="en-US" sz="1800" spc="-5" dirty="0">
                <a:cs typeface="Arial"/>
              </a:rPr>
              <a:t>Draft response</a:t>
            </a:r>
            <a:endParaRPr lang="en-US" sz="1600" spc="-5" dirty="0">
              <a:cs typeface="Arial"/>
            </a:endParaRPr>
          </a:p>
          <a:p>
            <a:pPr marL="630238" marR="117475" lvl="1" indent="-230188" algn="just">
              <a:spcBef>
                <a:spcPts val="600"/>
              </a:spcBef>
              <a:buChar char="•"/>
              <a:tabLst>
                <a:tab pos="230188" algn="l"/>
              </a:tabLst>
            </a:pPr>
            <a:r>
              <a:rPr lang="en-US" sz="1600" spc="-5" dirty="0">
                <a:cs typeface="Arial"/>
                <a:hlinkClick r:id="rId4"/>
              </a:rPr>
              <a:t>18-25/0020</a:t>
            </a:r>
            <a:endParaRPr lang="en-US" sz="1600" spc="-5" dirty="0">
              <a:cs typeface="Arial"/>
            </a:endParaRPr>
          </a:p>
          <a:p>
            <a:endParaRPr lang="en-US" b="0" dirty="0"/>
          </a:p>
          <a:p>
            <a:r>
              <a:rPr lang="en-US" sz="1100" b="0" dirty="0"/>
              <a:t> </a:t>
            </a:r>
            <a:endParaRPr lang="en-US" sz="1400" spc="-5" dirty="0">
              <a:latin typeface="+mj-lt"/>
              <a:cs typeface="Arial"/>
            </a:endParaRPr>
          </a:p>
        </p:txBody>
      </p:sp>
      <p:pic>
        <p:nvPicPr>
          <p:cNvPr id="9" name="Picture 8">
            <a:extLst>
              <a:ext uri="{FF2B5EF4-FFF2-40B4-BE49-F238E27FC236}">
                <a16:creationId xmlns:a16="http://schemas.microsoft.com/office/drawing/2014/main" id="{C18F6EA1-42FE-3EA4-D174-FB73773FBAAA}"/>
              </a:ext>
            </a:extLst>
          </p:cNvPr>
          <p:cNvPicPr>
            <a:picLocks noChangeAspect="1"/>
          </p:cNvPicPr>
          <p:nvPr/>
        </p:nvPicPr>
        <p:blipFill>
          <a:blip r:embed="rId5"/>
          <a:stretch>
            <a:fillRect/>
          </a:stretch>
        </p:blipFill>
        <p:spPr>
          <a:xfrm>
            <a:off x="7162800" y="6452587"/>
            <a:ext cx="4334632" cy="329213"/>
          </a:xfrm>
          <a:prstGeom prst="rect">
            <a:avLst/>
          </a:prstGeom>
        </p:spPr>
      </p:pic>
      <p:sp>
        <p:nvSpPr>
          <p:cNvPr id="3" name="Date Placeholder 1">
            <a:extLst>
              <a:ext uri="{FF2B5EF4-FFF2-40B4-BE49-F238E27FC236}">
                <a16:creationId xmlns:a16="http://schemas.microsoft.com/office/drawing/2014/main" id="{41261BCD-0DB2-A2B5-A527-90A7CA3BC38F}"/>
              </a:ext>
            </a:extLst>
          </p:cNvPr>
          <p:cNvSpPr>
            <a:spLocks noGrp="1"/>
          </p:cNvSpPr>
          <p:nvPr>
            <p:ph type="dt" idx="15"/>
          </p:nvPr>
        </p:nvSpPr>
        <p:spPr>
          <a:xfrm>
            <a:off x="914400" y="336550"/>
            <a:ext cx="3048000" cy="273050"/>
          </a:xfrm>
        </p:spPr>
        <p:txBody>
          <a:bodyPr/>
          <a:lstStyle/>
          <a:p>
            <a:r>
              <a:rPr lang="en-US" dirty="0"/>
              <a:t>March 2025</a:t>
            </a:r>
            <a:endParaRPr lang="en-GB" dirty="0"/>
          </a:p>
        </p:txBody>
      </p:sp>
    </p:spTree>
    <p:extLst>
      <p:ext uri="{BB962C8B-B14F-4D97-AF65-F5344CB8AC3E}">
        <p14:creationId xmlns:p14="http://schemas.microsoft.com/office/powerpoint/2010/main" val="79656875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B6BBE31-1E00-5CEA-4070-E999946B5975}"/>
            </a:ext>
          </a:extLst>
        </p:cNvPr>
        <p:cNvGrpSpPr/>
        <p:nvPr/>
      </p:nvGrpSpPr>
      <p:grpSpPr>
        <a:xfrm>
          <a:off x="0" y="0"/>
          <a:ext cx="0" cy="0"/>
          <a:chOff x="0" y="0"/>
          <a:chExt cx="0" cy="0"/>
        </a:xfrm>
      </p:grpSpPr>
      <p:sp>
        <p:nvSpPr>
          <p:cNvPr id="16390" name="Slide Number Placeholder 5">
            <a:extLst>
              <a:ext uri="{FF2B5EF4-FFF2-40B4-BE49-F238E27FC236}">
                <a16:creationId xmlns:a16="http://schemas.microsoft.com/office/drawing/2014/main" id="{F8B1AEB7-869A-DE46-DF47-D725EC660038}"/>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12</a:t>
            </a:fld>
            <a:endParaRPr lang="en-US" altLang="en-US" sz="1200" b="0" dirty="0"/>
          </a:p>
        </p:txBody>
      </p:sp>
      <p:sp>
        <p:nvSpPr>
          <p:cNvPr id="8" name="Rectangle 2">
            <a:extLst>
              <a:ext uri="{FF2B5EF4-FFF2-40B4-BE49-F238E27FC236}">
                <a16:creationId xmlns:a16="http://schemas.microsoft.com/office/drawing/2014/main" id="{1AB18396-59EE-33C4-257B-165F1117433B}"/>
              </a:ext>
            </a:extLst>
          </p:cNvPr>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Australia ACMA’s consultation (2)</a:t>
            </a:r>
          </a:p>
        </p:txBody>
      </p:sp>
      <p:pic>
        <p:nvPicPr>
          <p:cNvPr id="9" name="Picture 8">
            <a:extLst>
              <a:ext uri="{FF2B5EF4-FFF2-40B4-BE49-F238E27FC236}">
                <a16:creationId xmlns:a16="http://schemas.microsoft.com/office/drawing/2014/main" id="{A15CF7E6-F5C0-7C60-1D61-57225D90C2C2}"/>
              </a:ext>
            </a:extLst>
          </p:cNvPr>
          <p:cNvPicPr>
            <a:picLocks noChangeAspect="1"/>
          </p:cNvPicPr>
          <p:nvPr/>
        </p:nvPicPr>
        <p:blipFill>
          <a:blip r:embed="rId3"/>
          <a:stretch>
            <a:fillRect/>
          </a:stretch>
        </p:blipFill>
        <p:spPr>
          <a:xfrm>
            <a:off x="7162800" y="6452587"/>
            <a:ext cx="4334632" cy="329213"/>
          </a:xfrm>
          <a:prstGeom prst="rect">
            <a:avLst/>
          </a:prstGeom>
        </p:spPr>
      </p:pic>
      <p:sp>
        <p:nvSpPr>
          <p:cNvPr id="3" name="Date Placeholder 1">
            <a:extLst>
              <a:ext uri="{FF2B5EF4-FFF2-40B4-BE49-F238E27FC236}">
                <a16:creationId xmlns:a16="http://schemas.microsoft.com/office/drawing/2014/main" id="{5B311687-0DA9-2D9E-F8FE-69154FFB7FD4}"/>
              </a:ext>
            </a:extLst>
          </p:cNvPr>
          <p:cNvSpPr>
            <a:spLocks noGrp="1"/>
          </p:cNvSpPr>
          <p:nvPr>
            <p:ph type="dt" idx="15"/>
          </p:nvPr>
        </p:nvSpPr>
        <p:spPr>
          <a:xfrm>
            <a:off x="914400" y="336550"/>
            <a:ext cx="3048000" cy="273050"/>
          </a:xfrm>
        </p:spPr>
        <p:txBody>
          <a:bodyPr/>
          <a:lstStyle/>
          <a:p>
            <a:r>
              <a:rPr lang="en-US" dirty="0"/>
              <a:t>March 2025</a:t>
            </a:r>
            <a:endParaRPr lang="en-GB" dirty="0"/>
          </a:p>
        </p:txBody>
      </p:sp>
      <p:sp>
        <p:nvSpPr>
          <p:cNvPr id="5" name="Content Placeholder 2">
            <a:extLst>
              <a:ext uri="{FF2B5EF4-FFF2-40B4-BE49-F238E27FC236}">
                <a16:creationId xmlns:a16="http://schemas.microsoft.com/office/drawing/2014/main" id="{10C463A4-A34F-1A7F-9073-F6DAF83B512E}"/>
              </a:ext>
            </a:extLst>
          </p:cNvPr>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Motion #3 (Technical):  Move to approve document </a:t>
            </a:r>
            <a:r>
              <a:rPr lang="en-GB" sz="1800" dirty="0">
                <a:solidFill>
                  <a:schemeClr val="accent2"/>
                </a:solidFill>
              </a:rPr>
              <a:t>18-25/0020r2 [Placeholder] </a:t>
            </a:r>
            <a:r>
              <a:rPr lang="en-US" sz="1800" spc="-5" dirty="0">
                <a:cs typeface="Arial"/>
              </a:rPr>
              <a:t>in response to the </a:t>
            </a:r>
            <a:r>
              <a:rPr lang="en-US" sz="1800" dirty="0"/>
              <a:t>Australian Communications and Media Authority (ACMA)</a:t>
            </a:r>
            <a:r>
              <a:rPr lang="en-US" sz="1800" spc="-5" dirty="0">
                <a:cs typeface="Arial"/>
              </a:rPr>
              <a:t>’s </a:t>
            </a:r>
            <a:r>
              <a:rPr lang="en-US" sz="1800" spc="-5" dirty="0">
                <a:solidFill>
                  <a:schemeClr val="tx1"/>
                </a:solidFill>
                <a:cs typeface="Arial"/>
              </a:rPr>
              <a:t>consultation </a:t>
            </a:r>
            <a:r>
              <a:rPr lang="en-US" sz="1800" dirty="0"/>
              <a:t>“</a:t>
            </a:r>
            <a:r>
              <a:rPr lang="en-GB" sz="1800" dirty="0"/>
              <a:t>Draft Five-year spectrum outlook 2025-30 and 2025-26 work program</a:t>
            </a:r>
            <a:r>
              <a:rPr lang="en-US" sz="1800" dirty="0"/>
              <a:t>”,</a:t>
            </a:r>
            <a:r>
              <a:rPr lang="en-US" sz="1800" spc="-5" dirty="0">
                <a:solidFill>
                  <a:schemeClr val="tx1"/>
                </a:solidFill>
                <a:cs typeface="Arial"/>
              </a:rPr>
              <a:t> </a:t>
            </a:r>
            <a:r>
              <a:rPr lang="en-US" sz="1800" spc="-5" dirty="0">
                <a:cs typeface="Arial"/>
              </a:rPr>
              <a:t>for review and approval by the IEEE 802 LMSC for submission </a:t>
            </a:r>
            <a:r>
              <a:rPr lang="en-GB" sz="1800" dirty="0"/>
              <a:t>to the ACMA before the contribution deadline.  The IEEE 802.18 Chair is authorized to make editorial changes as necessary.</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Moved:</a:t>
            </a:r>
          </a:p>
          <a:p>
            <a:pPr marL="630238" marR="117475" lvl="1" indent="-230188" algn="just">
              <a:buChar char="•"/>
              <a:tabLst>
                <a:tab pos="230188" algn="l"/>
              </a:tabLst>
            </a:pPr>
            <a:r>
              <a:rPr lang="en-US" sz="1600" spc="-5" dirty="0">
                <a:latin typeface="+mj-lt"/>
                <a:cs typeface="Arial"/>
              </a:rPr>
              <a:t>Seconded:</a:t>
            </a:r>
          </a:p>
          <a:p>
            <a:pPr marL="630238" marR="117475" lvl="1" indent="-230188" algn="just">
              <a:buChar char="•"/>
              <a:tabLst>
                <a:tab pos="230188" algn="l"/>
              </a:tabLst>
            </a:pPr>
            <a:r>
              <a:rPr lang="en-US" sz="1600" spc="-5" dirty="0">
                <a:latin typeface="+mj-lt"/>
                <a:cs typeface="Arial"/>
              </a:rPr>
              <a:t>Discussion:</a:t>
            </a:r>
          </a:p>
          <a:p>
            <a:pPr marL="630238" marR="117475" lvl="1" indent="-230188" algn="just">
              <a:buChar char="•"/>
              <a:tabLst>
                <a:tab pos="230188" algn="l"/>
              </a:tabLst>
            </a:pPr>
            <a:r>
              <a:rPr lang="en-US" sz="1600" spc="-5" dirty="0">
                <a:latin typeface="+mj-lt"/>
                <a:cs typeface="Arial"/>
              </a:rPr>
              <a:t>Result:</a:t>
            </a:r>
            <a:endParaRPr lang="en-US" sz="1600" spc="-5" dirty="0">
              <a:highlight>
                <a:srgbClr val="FFFF00"/>
              </a:highlight>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a:rPr>
              <a:t>NOTE:  The Chair did not vote</a:t>
            </a:r>
            <a:endParaRPr lang="en-US" sz="1600" spc="-5" dirty="0">
              <a:solidFill>
                <a:srgbClr val="FF0000"/>
              </a:solidFill>
              <a:latin typeface="+mj-lt"/>
              <a:cs typeface="Arial"/>
            </a:endParaRPr>
          </a:p>
          <a:p>
            <a:pPr marL="400050" marR="117475" lvl="1" indent="0" algn="just">
              <a:tabLst>
                <a:tab pos="230188" algn="l"/>
              </a:tabLst>
            </a:pPr>
            <a:endParaRPr lang="en-US" sz="1600" spc="-5" dirty="0">
              <a:latin typeface="+mj-lt"/>
              <a:cs typeface="Arial"/>
            </a:endParaRPr>
          </a:p>
          <a:p>
            <a:pPr marL="400050" marR="117475" lvl="1" indent="0" algn="just">
              <a:tabLst>
                <a:tab pos="230188" algn="l"/>
              </a:tabLst>
            </a:pPr>
            <a:endParaRPr lang="en-US" sz="1400" spc="-5" dirty="0">
              <a:latin typeface="+mj-lt"/>
              <a:cs typeface="Arial"/>
            </a:endParaRPr>
          </a:p>
        </p:txBody>
      </p:sp>
    </p:spTree>
    <p:extLst>
      <p:ext uri="{BB962C8B-B14F-4D97-AF65-F5344CB8AC3E}">
        <p14:creationId xmlns:p14="http://schemas.microsoft.com/office/powerpoint/2010/main" val="155377430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13</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a:solidFill>
                  <a:srgbClr val="0070C0"/>
                </a:solidFill>
              </a:rPr>
              <a:t>Status of ongoing consultations</a:t>
            </a:r>
            <a:endParaRPr lang="en-US" sz="2800" dirty="0">
              <a:solidFill>
                <a:srgbClr val="0070C0"/>
              </a:solidFill>
            </a:endParaRPr>
          </a:p>
        </p:txBody>
      </p:sp>
      <p:sp>
        <p:nvSpPr>
          <p:cNvPr id="10" name="Content Placeholder 2"/>
          <p:cNvSpPr>
            <a:spLocks noGrp="1"/>
          </p:cNvSpPr>
          <p:nvPr>
            <p:ph idx="1"/>
          </p:nvPr>
        </p:nvSpPr>
        <p:spPr>
          <a:xfrm>
            <a:off x="914400" y="1524000"/>
            <a:ext cx="10443626" cy="5029200"/>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Tracking document:  </a:t>
            </a:r>
            <a:r>
              <a:rPr lang="en-US" sz="1800" spc="-5" dirty="0">
                <a:solidFill>
                  <a:srgbClr val="FF0000"/>
                </a:solidFill>
                <a:latin typeface="+mj-lt"/>
                <a:cs typeface="Arial"/>
                <a:hlinkClick r:id="rId3"/>
              </a:rPr>
              <a:t>18-24/0001</a:t>
            </a:r>
            <a:endParaRPr lang="en-US" sz="1800" spc="-5" dirty="0">
              <a:solidFill>
                <a:srgbClr val="FF0000"/>
              </a:solidFill>
              <a:latin typeface="+mj-lt"/>
              <a:cs typeface="Arial"/>
            </a:endParaRPr>
          </a:p>
          <a:p>
            <a:pPr marL="230188" marR="117475" indent="-230188" algn="just">
              <a:spcBef>
                <a:spcPts val="1200"/>
              </a:spcBef>
              <a:buFont typeface="Times New Roman" pitchFamily="16" charset="0"/>
              <a:buChar char="•"/>
              <a:tabLst>
                <a:tab pos="230188" algn="l"/>
              </a:tabLst>
            </a:pPr>
            <a:r>
              <a:rPr lang="en-US" sz="1800" spc="-5" dirty="0">
                <a:latin typeface="+mj-lt"/>
                <a:cs typeface="Arial"/>
              </a:rPr>
              <a:t>Pending </a:t>
            </a:r>
            <a:r>
              <a:rPr lang="en-US" sz="1800" spc="-5" dirty="0">
                <a:cs typeface="Arial"/>
              </a:rPr>
              <a:t>for interested members to prepare response in the order of </a:t>
            </a:r>
            <a:r>
              <a:rPr lang="en-US" sz="1800" u="sng" spc="-5" dirty="0">
                <a:solidFill>
                  <a:srgbClr val="FF0000"/>
                </a:solidFill>
                <a:cs typeface="Arial"/>
              </a:rPr>
              <a:t>internal deadline</a:t>
            </a:r>
            <a:r>
              <a:rPr lang="en-US" sz="1800" spc="-5" dirty="0">
                <a:cs typeface="Arial"/>
              </a:rPr>
              <a:t>:</a:t>
            </a:r>
            <a:endParaRPr lang="en-US" sz="16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r>
              <a:rPr lang="en-US" sz="1600" spc="-5" dirty="0">
                <a:solidFill>
                  <a:schemeClr val="tx1"/>
                </a:solidFill>
                <a:cs typeface="Arial"/>
              </a:rPr>
              <a:t>3:00pm ET, Thursday, 17 April 2025</a:t>
            </a:r>
          </a:p>
          <a:p>
            <a:pPr marL="1030288" marR="117475" lvl="2" indent="-230188" algn="just">
              <a:spcBef>
                <a:spcPts val="600"/>
              </a:spcBef>
              <a:buFont typeface="Times New Roman" pitchFamily="16" charset="0"/>
              <a:buChar char="•"/>
              <a:tabLst>
                <a:tab pos="230188" algn="l"/>
              </a:tabLst>
            </a:pPr>
            <a:r>
              <a:rPr lang="en-US" sz="1400" spc="-5" dirty="0">
                <a:solidFill>
                  <a:schemeClr val="tx1"/>
                </a:solidFill>
                <a:cs typeface="Arial"/>
              </a:rPr>
              <a:t>Canada RABC:  </a:t>
            </a:r>
            <a:r>
              <a:rPr lang="en-US" sz="1400" spc="-5" dirty="0">
                <a:solidFill>
                  <a:schemeClr val="tx1"/>
                </a:solidFill>
                <a:cs typeface="Arial"/>
                <a:hlinkClick r:id="rId4"/>
              </a:rPr>
              <a:t>Radio Standards Specification, RSS-247, Issue 4, February 2025</a:t>
            </a:r>
            <a:endParaRPr lang="en-US" sz="14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r>
              <a:rPr lang="en-US" sz="1400" spc="-5" dirty="0">
                <a:solidFill>
                  <a:schemeClr val="tx1"/>
                </a:solidFill>
                <a:cs typeface="Arial"/>
              </a:rPr>
              <a:t>UK Ofcom:  </a:t>
            </a:r>
            <a:r>
              <a:rPr lang="en-US" sz="1400" dirty="0">
                <a:hlinkClick r:id="rId5"/>
              </a:rPr>
              <a:t>Proposals for AFC in Lower 6 GHz and mobile / Wi-Fi sharing in Upper 6 GHz</a:t>
            </a:r>
            <a:endParaRPr lang="en-US" sz="1400" dirty="0"/>
          </a:p>
          <a:p>
            <a:pPr marL="630238" marR="117475" lvl="1" indent="-230188" algn="just">
              <a:spcBef>
                <a:spcPts val="600"/>
              </a:spcBef>
              <a:buFont typeface="Times New Roman" pitchFamily="16" charset="0"/>
              <a:buChar char="•"/>
              <a:tabLst>
                <a:tab pos="230188" algn="l"/>
              </a:tabLst>
            </a:pPr>
            <a:r>
              <a:rPr lang="en-US" sz="1600" spc="-5" dirty="0">
                <a:solidFill>
                  <a:schemeClr val="tx1"/>
                </a:solidFill>
                <a:cs typeface="Arial"/>
              </a:rPr>
              <a:t>TBD</a:t>
            </a:r>
          </a:p>
          <a:p>
            <a:pPr marL="1030288" marR="117475" lvl="2" indent="-230188" algn="just">
              <a:spcBef>
                <a:spcPts val="600"/>
              </a:spcBef>
              <a:buFont typeface="Times New Roman" pitchFamily="16" charset="0"/>
              <a:buChar char="•"/>
              <a:tabLst>
                <a:tab pos="230188" algn="l"/>
              </a:tabLst>
            </a:pPr>
            <a:r>
              <a:rPr lang="en-US" sz="1400" spc="-5" dirty="0">
                <a:solidFill>
                  <a:schemeClr val="tx1"/>
                </a:solidFill>
                <a:cs typeface="Arial"/>
              </a:rPr>
              <a:t>USA FCC:  </a:t>
            </a:r>
            <a:r>
              <a:rPr lang="en-US" sz="1400" dirty="0">
                <a:hlinkClick r:id="rId6"/>
              </a:rPr>
              <a:t>Promoting the Development of Positioning, Navigation, and Timing Technologies and Solutions (WT Docket No. 25-110 / Inquiry FCC-CIRC2503-01)</a:t>
            </a:r>
            <a:endParaRPr lang="en-US" sz="1400" dirty="0"/>
          </a:p>
          <a:p>
            <a:pPr marL="1030288" marR="117475" lvl="2" indent="-230188" algn="just">
              <a:spcBef>
                <a:spcPts val="600"/>
              </a:spcBef>
              <a:buFont typeface="Times New Roman" pitchFamily="16" charset="0"/>
              <a:buChar char="•"/>
              <a:tabLst>
                <a:tab pos="230188" algn="l"/>
              </a:tabLst>
            </a:pPr>
            <a:endParaRPr lang="en-GB" sz="1400" dirty="0"/>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7"/>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a:t>March 2025</a:t>
            </a:r>
            <a:endParaRPr lang="en-GB" dirty="0"/>
          </a:p>
        </p:txBody>
      </p:sp>
    </p:spTree>
    <p:extLst>
      <p:ext uri="{BB962C8B-B14F-4D97-AF65-F5344CB8AC3E}">
        <p14:creationId xmlns:p14="http://schemas.microsoft.com/office/powerpoint/2010/main" val="90722054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14</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March 2025</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a:t>
            </a:r>
            <a:r>
              <a:rPr lang="en-US" sz="2800">
                <a:solidFill>
                  <a:srgbClr val="0070C0"/>
                </a:solidFill>
              </a:rPr>
              <a:t>discussion items</a:t>
            </a:r>
            <a:endParaRPr lang="en-US" sz="2800" dirty="0">
              <a:solidFill>
                <a:srgbClr val="0070C0"/>
              </a:solidFill>
            </a:endParaRPr>
          </a:p>
        </p:txBody>
      </p:sp>
      <p:sp>
        <p:nvSpPr>
          <p:cNvPr id="10" name="Content Placeholder 2"/>
          <p:cNvSpPr>
            <a:spLocks noGrp="1"/>
          </p:cNvSpPr>
          <p:nvPr>
            <p:ph idx="1"/>
          </p:nvPr>
        </p:nvSpPr>
        <p:spPr>
          <a:xfrm>
            <a:off x="914400" y="1676400"/>
            <a:ext cx="10475384" cy="4800600"/>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Europe, Middle East, and Africa</a:t>
            </a:r>
          </a:p>
          <a:p>
            <a:pPr marL="630238" marR="117475" lvl="1" indent="-230188" algn="just">
              <a:buClrTx/>
              <a:buFont typeface="Times New Roman" pitchFamily="16" charset="0"/>
              <a:buChar char="•"/>
              <a:tabLst>
                <a:tab pos="230188" algn="l"/>
              </a:tabLst>
            </a:pPr>
            <a:r>
              <a:rPr lang="en-US" sz="1600" dirty="0">
                <a:solidFill>
                  <a:schemeClr val="tx1"/>
                </a:solidFill>
              </a:rPr>
              <a:t>None</a:t>
            </a:r>
          </a:p>
          <a:p>
            <a:pPr marL="400050" marR="117475" lvl="1" indent="0" algn="just">
              <a:buClrTx/>
              <a:tabLst>
                <a:tab pos="230188" algn="l"/>
              </a:tabLst>
            </a:pPr>
            <a:endParaRPr lang="en-US" sz="1400" dirty="0">
              <a:solidFill>
                <a:schemeClr val="tx1"/>
              </a:solidFill>
            </a:endParaRPr>
          </a:p>
          <a:p>
            <a:pPr marL="230188" marR="117475" indent="-230188" algn="just">
              <a:buFont typeface="Times New Roman" pitchFamily="16" charset="0"/>
              <a:buChar char="•"/>
              <a:tabLst>
                <a:tab pos="230188" algn="l"/>
              </a:tabLst>
            </a:pPr>
            <a:r>
              <a:rPr lang="en-US" sz="1800" spc="-5" dirty="0">
                <a:cs typeface="Arial"/>
              </a:rPr>
              <a:t>Americas</a:t>
            </a:r>
          </a:p>
          <a:p>
            <a:pPr marL="630238" marR="117475" lvl="1" indent="-230188" algn="just">
              <a:buClrTx/>
              <a:buFont typeface="Times New Roman" pitchFamily="16" charset="0"/>
              <a:buChar char="•"/>
              <a:tabLst>
                <a:tab pos="230188" algn="l"/>
              </a:tabLst>
            </a:pPr>
            <a:r>
              <a:rPr lang="en-US" sz="1600" dirty="0">
                <a:solidFill>
                  <a:schemeClr val="tx1"/>
                </a:solidFill>
              </a:rPr>
              <a:t>Colombia</a:t>
            </a:r>
          </a:p>
          <a:p>
            <a:pPr marL="1030288" marR="117475" lvl="2" indent="-230188" algn="just">
              <a:buClrTx/>
              <a:buFont typeface="Times New Roman" pitchFamily="16" charset="0"/>
              <a:buChar char="•"/>
              <a:tabLst>
                <a:tab pos="230188" algn="l"/>
              </a:tabLst>
            </a:pPr>
            <a:r>
              <a:rPr lang="en-US" sz="1400" dirty="0">
                <a:solidFill>
                  <a:schemeClr val="tx1"/>
                </a:solidFill>
              </a:rPr>
              <a:t>On 20 February 2025, National Spectrum Agency (ANE) </a:t>
            </a:r>
            <a:r>
              <a:rPr lang="en-US" sz="1400" dirty="0">
                <a:solidFill>
                  <a:schemeClr val="tx1"/>
                </a:solidFill>
                <a:hlinkClick r:id="rId3"/>
              </a:rPr>
              <a:t>published</a:t>
            </a:r>
            <a:r>
              <a:rPr lang="en-US" sz="1400" dirty="0">
                <a:solidFill>
                  <a:schemeClr val="tx1"/>
                </a:solidFill>
              </a:rPr>
              <a:t> the latest version of the Table of Frequency Allocation.</a:t>
            </a:r>
          </a:p>
          <a:p>
            <a:pPr marL="1030288" marR="117475" lvl="2" indent="-230188" algn="just">
              <a:buClrTx/>
              <a:buFont typeface="Times New Roman" pitchFamily="16" charset="0"/>
              <a:buChar char="•"/>
              <a:tabLst>
                <a:tab pos="230188" algn="l"/>
              </a:tabLst>
            </a:pPr>
            <a:endParaRPr lang="en-US" sz="1400" dirty="0">
              <a:solidFill>
                <a:schemeClr val="tx1"/>
              </a:solidFill>
            </a:endParaRPr>
          </a:p>
          <a:p>
            <a:pPr marL="230188" marR="117475" indent="-230188" algn="just">
              <a:buFont typeface="Times New Roman" pitchFamily="16" charset="0"/>
              <a:buChar char="•"/>
              <a:tabLst>
                <a:tab pos="230188" algn="l"/>
              </a:tabLst>
            </a:pPr>
            <a:r>
              <a:rPr lang="en-US" sz="1800" spc="-5" dirty="0">
                <a:cs typeface="Arial"/>
              </a:rPr>
              <a:t>Asia Pacific</a:t>
            </a:r>
          </a:p>
          <a:p>
            <a:pPr marL="630238" marR="117475" lvl="1" indent="-230188" algn="just">
              <a:buClrTx/>
              <a:buFont typeface="Times New Roman" pitchFamily="16" charset="0"/>
              <a:buChar char="•"/>
              <a:tabLst>
                <a:tab pos="230188" algn="l"/>
              </a:tabLst>
            </a:pPr>
            <a:r>
              <a:rPr lang="en-US" sz="1600" dirty="0">
                <a:solidFill>
                  <a:schemeClr val="tx1"/>
                </a:solidFill>
              </a:rPr>
              <a:t>South Korea</a:t>
            </a:r>
          </a:p>
          <a:p>
            <a:pPr marL="1030288" marR="117475" lvl="2" indent="-230188" algn="just">
              <a:buClrTx/>
              <a:buFont typeface="Times New Roman" pitchFamily="16" charset="0"/>
              <a:buChar char="•"/>
              <a:tabLst>
                <a:tab pos="230188" algn="l"/>
              </a:tabLst>
            </a:pPr>
            <a:r>
              <a:rPr lang="en-US" sz="1400" dirty="0">
                <a:solidFill>
                  <a:schemeClr val="tx1"/>
                </a:solidFill>
              </a:rPr>
              <a:t>On 17 February 2025, the Ministry of Science and ICT </a:t>
            </a:r>
            <a:r>
              <a:rPr lang="en-US" sz="1400" dirty="0">
                <a:solidFill>
                  <a:schemeClr val="tx1"/>
                </a:solidFill>
                <a:hlinkClick r:id="rId4"/>
              </a:rPr>
              <a:t>published</a:t>
            </a:r>
            <a:r>
              <a:rPr lang="en-US" sz="1400" dirty="0">
                <a:solidFill>
                  <a:schemeClr val="tx1"/>
                </a:solidFill>
              </a:rPr>
              <a:t> the latest version of the Table of Frequency Allocation. </a:t>
            </a:r>
            <a:endParaRPr lang="en-US" sz="1400" dirty="0"/>
          </a:p>
          <a:p>
            <a:pPr marL="1030288" marR="117475" lvl="2" indent="-230188" algn="just">
              <a:buClrTx/>
              <a:buFont typeface="Times New Roman" pitchFamily="16" charset="0"/>
              <a:buChar char="•"/>
              <a:tabLst>
                <a:tab pos="230188" algn="l"/>
              </a:tabLst>
            </a:pPr>
            <a:endParaRPr lang="en-US" sz="1600" dirty="0">
              <a:solidFill>
                <a:schemeClr val="tx1"/>
              </a:solidFil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9107952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15</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Meeting schedule prior to May 2025 wireless interim</a:t>
            </a: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graphicFrame>
        <p:nvGraphicFramePr>
          <p:cNvPr id="4" name="Table 3"/>
          <p:cNvGraphicFramePr>
            <a:graphicFrameLocks noGrp="1"/>
          </p:cNvGraphicFramePr>
          <p:nvPr>
            <p:extLst>
              <p:ext uri="{D42A27DB-BD31-4B8C-83A1-F6EECF244321}">
                <p14:modId xmlns:p14="http://schemas.microsoft.com/office/powerpoint/2010/main" val="1376851582"/>
              </p:ext>
            </p:extLst>
          </p:nvPr>
        </p:nvGraphicFramePr>
        <p:xfrm>
          <a:off x="914400" y="1705690"/>
          <a:ext cx="10287000" cy="2966720"/>
        </p:xfrm>
        <a:graphic>
          <a:graphicData uri="http://schemas.openxmlformats.org/drawingml/2006/table">
            <a:tbl>
              <a:tblPr firstRow="1" bandRow="1">
                <a:tableStyleId>{21E4AEA4-8DFA-4A89-87EB-49C32662AFE0}</a:tableStyleId>
              </a:tblPr>
              <a:tblGrid>
                <a:gridCol w="4191000">
                  <a:extLst>
                    <a:ext uri="{9D8B030D-6E8A-4147-A177-3AD203B41FA5}">
                      <a16:colId xmlns:a16="http://schemas.microsoft.com/office/drawing/2014/main" val="20000"/>
                    </a:ext>
                  </a:extLst>
                </a:gridCol>
                <a:gridCol w="6096000">
                  <a:extLst>
                    <a:ext uri="{9D8B030D-6E8A-4147-A177-3AD203B41FA5}">
                      <a16:colId xmlns:a16="http://schemas.microsoft.com/office/drawing/2014/main" val="20001"/>
                    </a:ext>
                  </a:extLst>
                </a:gridCol>
              </a:tblGrid>
              <a:tr h="370840">
                <a:tc>
                  <a:txBody>
                    <a:bodyPr/>
                    <a:lstStyle/>
                    <a:p>
                      <a:r>
                        <a:rPr lang="en-US" sz="1500" dirty="0"/>
                        <a:t>Events</a:t>
                      </a:r>
                    </a:p>
                  </a:txBody>
                  <a:tcPr/>
                </a:tc>
                <a:tc>
                  <a:txBody>
                    <a:bodyPr/>
                    <a:lstStyle/>
                    <a:p>
                      <a:r>
                        <a:rPr lang="en-US" sz="1500" dirty="0"/>
                        <a:t>Date and time*</a:t>
                      </a:r>
                    </a:p>
                  </a:txBody>
                  <a:tcPr/>
                </a:tc>
                <a:extLst>
                  <a:ext uri="{0D108BD9-81ED-4DB2-BD59-A6C34878D82A}">
                    <a16:rowId xmlns:a16="http://schemas.microsoft.com/office/drawing/2014/main" val="10000"/>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t>Weekly teleconference </a:t>
                      </a:r>
                    </a:p>
                  </a:txBody>
                  <a:tcPr/>
                </a:tc>
                <a:tc>
                  <a:txBody>
                    <a:bodyPr/>
                    <a:lstStyle/>
                    <a:p>
                      <a:r>
                        <a:rPr lang="en-US" sz="1500" dirty="0"/>
                        <a:t>Thursday, 27 March 2025</a:t>
                      </a:r>
                      <a:r>
                        <a:rPr lang="en-US" sz="1500" baseline="0" dirty="0"/>
                        <a:t>, 3:00pm ET to 3:55pm ET</a:t>
                      </a:r>
                    </a:p>
                  </a:txBody>
                  <a:tcPr anchor="ctr"/>
                </a:tc>
                <a:extLst>
                  <a:ext uri="{0D108BD9-81ED-4DB2-BD59-A6C34878D82A}">
                    <a16:rowId xmlns:a16="http://schemas.microsoft.com/office/drawing/2014/main" val="10001"/>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t>Weekly teleconference </a:t>
                      </a:r>
                    </a:p>
                  </a:txBody>
                  <a:tcPr/>
                </a:tc>
                <a:tc>
                  <a:txBody>
                    <a:bodyPr/>
                    <a:lstStyle/>
                    <a:p>
                      <a:r>
                        <a:rPr lang="en-US" sz="1500" dirty="0"/>
                        <a:t>Thursday, 3 April 2025</a:t>
                      </a:r>
                      <a:r>
                        <a:rPr lang="en-US" sz="1500" baseline="0" dirty="0"/>
                        <a:t>, 3:00pm ET to 3:55pm ET</a:t>
                      </a:r>
                    </a:p>
                  </a:txBody>
                  <a:tcPr anchor="ctr"/>
                </a:tc>
                <a:extLst>
                  <a:ext uri="{0D108BD9-81ED-4DB2-BD59-A6C34878D82A}">
                    <a16:rowId xmlns:a16="http://schemas.microsoft.com/office/drawing/2014/main" val="3200829785"/>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t>Weekly teleconference </a:t>
                      </a:r>
                    </a:p>
                  </a:txBody>
                  <a:tcPr/>
                </a:tc>
                <a:tc>
                  <a:txBody>
                    <a:bodyPr/>
                    <a:lstStyle/>
                    <a:p>
                      <a:r>
                        <a:rPr lang="en-US" sz="1500" dirty="0"/>
                        <a:t>Thursday, 10 April 2025</a:t>
                      </a:r>
                      <a:r>
                        <a:rPr lang="en-US" sz="1500" baseline="0" dirty="0"/>
                        <a:t>, 3:00pm ET to 3:55pm ET</a:t>
                      </a:r>
                    </a:p>
                  </a:txBody>
                  <a:tcPr anchor="ctr"/>
                </a:tc>
                <a:extLst>
                  <a:ext uri="{0D108BD9-81ED-4DB2-BD59-A6C34878D82A}">
                    <a16:rowId xmlns:a16="http://schemas.microsoft.com/office/drawing/2014/main" val="3269468954"/>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t>Weekly teleconference </a:t>
                      </a:r>
                    </a:p>
                  </a:txBody>
                  <a:tcPr/>
                </a:tc>
                <a:tc>
                  <a:txBody>
                    <a:bodyPr/>
                    <a:lstStyle/>
                    <a:p>
                      <a:r>
                        <a:rPr lang="en-US" sz="1500" dirty="0"/>
                        <a:t>Thursday, 17 April 2025</a:t>
                      </a:r>
                      <a:r>
                        <a:rPr lang="en-US" sz="1500" baseline="0" dirty="0"/>
                        <a:t>, 3:00pm ET to 3:55pm ET</a:t>
                      </a:r>
                    </a:p>
                  </a:txBody>
                  <a:tcPr anchor="ctr"/>
                </a:tc>
                <a:extLst>
                  <a:ext uri="{0D108BD9-81ED-4DB2-BD59-A6C34878D82A}">
                    <a16:rowId xmlns:a16="http://schemas.microsoft.com/office/drawing/2014/main" val="2686212493"/>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t>Weekly teleconference </a:t>
                      </a:r>
                    </a:p>
                  </a:txBody>
                  <a:tcPr/>
                </a:tc>
                <a:tc>
                  <a:txBody>
                    <a:bodyPr/>
                    <a:lstStyle/>
                    <a:p>
                      <a:r>
                        <a:rPr lang="en-US" sz="1500" dirty="0"/>
                        <a:t>Thursday, 24 April 2025</a:t>
                      </a:r>
                      <a:r>
                        <a:rPr lang="en-US" sz="1500" baseline="0" dirty="0"/>
                        <a:t>, 3:00pm ET to 3:55pm ET</a:t>
                      </a:r>
                    </a:p>
                  </a:txBody>
                  <a:tcPr anchor="ctr"/>
                </a:tc>
                <a:extLst>
                  <a:ext uri="{0D108BD9-81ED-4DB2-BD59-A6C34878D82A}">
                    <a16:rowId xmlns:a16="http://schemas.microsoft.com/office/drawing/2014/main" val="1580132461"/>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t>Weekly teleconference </a:t>
                      </a:r>
                    </a:p>
                  </a:txBody>
                  <a:tcPr/>
                </a:tc>
                <a:tc>
                  <a:txBody>
                    <a:bodyPr/>
                    <a:lstStyle/>
                    <a:p>
                      <a:r>
                        <a:rPr lang="en-US" sz="1500" dirty="0"/>
                        <a:t>Thursday, 1 May 2025</a:t>
                      </a:r>
                      <a:r>
                        <a:rPr lang="en-US" sz="1500" baseline="0" dirty="0"/>
                        <a:t>, 3:00pm ET to 3:55pm ET</a:t>
                      </a:r>
                    </a:p>
                  </a:txBody>
                  <a:tcPr anchor="ctr"/>
                </a:tc>
                <a:extLst>
                  <a:ext uri="{0D108BD9-81ED-4DB2-BD59-A6C34878D82A}">
                    <a16:rowId xmlns:a16="http://schemas.microsoft.com/office/drawing/2014/main" val="341032824"/>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t>Weekly teleconference </a:t>
                      </a:r>
                    </a:p>
                  </a:txBody>
                  <a:tcPr/>
                </a:tc>
                <a:tc>
                  <a:txBody>
                    <a:bodyPr/>
                    <a:lstStyle/>
                    <a:p>
                      <a:r>
                        <a:rPr lang="en-US" sz="1500" dirty="0"/>
                        <a:t>Thursday, 8 May 2025</a:t>
                      </a:r>
                      <a:r>
                        <a:rPr lang="en-US" sz="1500" baseline="0" dirty="0"/>
                        <a:t>, 3:00pm ET to 3:55pm ET</a:t>
                      </a:r>
                    </a:p>
                  </a:txBody>
                  <a:tcPr anchor="ctr"/>
                </a:tc>
                <a:extLst>
                  <a:ext uri="{0D108BD9-81ED-4DB2-BD59-A6C34878D82A}">
                    <a16:rowId xmlns:a16="http://schemas.microsoft.com/office/drawing/2014/main" val="18569399"/>
                  </a:ext>
                </a:extLst>
              </a:tr>
            </a:tbl>
          </a:graphicData>
        </a:graphic>
      </p:graphicFrame>
      <p:sp>
        <p:nvSpPr>
          <p:cNvPr id="5" name="Rectangle 4"/>
          <p:cNvSpPr/>
          <p:nvPr/>
        </p:nvSpPr>
        <p:spPr>
          <a:xfrm>
            <a:off x="832282" y="6129422"/>
            <a:ext cx="10519826" cy="323165"/>
          </a:xfrm>
          <a:prstGeom prst="rect">
            <a:avLst/>
          </a:prstGeom>
        </p:spPr>
        <p:txBody>
          <a:bodyPr wrap="square">
            <a:spAutoFit/>
          </a:bodyPr>
          <a:lstStyle/>
          <a:p>
            <a:r>
              <a:rPr lang="en-US" sz="1500" b="1" dirty="0">
                <a:solidFill>
                  <a:schemeClr val="tx1"/>
                </a:solidFill>
                <a:cs typeface="Arial" panose="020B0604020202020204" pitchFamily="34" charset="0"/>
              </a:rPr>
              <a:t>*Call in info is available at the 802.18 </a:t>
            </a:r>
            <a:r>
              <a:rPr lang="en-US" sz="1500" b="1" dirty="0">
                <a:solidFill>
                  <a:schemeClr val="tx1"/>
                </a:solidFill>
                <a:cs typeface="Arial" panose="020B0604020202020204" pitchFamily="34" charset="0"/>
                <a:hlinkClick r:id="rId4"/>
              </a:rPr>
              <a:t>Google Calendar</a:t>
            </a:r>
            <a:endParaRPr lang="en-US" sz="1500" b="1" dirty="0">
              <a:solidFill>
                <a:schemeClr val="tx1"/>
              </a:solidFill>
            </a:endParaRPr>
          </a:p>
        </p:txBody>
      </p:sp>
      <p:sp>
        <p:nvSpPr>
          <p:cNvPr id="12" name="Date Placeholder 1"/>
          <p:cNvSpPr>
            <a:spLocks noGrp="1"/>
          </p:cNvSpPr>
          <p:nvPr>
            <p:ph type="dt" idx="15"/>
          </p:nvPr>
        </p:nvSpPr>
        <p:spPr>
          <a:xfrm>
            <a:off x="914400" y="336550"/>
            <a:ext cx="3048000" cy="273050"/>
          </a:xfrm>
        </p:spPr>
        <p:txBody>
          <a:bodyPr/>
          <a:lstStyle/>
          <a:p>
            <a:r>
              <a:rPr lang="en-US" dirty="0"/>
              <a:t>March 2025</a:t>
            </a:r>
            <a:endParaRPr lang="en-GB" dirty="0"/>
          </a:p>
        </p:txBody>
      </p:sp>
    </p:spTree>
    <p:extLst>
      <p:ext uri="{BB962C8B-B14F-4D97-AF65-F5344CB8AC3E}">
        <p14:creationId xmlns:p14="http://schemas.microsoft.com/office/powerpoint/2010/main" val="119599202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16</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Future mixed-mode meetings</a:t>
            </a: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a:t>March 2025</a:t>
            </a:r>
            <a:endParaRPr lang="en-GB" dirty="0"/>
          </a:p>
        </p:txBody>
      </p:sp>
      <p:sp>
        <p:nvSpPr>
          <p:cNvPr id="10" name="Content Placeholder 2"/>
          <p:cNvSpPr txBox="1">
            <a:spLocks/>
          </p:cNvSpPr>
          <p:nvPr/>
        </p:nvSpPr>
        <p:spPr bwMode="auto">
          <a:xfrm>
            <a:off x="914400" y="1533334"/>
            <a:ext cx="10884867" cy="492858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marR="117475" indent="0" algn="just">
              <a:tabLst>
                <a:tab pos="230188" algn="l"/>
              </a:tabLst>
            </a:pPr>
            <a:r>
              <a:rPr lang="en-US" sz="2000" kern="0" spc="-5" dirty="0">
                <a:solidFill>
                  <a:schemeClr val="tx1"/>
                </a:solidFill>
                <a:cs typeface="Arial"/>
              </a:rPr>
              <a:t>2025 May interim</a:t>
            </a:r>
          </a:p>
          <a:p>
            <a:pPr marL="230188" marR="117475" indent="-230188" algn="just">
              <a:buFont typeface="Times New Roman" pitchFamily="16" charset="0"/>
              <a:buChar char="•"/>
              <a:tabLst>
                <a:tab pos="230188" algn="l"/>
              </a:tabLst>
            </a:pPr>
            <a:r>
              <a:rPr lang="en-US" sz="1800" kern="0" spc="-5" dirty="0">
                <a:solidFill>
                  <a:schemeClr val="tx1"/>
                </a:solidFill>
                <a:cs typeface="Arial"/>
                <a:hlinkClick r:id="rId4"/>
              </a:rPr>
              <a:t>Meeting reservation</a:t>
            </a:r>
            <a:r>
              <a:rPr lang="en-US" sz="1800" kern="0" spc="-5" dirty="0">
                <a:solidFill>
                  <a:schemeClr val="tx1"/>
                </a:solidFill>
                <a:cs typeface="Arial"/>
              </a:rPr>
              <a:t> begins on 6 February 2025</a:t>
            </a: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Registration fee</a:t>
            </a:r>
          </a:p>
          <a:p>
            <a:pPr marL="1030288" marR="117475" lvl="2" indent="-230188" algn="just">
              <a:buFont typeface="Times New Roman" pitchFamily="16" charset="0"/>
              <a:buChar char="•"/>
              <a:tabLst>
                <a:tab pos="230188" algn="l"/>
              </a:tabLst>
            </a:pPr>
            <a:r>
              <a:rPr lang="en-US" sz="1400" kern="0" dirty="0">
                <a:solidFill>
                  <a:srgbClr val="FF0000"/>
                </a:solidFill>
                <a:latin typeface="Times New Roman" panose="02020603050405020304" pitchFamily="18" charset="0"/>
                <a:ea typeface="Times New Roman" panose="02020603050405020304" pitchFamily="18" charset="0"/>
              </a:rPr>
              <a:t>Early Registration until 4 April 2025</a:t>
            </a:r>
          </a:p>
          <a:p>
            <a:pPr marL="1030288" marR="117475" lvl="2"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Standard Registration until 2 May 2025</a:t>
            </a:r>
          </a:p>
          <a:p>
            <a:pPr marL="1030288" marR="117475" lvl="2"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Late Registration after 2 May 2025</a:t>
            </a: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Please refer to the URL above for the exact terms and conditions.</a:t>
            </a:r>
          </a:p>
          <a:p>
            <a:pPr marL="230188" marR="117475" indent="-230188" algn="just">
              <a:buFont typeface="Times New Roman" pitchFamily="16" charset="0"/>
              <a:buChar char="•"/>
              <a:tabLst>
                <a:tab pos="230188" algn="l"/>
              </a:tabLst>
            </a:pPr>
            <a:r>
              <a:rPr lang="en-US" sz="1800" kern="0" spc="-5" dirty="0">
                <a:solidFill>
                  <a:schemeClr val="tx1"/>
                </a:solidFill>
                <a:cs typeface="Arial"/>
                <a:hlinkClick r:id="rId4"/>
              </a:rPr>
              <a:t>Hotel reservation</a:t>
            </a:r>
            <a:r>
              <a:rPr lang="en-US" sz="1800" kern="0" spc="-5" dirty="0">
                <a:solidFill>
                  <a:schemeClr val="tx1"/>
                </a:solidFill>
                <a:cs typeface="Arial"/>
              </a:rPr>
              <a:t> begins on 6 February 2025</a:t>
            </a:r>
          </a:p>
          <a:p>
            <a:pPr marL="630238" marR="117475" lvl="1" indent="-230188" algn="just">
              <a:buFont typeface="Times New Roman" pitchFamily="16" charset="0"/>
              <a:buChar char="•"/>
              <a:tabLst>
                <a:tab pos="230188" algn="l"/>
              </a:tabLst>
            </a:pPr>
            <a:r>
              <a:rPr lang="en-US" sz="1400" kern="0" dirty="0">
                <a:solidFill>
                  <a:srgbClr val="FF0000"/>
                </a:solidFill>
                <a:latin typeface="Times New Roman" panose="02020603050405020304" pitchFamily="18" charset="0"/>
                <a:ea typeface="Times New Roman" panose="02020603050405020304" pitchFamily="18" charset="0"/>
              </a:rPr>
              <a:t>Group rate is available </a:t>
            </a:r>
            <a:r>
              <a:rPr lang="en-US" sz="1400" kern="0" dirty="0">
                <a:solidFill>
                  <a:srgbClr val="FF0000"/>
                </a:solidFill>
              </a:rPr>
              <a:t>until 8 April 2025</a:t>
            </a: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Please refer to the URL above for the exact terms and conditions.</a:t>
            </a:r>
          </a:p>
          <a:p>
            <a:pPr marL="630238" marR="117475" lvl="1" indent="-230188" algn="just">
              <a:buFont typeface="Times New Roman" pitchFamily="16" charset="0"/>
              <a:buChar char="•"/>
              <a:tabLst>
                <a:tab pos="230188" algn="l"/>
              </a:tabLst>
            </a:pPr>
            <a:endParaRPr lang="en-GB" sz="14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kern="0" spc="-5" dirty="0">
              <a:latin typeface="+mj-lt"/>
              <a:cs typeface="Arial"/>
            </a:endParaRPr>
          </a:p>
          <a:p>
            <a:pPr marL="230188" marR="117475" indent="-230188" algn="just">
              <a:buFont typeface="Times New Roman" pitchFamily="16" charset="0"/>
              <a:buChar char="•"/>
              <a:tabLst>
                <a:tab pos="230188" algn="l"/>
              </a:tabLst>
            </a:pPr>
            <a:endParaRPr lang="en-US" sz="1600" kern="0" spc="-5" dirty="0">
              <a:latin typeface="Arial"/>
              <a:cs typeface="Arial"/>
            </a:endParaRPr>
          </a:p>
          <a:p>
            <a:pPr marL="630238" marR="117475" lvl="1" indent="-230188" algn="just">
              <a:buFont typeface="Times New Roman" pitchFamily="16" charset="0"/>
              <a:buChar char="•"/>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Tree>
    <p:extLst>
      <p:ext uri="{BB962C8B-B14F-4D97-AF65-F5344CB8AC3E}">
        <p14:creationId xmlns:p14="http://schemas.microsoft.com/office/powerpoint/2010/main" val="292573151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17</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March 2025</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Any other business</a:t>
            </a:r>
          </a:p>
        </p:txBody>
      </p:sp>
      <p:sp>
        <p:nvSpPr>
          <p:cNvPr id="10" name="Content Placeholder 2"/>
          <p:cNvSpPr>
            <a:spLocks noGrp="1"/>
          </p:cNvSpPr>
          <p:nvPr>
            <p:ph idx="1"/>
          </p:nvPr>
        </p:nvSpPr>
        <p:spPr>
          <a:xfrm>
            <a:off x="914400" y="1524000"/>
            <a:ext cx="10475384" cy="4113213"/>
          </a:xfrm>
        </p:spPr>
        <p:txBody>
          <a:bodyPr/>
          <a:lstStyle/>
          <a:p>
            <a:pPr marL="0" marR="117475" indent="0" algn="just">
              <a:tabLst>
                <a:tab pos="230188" algn="l"/>
              </a:tabLst>
            </a:pPr>
            <a:endParaRPr lang="en-US" sz="1600" b="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Content Placeholder 2"/>
          <p:cNvSpPr txBox="1">
            <a:spLocks/>
          </p:cNvSpPr>
          <p:nvPr/>
        </p:nvSpPr>
        <p:spPr bwMode="auto">
          <a:xfrm>
            <a:off x="914400" y="1524000"/>
            <a:ext cx="10322984" cy="46482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630238" marR="117475" lvl="1" indent="-230188" algn="just">
              <a:buFont typeface="Times New Roman" pitchFamily="16" charset="0"/>
              <a:buChar char="•"/>
              <a:tabLst>
                <a:tab pos="230188" algn="l"/>
              </a:tabLst>
            </a:pP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kern="0" spc="-5" dirty="0">
              <a:latin typeface="+mj-lt"/>
              <a:cs typeface="Arial"/>
            </a:endParaRPr>
          </a:p>
          <a:p>
            <a:pPr marL="230188" marR="117475" indent="-230188" algn="just">
              <a:buFont typeface="Times New Roman" pitchFamily="16" charset="0"/>
              <a:buChar char="•"/>
              <a:tabLst>
                <a:tab pos="230188" algn="l"/>
              </a:tabLst>
            </a:pPr>
            <a:endParaRPr lang="en-US" sz="1600" kern="0" spc="-5" dirty="0">
              <a:latin typeface="Arial"/>
              <a:cs typeface="Arial"/>
            </a:endParaRPr>
          </a:p>
          <a:p>
            <a:pPr marL="630238" marR="117475" lvl="1" indent="-230188" algn="just">
              <a:buFont typeface="Times New Roman" pitchFamily="16" charset="0"/>
              <a:buChar char="•"/>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
        <p:nvSpPr>
          <p:cNvPr id="11" name="Content Placeholder 2"/>
          <p:cNvSpPr txBox="1">
            <a:spLocks/>
          </p:cNvSpPr>
          <p:nvPr/>
        </p:nvSpPr>
        <p:spPr bwMode="auto">
          <a:xfrm>
            <a:off x="914400" y="1676400"/>
            <a:ext cx="10475384" cy="48006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630238" marR="117475" lvl="1" indent="-230188" algn="just">
              <a:buClrTx/>
              <a:buFont typeface="Times New Roman" pitchFamily="16" charset="0"/>
              <a:buChar char="•"/>
              <a:tabLst>
                <a:tab pos="230188" algn="l"/>
              </a:tabLst>
            </a:pPr>
            <a:endParaRPr lang="en-US" sz="1800" kern="0" spc="-5" dirty="0">
              <a:solidFill>
                <a:schemeClr val="tx1"/>
              </a:solidFill>
              <a:latin typeface="+mj-lt"/>
              <a:cs typeface="Arial"/>
            </a:endParaRPr>
          </a:p>
          <a:p>
            <a:pPr marL="1030288" marR="117475" lvl="2" indent="-230188" algn="just">
              <a:buClrTx/>
              <a:buFont typeface="Times New Roman" pitchFamily="16" charset="0"/>
              <a:buChar char="•"/>
              <a:tabLst>
                <a:tab pos="230188" algn="l"/>
              </a:tabLst>
            </a:pPr>
            <a:endParaRPr lang="en-US" sz="1600" kern="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endParaRPr lang="en-US" sz="1800" kern="0" spc="-5" dirty="0">
              <a:solidFill>
                <a:schemeClr val="tx1"/>
              </a:solidFill>
              <a:cs typeface="Arial"/>
            </a:endParaRPr>
          </a:p>
          <a:p>
            <a:pPr marL="630238" marR="117475" lvl="1" indent="-230188" algn="just">
              <a:buClrTx/>
              <a:buFont typeface="Times New Roman" pitchFamily="16" charset="0"/>
              <a:buChar char="•"/>
              <a:tabLst>
                <a:tab pos="230188" algn="l"/>
              </a:tabLst>
            </a:pPr>
            <a:endParaRPr lang="en-US" sz="1800" kern="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kern="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kern="0" spc="-5" dirty="0">
              <a:solidFill>
                <a:srgbClr val="FF0000"/>
              </a:solidFill>
              <a:latin typeface="+mj-lt"/>
              <a:cs typeface="Arial"/>
            </a:endParaRPr>
          </a:p>
          <a:p>
            <a:pPr marL="0" marR="117475" indent="0" algn="just">
              <a:buClr>
                <a:srgbClr val="FF0000"/>
              </a:buClr>
              <a:tabLst>
                <a:tab pos="230188" algn="l"/>
              </a:tabLst>
            </a:pPr>
            <a:endParaRPr lang="en-US" sz="1800" kern="0" spc="-5" dirty="0">
              <a:latin typeface="+mj-lt"/>
              <a:cs typeface="Arial"/>
            </a:endParaRPr>
          </a:p>
          <a:p>
            <a:pPr marL="400050" marR="117475" lvl="1" indent="0" algn="just">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
        <p:nvSpPr>
          <p:cNvPr id="12" name="Content Placeholder 2"/>
          <p:cNvSpPr txBox="1">
            <a:spLocks/>
          </p:cNvSpPr>
          <p:nvPr/>
        </p:nvSpPr>
        <p:spPr bwMode="auto">
          <a:xfrm>
            <a:off x="914400" y="1524000"/>
            <a:ext cx="10475384" cy="48006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230188" marR="117475" indent="-230188" algn="just">
              <a:buFont typeface="Times New Roman" pitchFamily="16" charset="0"/>
              <a:buChar char="•"/>
              <a:tabLst>
                <a:tab pos="230188" algn="l"/>
              </a:tabLst>
            </a:pPr>
            <a:r>
              <a:rPr lang="en-US" sz="1800" b="0" kern="0" spc="-5" dirty="0">
                <a:solidFill>
                  <a:schemeClr val="tx1"/>
                </a:solidFill>
                <a:latin typeface="+mj-lt"/>
                <a:cs typeface="Arial"/>
              </a:rPr>
              <a:t>TBD</a:t>
            </a:r>
          </a:p>
          <a:p>
            <a:br>
              <a:rPr lang="en-US" sz="1800" dirty="0"/>
            </a:br>
            <a:endParaRPr lang="en-US" sz="1800" kern="0" spc="-5" dirty="0">
              <a:solidFill>
                <a:schemeClr val="tx1"/>
              </a:solidFill>
              <a:latin typeface="+mj-lt"/>
              <a:cs typeface="Arial"/>
            </a:endParaRPr>
          </a:p>
          <a:p>
            <a:pPr marL="230188" marR="117475" indent="-230188" algn="just">
              <a:buFont typeface="Times New Roman" pitchFamily="16" charset="0"/>
              <a:buChar char="•"/>
              <a:tabLst>
                <a:tab pos="230188" algn="l"/>
              </a:tabLst>
            </a:pPr>
            <a:endParaRPr lang="en-US" sz="1800" kern="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kern="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kern="0" spc="-5" dirty="0">
              <a:solidFill>
                <a:srgbClr val="FF0000"/>
              </a:solidFill>
              <a:latin typeface="+mj-lt"/>
              <a:cs typeface="Arial"/>
            </a:endParaRPr>
          </a:p>
          <a:p>
            <a:pPr marL="0" marR="117475" indent="0" algn="just">
              <a:buClr>
                <a:srgbClr val="FF0000"/>
              </a:buClr>
              <a:tabLst>
                <a:tab pos="230188" algn="l"/>
              </a:tabLst>
            </a:pPr>
            <a:endParaRPr lang="en-US" sz="1800" kern="0" spc="-5" dirty="0">
              <a:latin typeface="+mj-lt"/>
              <a:cs typeface="Arial"/>
            </a:endParaRPr>
          </a:p>
          <a:p>
            <a:pPr marL="400050" marR="117475" lvl="1" indent="0" algn="just">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Tree>
    <p:extLst>
      <p:ext uri="{BB962C8B-B14F-4D97-AF65-F5344CB8AC3E}">
        <p14:creationId xmlns:p14="http://schemas.microsoft.com/office/powerpoint/2010/main" val="386026497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18</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March 2025</a:t>
            </a:r>
            <a:endParaRPr lang="en-GB"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Adjourn</a:t>
            </a: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spcBef>
                <a:spcPts val="1200"/>
              </a:spcBef>
              <a:buFont typeface="Times New Roman" pitchFamily="16" charset="0"/>
              <a:buChar char="•"/>
              <a:tabLst>
                <a:tab pos="230188" algn="l"/>
              </a:tabLst>
            </a:pPr>
            <a:r>
              <a:rPr lang="en-US" sz="1800" spc="-5" dirty="0">
                <a:latin typeface="+mj-lt"/>
                <a:cs typeface="Arial"/>
              </a:rPr>
              <a:t>Adjourn:</a:t>
            </a:r>
          </a:p>
          <a:p>
            <a:pPr marL="630238" marR="117475" lvl="1" indent="-230188" algn="just">
              <a:spcBef>
                <a:spcPts val="600"/>
              </a:spcBef>
              <a:buFont typeface="Times New Roman" pitchFamily="16" charset="0"/>
              <a:buChar char="•"/>
              <a:tabLst>
                <a:tab pos="230188" algn="l"/>
              </a:tabLst>
            </a:pPr>
            <a:r>
              <a:rPr lang="en-US" sz="1600" spc="-5" dirty="0">
                <a:latin typeface="+mj-lt"/>
                <a:cs typeface="Arial"/>
              </a:rPr>
              <a:t>Any objection to adjourn? </a:t>
            </a:r>
          </a:p>
          <a:p>
            <a:pPr marL="630238" marR="117475" lvl="1" indent="-230188" algn="just">
              <a:buFont typeface="Times New Roman" pitchFamily="16" charset="0"/>
              <a:buChar char="•"/>
              <a:tabLst>
                <a:tab pos="230188" algn="l"/>
              </a:tabLst>
            </a:pPr>
            <a:r>
              <a:rPr lang="en-US" sz="1600" spc="-5" dirty="0">
                <a:latin typeface="+mj-lt"/>
                <a:cs typeface="Arial"/>
              </a:rPr>
              <a:t>Adjourned at</a:t>
            </a:r>
            <a:endParaRPr lang="en-US" sz="1600" spc="-5" dirty="0">
              <a:solidFill>
                <a:srgbClr val="FF0000"/>
              </a:solidFill>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42380899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12813" y="333376"/>
            <a:ext cx="2211387" cy="273050"/>
          </a:xfrm>
          <a:noFill/>
        </p:spPr>
        <p:txBody>
          <a:bodyPr/>
          <a:lstStyle/>
          <a:p>
            <a:r>
              <a:rPr lang="en-US" dirty="0"/>
              <a:t>March 2025</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Meeting called to order</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2</a:t>
            </a:fld>
            <a:endParaRPr lang="en-US" dirty="0"/>
          </a:p>
        </p:txBody>
      </p:sp>
      <p:sp>
        <p:nvSpPr>
          <p:cNvPr id="8" name="Rectangle 4"/>
          <p:cNvSpPr>
            <a:spLocks noChangeArrowheads="1"/>
          </p:cNvSpPr>
          <p:nvPr/>
        </p:nvSpPr>
        <p:spPr bwMode="auto">
          <a:xfrm>
            <a:off x="914400" y="16764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Officers for the RR-TAG:				</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Chair:  Edward Au (Huawei)</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Co-Vice-chairs:  Gaurav </a:t>
            </a:r>
            <a:r>
              <a:rPr lang="en-US" altLang="en-US" sz="1600" dirty="0" err="1">
                <a:solidFill>
                  <a:schemeClr val="tx1"/>
                </a:solidFill>
                <a:latin typeface="+mj-lt"/>
                <a:cs typeface="Arial" panose="020B0604020202020204" pitchFamily="34" charset="0"/>
              </a:rPr>
              <a:t>Patwardhan</a:t>
            </a:r>
            <a:r>
              <a:rPr lang="en-US" altLang="en-US" sz="1600" dirty="0">
                <a:solidFill>
                  <a:schemeClr val="tx1"/>
                </a:solidFill>
                <a:latin typeface="+mj-lt"/>
                <a:cs typeface="Arial" panose="020B0604020202020204" pitchFamily="34" charset="0"/>
              </a:rPr>
              <a:t> (Hewlett Packard Enterprise), Al </a:t>
            </a:r>
            <a:r>
              <a:rPr lang="en-US" altLang="en-US" sz="1600" dirty="0" err="1">
                <a:solidFill>
                  <a:schemeClr val="tx1"/>
                </a:solidFill>
                <a:latin typeface="+mj-lt"/>
                <a:cs typeface="Arial" panose="020B0604020202020204" pitchFamily="34" charset="0"/>
              </a:rPr>
              <a:t>Petrick</a:t>
            </a:r>
            <a:r>
              <a:rPr lang="en-US" altLang="en-US" sz="1600" dirty="0">
                <a:solidFill>
                  <a:schemeClr val="tx1"/>
                </a:solidFill>
                <a:latin typeface="+mj-lt"/>
                <a:cs typeface="Arial" panose="020B0604020202020204" pitchFamily="34" charset="0"/>
              </a:rPr>
              <a:t> (Jones-</a:t>
            </a:r>
            <a:r>
              <a:rPr lang="en-US" altLang="en-US" sz="1600" dirty="0" err="1">
                <a:solidFill>
                  <a:schemeClr val="tx1"/>
                </a:solidFill>
                <a:latin typeface="+mj-lt"/>
                <a:cs typeface="Arial" panose="020B0604020202020204" pitchFamily="34" charset="0"/>
              </a:rPr>
              <a:t>Petrick</a:t>
            </a:r>
            <a:r>
              <a:rPr lang="en-US" altLang="en-US" sz="1600" dirty="0">
                <a:solidFill>
                  <a:schemeClr val="tx1"/>
                </a:solidFill>
                <a:latin typeface="+mj-lt"/>
                <a:cs typeface="Arial" panose="020B0604020202020204" pitchFamily="34" charset="0"/>
              </a:rPr>
              <a:t> Associates)</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Secretary:  </a:t>
            </a:r>
            <a:r>
              <a:rPr lang="en-US" altLang="en-US" sz="1600" dirty="0" err="1">
                <a:solidFill>
                  <a:schemeClr val="tx1"/>
                </a:solidFill>
                <a:latin typeface="+mj-lt"/>
                <a:cs typeface="Arial" panose="020B0604020202020204" pitchFamily="34" charset="0"/>
              </a:rPr>
              <a:t>Chenhe</a:t>
            </a:r>
            <a:r>
              <a:rPr lang="en-US" altLang="en-US" sz="1600" dirty="0">
                <a:solidFill>
                  <a:schemeClr val="tx1"/>
                </a:solidFill>
                <a:latin typeface="+mj-lt"/>
                <a:cs typeface="Arial" panose="020B0604020202020204" pitchFamily="34" charset="0"/>
              </a:rPr>
              <a:t> Ji (Huawei)</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IEEE Statement Update on Spectrum (ISUS) ad-hoc chair:  </a:t>
            </a:r>
            <a:r>
              <a:rPr lang="en-US" altLang="en-US" sz="1600" u="sng" dirty="0">
                <a:solidFill>
                  <a:schemeClr val="tx1"/>
                </a:solidFill>
                <a:cs typeface="Arial" panose="020B0604020202020204" pitchFamily="34" charset="0"/>
              </a:rPr>
              <a:t>VACANT</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IEEE SA Program Manager:  Jodi </a:t>
            </a:r>
            <a:r>
              <a:rPr lang="en-US" altLang="en-US" sz="1600" dirty="0" err="1">
                <a:solidFill>
                  <a:schemeClr val="tx1"/>
                </a:solidFill>
                <a:latin typeface="+mj-lt"/>
                <a:cs typeface="Arial" panose="020B0604020202020204" pitchFamily="34" charset="0"/>
              </a:rPr>
              <a:t>Haasz</a:t>
            </a:r>
            <a:r>
              <a:rPr lang="en-US" altLang="en-US" sz="1600" dirty="0">
                <a:solidFill>
                  <a:schemeClr val="tx1"/>
                </a:solidFill>
                <a:latin typeface="+mj-lt"/>
                <a:cs typeface="Arial" panose="020B0604020202020204" pitchFamily="34" charset="0"/>
              </a:rPr>
              <a:t> (IEEE SA)</a:t>
            </a:r>
            <a:endParaRPr lang="en-US" altLang="en-US" sz="1800" b="1" dirty="0">
              <a:solidFill>
                <a:schemeClr val="tx1"/>
              </a:solidFill>
              <a:latin typeface="+mj-lt"/>
              <a:cs typeface="Arial" panose="020B0604020202020204" pitchFamily="34" charset="0"/>
            </a:endParaRP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hlinkClick r:id="rId3"/>
              </a:rPr>
              <a:t>Membership status</a:t>
            </a:r>
            <a:r>
              <a:rPr lang="en-US" altLang="en-US" sz="1800" b="1" dirty="0">
                <a:solidFill>
                  <a:schemeClr val="tx1"/>
                </a:solidFill>
                <a:latin typeface="+mj-lt"/>
                <a:cs typeface="Arial" panose="020B0604020202020204" pitchFamily="34" charset="0"/>
              </a:rPr>
              <a:t> as of </a:t>
            </a:r>
            <a:r>
              <a:rPr lang="en-US" altLang="en-US" sz="1800" b="1">
                <a:solidFill>
                  <a:schemeClr val="tx1"/>
                </a:solidFill>
                <a:latin typeface="+mj-lt"/>
                <a:cs typeface="Arial" panose="020B0604020202020204" pitchFamily="34" charset="0"/>
              </a:rPr>
              <a:t>14 March </a:t>
            </a:r>
            <a:r>
              <a:rPr lang="en-US" altLang="en-US" sz="1800" b="1" dirty="0">
                <a:solidFill>
                  <a:schemeClr val="tx1"/>
                </a:solidFill>
                <a:latin typeface="+mj-lt"/>
                <a:cs typeface="Arial" panose="020B0604020202020204" pitchFamily="34" charset="0"/>
              </a:rPr>
              <a:t>2025</a:t>
            </a:r>
            <a:endParaRPr lang="en-US" altLang="en-US" sz="1800" b="1" dirty="0">
              <a:solidFill>
                <a:srgbClr val="FF0000"/>
              </a:solidFill>
              <a:latin typeface="+mj-lt"/>
              <a:cs typeface="Arial" panose="020B0604020202020204" pitchFamily="34" charset="0"/>
            </a:endParaRP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Voters:  65 (10 on LMSC) </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Nearly Voters:  6</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Aspirants:  14</a:t>
            </a:r>
          </a:p>
          <a:p>
            <a:pPr marL="285750" indent="-285750">
              <a:spcBef>
                <a:spcPts val="1800"/>
              </a:spcBef>
              <a:spcAft>
                <a:spcPts val="0"/>
              </a:spcAft>
              <a:buFont typeface="Arial" panose="020B0604020202020204" pitchFamily="34" charset="0"/>
              <a:buChar char="•"/>
              <a:defRPr/>
            </a:pPr>
            <a:endParaRPr lang="en-US" altLang="en-US" sz="1800" b="1" dirty="0">
              <a:solidFill>
                <a:schemeClr val="tx1"/>
              </a:solidFill>
              <a:cs typeface="Arial" panose="020B0604020202020204" pitchFamily="34" charset="0"/>
            </a:endParaRPr>
          </a:p>
        </p:txBody>
      </p:sp>
      <p:pic>
        <p:nvPicPr>
          <p:cNvPr id="4" name="Picture 3"/>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789534532"/>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14400" y="336550"/>
            <a:ext cx="2211387" cy="273050"/>
          </a:xfrm>
          <a:noFill/>
        </p:spPr>
        <p:txBody>
          <a:bodyPr/>
          <a:lstStyle/>
          <a:p>
            <a:r>
              <a:rPr lang="en-US" dirty="0"/>
              <a:t>March 2025</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IEEE 802 required notices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3</a:t>
            </a:fld>
            <a:endParaRPr lang="en-US" dirty="0"/>
          </a:p>
        </p:txBody>
      </p:sp>
      <p:sp>
        <p:nvSpPr>
          <p:cNvPr id="8" name="Rectangle 4"/>
          <p:cNvSpPr>
            <a:spLocks noChangeArrowheads="1"/>
          </p:cNvSpPr>
          <p:nvPr/>
        </p:nvSpPr>
        <p:spPr bwMode="auto">
          <a:xfrm>
            <a:off x="914400" y="16002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Bef>
                <a:spcPts val="6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Affiliation:  </a:t>
            </a:r>
            <a:r>
              <a:rPr lang="en-US" altLang="en-US" sz="1800" b="1" dirty="0">
                <a:solidFill>
                  <a:schemeClr val="tx1"/>
                </a:solidFill>
                <a:latin typeface="+mj-lt"/>
                <a:cs typeface="Arial" panose="020B0604020202020204" pitchFamily="34" charset="0"/>
                <a:hlinkClick r:id="rId3"/>
              </a:rPr>
              <a:t>https://standards.ieee.org/faqs/affiliation/</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a:t>
            </a:r>
            <a:r>
              <a:rPr lang="en-US" altLang="en-US" sz="1600" i="1" dirty="0">
                <a:solidFill>
                  <a:srgbClr val="FF0000"/>
                </a:solidFill>
                <a:latin typeface="+mj-lt"/>
                <a:cs typeface="Arial" panose="020B0604020202020204" pitchFamily="34" charset="0"/>
              </a:rPr>
              <a:t>Be sure to announce your name, affiliation, employer, and clients the first time you speak</a:t>
            </a:r>
            <a:r>
              <a:rPr lang="en-US" altLang="en-US" sz="1600" i="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Anti-Trust:  </a:t>
            </a:r>
            <a:r>
              <a:rPr lang="en-US" altLang="en-US" sz="1800" b="1" dirty="0">
                <a:solidFill>
                  <a:schemeClr val="tx1"/>
                </a:solidFill>
                <a:latin typeface="+mj-lt"/>
                <a:cs typeface="Arial" panose="020B0604020202020204" pitchFamily="34" charset="0"/>
                <a:hlinkClick r:id="rId4"/>
              </a:rPr>
              <a:t>https://standards.ieee.org/wp-content/uploads/2022/02/antitrust.pdf</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802 WG Policies and Procedures:  </a:t>
            </a:r>
            <a:r>
              <a:rPr lang="en-US" altLang="en-US" sz="1800" b="1" dirty="0">
                <a:solidFill>
                  <a:schemeClr val="tx1"/>
                </a:solidFill>
                <a:latin typeface="+mj-lt"/>
                <a:cs typeface="Arial" panose="020B0604020202020204" pitchFamily="34" charset="0"/>
                <a:hlinkClick r:id="rId5"/>
              </a:rPr>
              <a:t>http://www.ieee802.org/devdocs.shtml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Patent &amp; administration:  </a:t>
            </a:r>
            <a:r>
              <a:rPr lang="en-US" altLang="en-US" sz="1800" b="1" dirty="0">
                <a:solidFill>
                  <a:schemeClr val="tx1"/>
                </a:solidFill>
                <a:latin typeface="+mj-lt"/>
                <a:cs typeface="Arial" panose="020B0604020202020204" pitchFamily="34" charset="0"/>
                <a:hlinkClick r:id="rId6"/>
              </a:rPr>
              <a:t>https://standards.ieee.org/about/sasb/patcom/materials.html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Copyright notice:  </a:t>
            </a:r>
            <a:r>
              <a:rPr lang="en-US" altLang="en-US" sz="1800" b="1" dirty="0">
                <a:solidFill>
                  <a:schemeClr val="tx1"/>
                </a:solidFill>
                <a:latin typeface="+mj-lt"/>
                <a:cs typeface="Arial" panose="020B0604020202020204" pitchFamily="34" charset="0"/>
                <a:hlinkClick r:id="rId7"/>
              </a:rPr>
              <a:t>https://standards.ieee.org/faqs/copyrights/#1</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Call for essential patents &amp; copyright notice: the RR-TAG does not do standards, though all should be aware.</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SA Standards Board Operations Manual:  </a:t>
            </a:r>
            <a:r>
              <a:rPr lang="en-US" altLang="en-US" sz="1800" b="1" dirty="0">
                <a:solidFill>
                  <a:schemeClr val="tx1"/>
                </a:solidFill>
                <a:latin typeface="+mj-lt"/>
                <a:cs typeface="Arial" panose="020B0604020202020204" pitchFamily="34" charset="0"/>
                <a:hlinkClick r:id="rId8"/>
              </a:rPr>
              <a:t>https://standards.ieee.org/about/policies/opman/</a:t>
            </a:r>
            <a:r>
              <a:rPr lang="en-US" altLang="en-US" sz="1800" b="1" dirty="0">
                <a:solidFill>
                  <a:schemeClr val="tx1"/>
                </a:solidFill>
                <a:latin typeface="+mj-lt"/>
                <a:cs typeface="Arial" panose="020B0604020202020204" pitchFamily="34" charset="0"/>
              </a:rPr>
              <a:t> </a:t>
            </a:r>
          </a:p>
          <a:p>
            <a:pPr marL="285750" indent="-285750">
              <a:spcAft>
                <a:spcPts val="0"/>
              </a:spcAft>
              <a:buFont typeface="Arial" panose="020B0604020202020204" pitchFamily="34" charset="0"/>
              <a:buChar char="•"/>
              <a:defRPr/>
            </a:pPr>
            <a:endParaRPr lang="en-US" altLang="en-US" sz="1800" b="1" dirty="0">
              <a:solidFill>
                <a:schemeClr val="tx1"/>
              </a:solidFill>
              <a:latin typeface="Arial" panose="020B0604020202020204" pitchFamily="34" charset="0"/>
              <a:cs typeface="Arial" panose="020B0604020202020204" pitchFamily="34" charset="0"/>
            </a:endParaRPr>
          </a:p>
        </p:txBody>
      </p:sp>
      <p:pic>
        <p:nvPicPr>
          <p:cNvPr id="4" name="Picture 3"/>
          <p:cNvPicPr>
            <a:picLocks noChangeAspect="1"/>
          </p:cNvPicPr>
          <p:nvPr/>
        </p:nvPicPr>
        <p:blipFill>
          <a:blip r:embed="rId9"/>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261657145"/>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14400" y="336550"/>
            <a:ext cx="2211387" cy="273050"/>
          </a:xfrm>
          <a:noFill/>
        </p:spPr>
        <p:txBody>
          <a:bodyPr/>
          <a:lstStyle/>
          <a:p>
            <a:r>
              <a:rPr lang="en-US" dirty="0"/>
              <a:t>March 2025</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Guidelines for IEEE SA Meetings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4</a:t>
            </a:fld>
            <a:endParaRPr lang="en-US" dirty="0"/>
          </a:p>
        </p:txBody>
      </p:sp>
      <p:sp>
        <p:nvSpPr>
          <p:cNvPr id="8" name="Rectangle 4"/>
          <p:cNvSpPr>
            <a:spLocks noChangeArrowheads="1"/>
          </p:cNvSpPr>
          <p:nvPr/>
        </p:nvSpPr>
        <p:spPr bwMode="auto">
          <a:xfrm>
            <a:off x="914400" y="1676400"/>
            <a:ext cx="10367426"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All IEEE SA standards meetings shall be conducted in compliance with all applicable laws, including antitrust and competition laws.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interpretation, validity, or essentiality of patents/patent claims.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specific license rates, terms, or conditions.</a:t>
            </a:r>
          </a:p>
          <a:p>
            <a:pPr lvl="2">
              <a:lnSpc>
                <a:spcPct val="125000"/>
              </a:lnSpc>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Relative costs of different technical approaches that include relative costs of patent licensing terms may be discussed in standards development meetings. </a:t>
            </a:r>
          </a:p>
          <a:p>
            <a:pPr lvl="3">
              <a:lnSpc>
                <a:spcPct val="125000"/>
              </a:lnSpc>
              <a:spcAft>
                <a:spcPts val="0"/>
              </a:spcAft>
              <a:buFont typeface="Arial" panose="020B0604020202020204" pitchFamily="34" charset="0"/>
              <a:buChar char="•"/>
              <a:defRPr/>
            </a:pPr>
            <a:r>
              <a:rPr lang="en-GB" altLang="en-US" sz="1600" b="1" dirty="0">
                <a:solidFill>
                  <a:schemeClr val="tx1"/>
                </a:solidFill>
                <a:latin typeface="+mj-lt"/>
                <a:cs typeface="Arial" panose="020B0604020202020204" pitchFamily="34" charset="0"/>
              </a:rPr>
              <a:t>Technical considerations remain the primary focus</a:t>
            </a:r>
            <a:endParaRPr lang="en-US" altLang="en-US" sz="1600" b="1" dirty="0">
              <a:solidFill>
                <a:schemeClr val="tx1"/>
              </a:solidFill>
              <a:latin typeface="+mj-lt"/>
              <a:cs typeface="Arial" panose="020B0604020202020204" pitchFamily="34" charset="0"/>
            </a:endParaRP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or engage in the fixing of product prices, allocation of customers, or division of sales markets.</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status or substance of ongoing or threatened litigation.</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be silent if inappropriate topics are discussed. Formally object to the discussion immediately.</a:t>
            </a:r>
          </a:p>
          <a:p>
            <a:pPr algn="ctr">
              <a:lnSpc>
                <a:spcPct val="80000"/>
              </a:lnSpc>
              <a:spcAft>
                <a:spcPts val="0"/>
              </a:spcAft>
              <a:buFont typeface="Monotype Sorts"/>
              <a:buNone/>
              <a:defRPr/>
            </a:pPr>
            <a:r>
              <a:rPr lang="en-US" altLang="en-US" sz="1800" b="1" dirty="0">
                <a:solidFill>
                  <a:schemeClr val="tx1"/>
                </a:solidFill>
                <a:latin typeface="+mj-lt"/>
                <a:cs typeface="Calibri" panose="020F0502020204030204" pitchFamily="34" charset="0"/>
              </a:rPr>
              <a:t>---------------------------------------------------------------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For more details, see </a:t>
            </a:r>
            <a:r>
              <a:rPr lang="en-US" altLang="en-US" sz="1600" b="1" i="1" dirty="0">
                <a:solidFill>
                  <a:schemeClr val="tx1"/>
                </a:solidFill>
                <a:latin typeface="+mj-lt"/>
                <a:cs typeface="Arial" panose="020B0604020202020204" pitchFamily="34" charset="0"/>
              </a:rPr>
              <a:t>IEEE SA Standards Board Operations Manual</a:t>
            </a:r>
            <a:r>
              <a:rPr lang="en-US" altLang="en-US" sz="1600" b="1" dirty="0">
                <a:solidFill>
                  <a:schemeClr val="tx1"/>
                </a:solidFill>
                <a:latin typeface="+mj-lt"/>
                <a:cs typeface="Arial" panose="020B0604020202020204" pitchFamily="34" charset="0"/>
              </a:rPr>
              <a:t>, clause 5.3.10 and </a:t>
            </a:r>
            <a:r>
              <a:rPr lang="en-US" altLang="en-US" sz="1600" b="1" i="1" dirty="0">
                <a:solidFill>
                  <a:schemeClr val="tx1"/>
                </a:solidFill>
                <a:latin typeface="+mj-lt"/>
                <a:cs typeface="Arial" panose="020B0604020202020204" pitchFamily="34" charset="0"/>
              </a:rPr>
              <a:t>Antitrust and Competition Policy: What You Need to Know </a:t>
            </a: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3"/>
              </a:rPr>
              <a:t>http</a:t>
            </a:r>
            <a:r>
              <a:rPr lang="en-US" altLang="en-US" sz="1600" b="1">
                <a:solidFill>
                  <a:schemeClr val="tx1"/>
                </a:solidFill>
                <a:latin typeface="+mj-lt"/>
                <a:cs typeface="Arial" panose="020B0604020202020204" pitchFamily="34" charset="0"/>
                <a:hlinkClick r:id="rId3"/>
              </a:rPr>
              <a:t>://standards.ieee.org/develop/policies/antitrust.pdf</a:t>
            </a:r>
            <a:r>
              <a:rPr lang="en-US" altLang="en-US" sz="1600" b="1">
                <a:solidFill>
                  <a:schemeClr val="tx1"/>
                </a:solidFill>
                <a:latin typeface="+mj-lt"/>
                <a:cs typeface="Arial" panose="020B0604020202020204" pitchFamily="34" charset="0"/>
              </a:rPr>
              <a:t> </a:t>
            </a: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If you have questions, contact the IEEE SA Standards Board Patent Committee Administrator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4"/>
              </a:rPr>
              <a:t>patcom@ieee.org</a:t>
            </a:r>
            <a:r>
              <a:rPr lang="en-US" altLang="en-US" sz="1600" b="1" dirty="0">
                <a:solidFill>
                  <a:schemeClr val="tx1"/>
                </a:solidFill>
                <a:latin typeface="+mj-lt"/>
                <a:cs typeface="Arial" panose="020B0604020202020204" pitchFamily="34" charset="0"/>
              </a:rPr>
              <a:t> </a:t>
            </a:r>
            <a:br>
              <a:rPr lang="en-US" altLang="en-US" sz="1600" b="1" dirty="0">
                <a:solidFill>
                  <a:schemeClr val="tx1"/>
                </a:solidFill>
                <a:latin typeface="+mj-lt"/>
                <a:cs typeface="Arial" panose="020B0604020202020204" pitchFamily="34" charset="0"/>
              </a:rPr>
            </a:b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162287462"/>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37822"/>
            <a:ext cx="10439399" cy="989072"/>
          </a:xfrm>
        </p:spPr>
        <p:txBody>
          <a:bodyPr/>
          <a:lstStyle/>
          <a:p>
            <a:r>
              <a:rPr lang="en-US" sz="2800" spc="-5" dirty="0">
                <a:solidFill>
                  <a:srgbClr val="0070C0"/>
                </a:solidFill>
              </a:rPr>
              <a:t>Participant behavior in </a:t>
            </a:r>
            <a:r>
              <a:rPr lang="en-US" sz="2800" dirty="0">
                <a:solidFill>
                  <a:srgbClr val="0070C0"/>
                </a:solidFill>
              </a:rPr>
              <a:t>IEEE SA </a:t>
            </a:r>
            <a:r>
              <a:rPr lang="en-US" sz="2800" spc="-5" dirty="0">
                <a:solidFill>
                  <a:srgbClr val="0070C0"/>
                </a:solidFill>
              </a:rPr>
              <a:t>activities is guided by</a:t>
            </a:r>
            <a:br>
              <a:rPr lang="en-US" sz="2800" spc="-5" dirty="0">
                <a:solidFill>
                  <a:srgbClr val="0070C0"/>
                </a:solidFill>
              </a:rPr>
            </a:br>
            <a:r>
              <a:rPr lang="en-US" sz="2800" spc="-5" dirty="0">
                <a:solidFill>
                  <a:srgbClr val="0070C0"/>
                </a:solidFill>
              </a:rPr>
              <a:t> the IEEE Codes of Ethics &amp;</a:t>
            </a:r>
            <a:r>
              <a:rPr lang="en-US" sz="2800" spc="-40" dirty="0">
                <a:solidFill>
                  <a:srgbClr val="0070C0"/>
                </a:solidFill>
              </a:rPr>
              <a:t> </a:t>
            </a:r>
            <a:r>
              <a:rPr lang="en-US" sz="2800" spc="-5" dirty="0">
                <a:solidFill>
                  <a:srgbClr val="0070C0"/>
                </a:solidFill>
              </a:rPr>
              <a:t>Conduct</a:t>
            </a:r>
            <a:endParaRPr lang="en-US" sz="2800" dirty="0">
              <a:solidFill>
                <a:srgbClr val="0070C0"/>
              </a:solidFill>
            </a:endParaRPr>
          </a:p>
        </p:txBody>
      </p:sp>
      <p:sp>
        <p:nvSpPr>
          <p:cNvPr id="3" name="Content Placeholder 2"/>
          <p:cNvSpPr>
            <a:spLocks noGrp="1"/>
          </p:cNvSpPr>
          <p:nvPr>
            <p:ph idx="1"/>
          </p:nvPr>
        </p:nvSpPr>
        <p:spPr>
          <a:xfrm>
            <a:off x="2209006" y="1066801"/>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6" name="Date Placeholder 5"/>
          <p:cNvSpPr>
            <a:spLocks noGrp="1"/>
          </p:cNvSpPr>
          <p:nvPr>
            <p:ph type="dt" idx="15"/>
          </p:nvPr>
        </p:nvSpPr>
        <p:spPr>
          <a:xfrm>
            <a:off x="914400" y="336550"/>
            <a:ext cx="3048000" cy="273050"/>
          </a:xfrm>
        </p:spPr>
        <p:txBody>
          <a:bodyPr/>
          <a:lstStyle/>
          <a:p>
            <a:r>
              <a:rPr lang="en-US" dirty="0"/>
              <a:t>March 2025</a:t>
            </a:r>
            <a:endParaRPr lang="en-GB" dirty="0"/>
          </a:p>
        </p:txBody>
      </p:sp>
      <p:sp>
        <p:nvSpPr>
          <p:cNvPr id="7" name="Rectangle 6">
            <a:extLst>
              <a:ext uri="{FF2B5EF4-FFF2-40B4-BE49-F238E27FC236}">
                <a16:creationId xmlns:a16="http://schemas.microsoft.com/office/drawing/2014/main" id="{7EEB5C5B-CF12-4116-9B0B-1163823A33B7}"/>
              </a:ext>
            </a:extLst>
          </p:cNvPr>
          <p:cNvSpPr/>
          <p:nvPr/>
        </p:nvSpPr>
        <p:spPr>
          <a:xfrm>
            <a:off x="914400" y="1905000"/>
            <a:ext cx="10439399" cy="3429144"/>
          </a:xfrm>
          <a:prstGeom prst="rect">
            <a:avLst/>
          </a:prstGeom>
        </p:spPr>
        <p:txBody>
          <a:bodyPr wrap="square">
            <a:spAutoFit/>
          </a:bodyPr>
          <a:lstStyle/>
          <a:p>
            <a:pPr marL="193040" marR="108585" indent="-180340">
              <a:buChar char="•"/>
              <a:tabLst>
                <a:tab pos="193675" algn="l"/>
              </a:tabLst>
            </a:pPr>
            <a:r>
              <a:rPr lang="en-US" sz="1800" b="1" spc="-5" dirty="0">
                <a:solidFill>
                  <a:schemeClr val="tx1"/>
                </a:solidFill>
                <a:latin typeface="+mj-lt"/>
                <a:cs typeface="Arial" panose="020B0604020202020204" pitchFamily="34" charset="0"/>
              </a:rPr>
              <a:t>All participants in IEEE SA activities are expected to adhere to the core principles underlying</a:t>
            </a:r>
            <a:r>
              <a:rPr lang="en-US" sz="1800" b="1" spc="-1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the:</a:t>
            </a:r>
            <a:endParaRPr lang="en-US" sz="1800" b="1" dirty="0">
              <a:solidFill>
                <a:schemeClr val="tx1"/>
              </a:solidFill>
              <a:latin typeface="+mj-lt"/>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mj-lt"/>
                <a:cs typeface="Arial" panose="020B0604020202020204" pitchFamily="34" charset="0"/>
                <a:hlinkClick r:id="rId2"/>
              </a:rPr>
              <a:t>IEEE Code of</a:t>
            </a:r>
            <a:r>
              <a:rPr lang="en-US" sz="1600" u="heavy" spc="-50" dirty="0">
                <a:solidFill>
                  <a:srgbClr val="0066FF"/>
                </a:solidFill>
                <a:latin typeface="+mj-lt"/>
                <a:cs typeface="Arial" panose="020B0604020202020204" pitchFamily="34" charset="0"/>
                <a:hlinkClick r:id="rId2"/>
              </a:rPr>
              <a:t> </a:t>
            </a:r>
            <a:r>
              <a:rPr lang="en-US" sz="1600" u="heavy" spc="-5" dirty="0">
                <a:solidFill>
                  <a:srgbClr val="0066FF"/>
                </a:solidFill>
                <a:latin typeface="+mj-lt"/>
                <a:cs typeface="Arial" panose="020B0604020202020204" pitchFamily="34" charset="0"/>
                <a:hlinkClick r:id="rId2"/>
              </a:rPr>
              <a:t>Ethics</a:t>
            </a:r>
            <a:endParaRPr lang="en-US" sz="1600" dirty="0">
              <a:latin typeface="+mj-lt"/>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mj-lt"/>
                <a:cs typeface="Arial" panose="020B0604020202020204" pitchFamily="34" charset="0"/>
                <a:hlinkClick r:id="rId3"/>
              </a:rPr>
              <a:t>IEEE Code of</a:t>
            </a:r>
            <a:r>
              <a:rPr lang="en-US" sz="1600" u="heavy" spc="-45" dirty="0">
                <a:solidFill>
                  <a:srgbClr val="0066FF"/>
                </a:solidFill>
                <a:latin typeface="+mj-lt"/>
                <a:cs typeface="Arial" panose="020B0604020202020204" pitchFamily="34" charset="0"/>
                <a:hlinkClick r:id="rId3"/>
              </a:rPr>
              <a:t> </a:t>
            </a:r>
            <a:r>
              <a:rPr lang="en-US" sz="1600" u="heavy" spc="-5" dirty="0">
                <a:solidFill>
                  <a:srgbClr val="0066FF"/>
                </a:solidFill>
                <a:latin typeface="+mj-lt"/>
                <a:cs typeface="Arial" panose="020B0604020202020204" pitchFamily="34" charset="0"/>
                <a:hlinkClick r:id="rId3"/>
              </a:rPr>
              <a:t>Conduct</a:t>
            </a:r>
            <a:endParaRPr lang="en-US" sz="1600" dirty="0">
              <a:latin typeface="+mj-lt"/>
              <a:cs typeface="Arial" panose="020B0604020202020204" pitchFamily="34" charset="0"/>
            </a:endParaRPr>
          </a:p>
          <a:p>
            <a:pPr marL="19304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core principles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 IEEE Codes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Ethics </a:t>
            </a:r>
            <a:r>
              <a:rPr lang="en-US" sz="1800" b="1" dirty="0">
                <a:solidFill>
                  <a:schemeClr val="tx1"/>
                </a:solidFill>
                <a:latin typeface="+mj-lt"/>
                <a:cs typeface="Arial" panose="020B0604020202020204" pitchFamily="34" charset="0"/>
              </a:rPr>
              <a:t>&amp; </a:t>
            </a:r>
            <a:r>
              <a:rPr lang="en-US" sz="1800" b="1" spc="-5" dirty="0">
                <a:solidFill>
                  <a:schemeClr val="tx1"/>
                </a:solidFill>
                <a:latin typeface="+mj-lt"/>
                <a:cs typeface="Arial" panose="020B0604020202020204" pitchFamily="34" charset="0"/>
              </a:rPr>
              <a:t>Conduct are</a:t>
            </a:r>
            <a:r>
              <a:rPr lang="en-US" sz="1800" b="1" spc="7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to:</a:t>
            </a:r>
            <a:endParaRPr lang="en-US" sz="1800" b="1" dirty="0">
              <a:solidFill>
                <a:schemeClr val="tx1"/>
              </a:solidFill>
              <a:latin typeface="+mj-lt"/>
              <a:cs typeface="Arial" panose="020B0604020202020204" pitchFamily="34" charset="0"/>
            </a:endParaRPr>
          </a:p>
          <a:p>
            <a:pPr marL="375285" marR="5080" lvl="1" indent="-180975" algn="just">
              <a:spcBef>
                <a:spcPts val="480"/>
              </a:spcBef>
              <a:buFont typeface="Arial"/>
              <a:buChar char="–"/>
              <a:tabLst>
                <a:tab pos="375920" algn="l"/>
              </a:tabLst>
            </a:pPr>
            <a:r>
              <a:rPr lang="en-US" sz="1600" i="1" spc="-5" dirty="0">
                <a:solidFill>
                  <a:schemeClr val="tx1"/>
                </a:solidFill>
                <a:latin typeface="+mj-lt"/>
                <a:cs typeface="Arial" panose="020B0604020202020204" pitchFamily="34" charset="0"/>
              </a:rPr>
              <a:t>Uphold the highest standards of integrity, responsible behavior, and ethical and professional</a:t>
            </a:r>
            <a:r>
              <a:rPr lang="en-US" sz="1600" i="1" spc="-60"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conduct</a:t>
            </a:r>
            <a:endParaRPr lang="en-US" sz="1600" dirty="0">
              <a:solidFill>
                <a:schemeClr val="tx1"/>
              </a:solidFill>
              <a:latin typeface="+mj-lt"/>
              <a:cs typeface="Arial" panose="020B0604020202020204" pitchFamily="34" charset="0"/>
            </a:endParaRPr>
          </a:p>
          <a:p>
            <a:pPr marL="375285" marR="120904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Treat people fairly and with respect, to not engage in harassment, discrimination, or retaliation, and to protect people's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privacy.</a:t>
            </a:r>
            <a:endParaRPr lang="en-US" sz="1600" dirty="0">
              <a:solidFill>
                <a:schemeClr val="tx1"/>
              </a:solidFill>
              <a:latin typeface="+mj-lt"/>
              <a:cs typeface="Arial" panose="020B0604020202020204" pitchFamily="34" charset="0"/>
            </a:endParaRPr>
          </a:p>
          <a:p>
            <a:pPr marL="375285" marR="49657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Avoid injuring others, their property, reputation, or employment by false or malicious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action</a:t>
            </a:r>
            <a:endParaRPr lang="en-US" sz="1600" dirty="0">
              <a:solidFill>
                <a:schemeClr val="tx1"/>
              </a:solidFill>
              <a:latin typeface="+mj-lt"/>
              <a:cs typeface="Arial" panose="020B0604020202020204" pitchFamily="34" charset="0"/>
            </a:endParaRPr>
          </a:p>
          <a:p>
            <a:pPr marL="193040" marR="151765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a:t>
            </a:r>
            <a:r>
              <a:rPr lang="en-US" sz="1800" b="1" dirty="0">
                <a:solidFill>
                  <a:schemeClr val="tx1"/>
                </a:solidFill>
                <a:latin typeface="+mj-lt"/>
                <a:cs typeface="Arial" panose="020B0604020202020204" pitchFamily="34" charset="0"/>
              </a:rPr>
              <a:t>most </a:t>
            </a:r>
            <a:r>
              <a:rPr lang="en-US" sz="1800" b="1" spc="-5" dirty="0">
                <a:solidFill>
                  <a:schemeClr val="tx1"/>
                </a:solidFill>
                <a:latin typeface="+mj-lt"/>
                <a:cs typeface="Arial" panose="020B0604020202020204" pitchFamily="34" charset="0"/>
              </a:rPr>
              <a:t>recent versions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these Codes are available </a:t>
            </a:r>
            <a:r>
              <a:rPr lang="en-US" sz="1800" b="1" dirty="0">
                <a:solidFill>
                  <a:schemeClr val="tx1"/>
                </a:solidFill>
                <a:latin typeface="+mj-lt"/>
                <a:cs typeface="Arial" panose="020B0604020202020204" pitchFamily="34" charset="0"/>
              </a:rPr>
              <a:t>at </a:t>
            </a:r>
            <a:r>
              <a:rPr lang="en-US" sz="1600" u="heavy" spc="-5" dirty="0">
                <a:solidFill>
                  <a:srgbClr val="0066FF"/>
                </a:solidFill>
                <a:latin typeface="+mj-lt"/>
                <a:cs typeface="Arial" panose="020B0604020202020204" pitchFamily="34" charset="0"/>
                <a:hlinkClick r:id="rId4"/>
              </a:rPr>
              <a:t>http://www.ieee.org/about/corporate/governance</a:t>
            </a:r>
            <a:r>
              <a:rPr lang="en-US" sz="1600" u="heavy" spc="-5" dirty="0">
                <a:solidFill>
                  <a:srgbClr val="0066FF"/>
                </a:solidFill>
                <a:latin typeface="+mj-lt"/>
                <a:cs typeface="Arial" panose="020B0604020202020204" pitchFamily="34" charset="0"/>
              </a:rPr>
              <a:t> </a:t>
            </a:r>
            <a:endParaRPr lang="en-US" sz="1600" dirty="0">
              <a:latin typeface="+mj-lt"/>
              <a:cs typeface="Arial" panose="020B060402020202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9090266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2"/>
            <a:ext cx="10287000" cy="1038578"/>
          </a:xfrm>
        </p:spPr>
        <p:txBody>
          <a:bodyPr/>
          <a:lstStyle/>
          <a:p>
            <a:r>
              <a:rPr lang="en-US" sz="2800" spc="-5" dirty="0">
                <a:solidFill>
                  <a:srgbClr val="0070C0"/>
                </a:solidFill>
              </a:rPr>
              <a:t>Participants in the </a:t>
            </a:r>
            <a:r>
              <a:rPr lang="en-US" sz="2800" dirty="0">
                <a:solidFill>
                  <a:srgbClr val="0070C0"/>
                </a:solidFill>
              </a:rPr>
              <a:t>IEEE SA </a:t>
            </a:r>
            <a:r>
              <a:rPr lang="en-US" sz="2800" spc="-5" dirty="0">
                <a:solidFill>
                  <a:srgbClr val="0070C0"/>
                </a:solidFill>
              </a:rPr>
              <a:t>“</a:t>
            </a:r>
            <a:r>
              <a:rPr lang="en-US" sz="2800" i="1" spc="-5" dirty="0">
                <a:solidFill>
                  <a:srgbClr val="0070C0"/>
                </a:solidFill>
                <a:cs typeface="Arial"/>
              </a:rPr>
              <a:t>individual process</a:t>
            </a:r>
            <a:r>
              <a:rPr lang="en-US" sz="2800" spc="-5" dirty="0">
                <a:solidFill>
                  <a:srgbClr val="0070C0"/>
                </a:solidFill>
              </a:rPr>
              <a:t>” </a:t>
            </a:r>
            <a:br>
              <a:rPr lang="en-US" sz="2800" spc="-5" dirty="0">
                <a:solidFill>
                  <a:srgbClr val="0070C0"/>
                </a:solidFill>
              </a:rPr>
            </a:br>
            <a:r>
              <a:rPr lang="en-US" sz="2800" spc="-5" dirty="0">
                <a:solidFill>
                  <a:srgbClr val="0070C0"/>
                </a:solidFill>
              </a:rPr>
              <a:t>shall act independently of others, including</a:t>
            </a:r>
            <a:r>
              <a:rPr lang="en-US" sz="2800" spc="-65" dirty="0">
                <a:solidFill>
                  <a:srgbClr val="0070C0"/>
                </a:solidFill>
              </a:rPr>
              <a:t> </a:t>
            </a:r>
            <a:r>
              <a:rPr lang="en-US" sz="2800" spc="-5" dirty="0">
                <a:solidFill>
                  <a:srgbClr val="0070C0"/>
                </a:solidFill>
              </a:rPr>
              <a:t>employers</a:t>
            </a:r>
            <a:endParaRPr lang="en-US" sz="2800" dirty="0">
              <a:solidFill>
                <a:srgbClr val="0070C0"/>
              </a:solidFill>
            </a:endParaRPr>
          </a:p>
        </p:txBody>
      </p:sp>
      <p:sp>
        <p:nvSpPr>
          <p:cNvPr id="3" name="Content Placeholder 2"/>
          <p:cNvSpPr>
            <a:spLocks noGrp="1"/>
          </p:cNvSpPr>
          <p:nvPr>
            <p:ph idx="1"/>
          </p:nvPr>
        </p:nvSpPr>
        <p:spPr>
          <a:xfrm>
            <a:off x="914400" y="1906587"/>
            <a:ext cx="10475384" cy="4113213"/>
          </a:xfrm>
        </p:spPr>
        <p:txBody>
          <a:bodyPr/>
          <a:lstStyle/>
          <a:p>
            <a:pPr marL="230188" marR="117475" indent="-230188" algn="just">
              <a:buChar char="•"/>
              <a:tabLst>
                <a:tab pos="230188"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require that “</a:t>
            </a:r>
            <a:r>
              <a:rPr lang="en-US" sz="1800" i="1" spc="-5" dirty="0">
                <a:latin typeface="+mj-lt"/>
                <a:cs typeface="Arial"/>
              </a:rPr>
              <a:t>participants in the IEEE standards development individual process shall </a:t>
            </a:r>
            <a:r>
              <a:rPr lang="en-US" sz="1800" i="1" dirty="0">
                <a:latin typeface="+mj-lt"/>
                <a:cs typeface="Arial"/>
              </a:rPr>
              <a:t>act </a:t>
            </a:r>
            <a:r>
              <a:rPr lang="en-US" sz="1800" i="1" spc="-5" dirty="0">
                <a:latin typeface="+mj-lt"/>
                <a:cs typeface="Arial"/>
              </a:rPr>
              <a:t>based on their qualifications and</a:t>
            </a:r>
            <a:r>
              <a:rPr lang="en-US" sz="1800" i="1" dirty="0">
                <a:latin typeface="+mj-lt"/>
                <a:cs typeface="Arial"/>
              </a:rPr>
              <a:t> </a:t>
            </a:r>
            <a:r>
              <a:rPr lang="en-US" sz="1800" i="1" spc="-5" dirty="0">
                <a:latin typeface="+mj-lt"/>
                <a:cs typeface="Arial"/>
              </a:rPr>
              <a:t>experience”</a:t>
            </a:r>
            <a:endParaRPr lang="en-US" sz="1800" dirty="0">
              <a:latin typeface="+mj-lt"/>
              <a:cs typeface="Arial"/>
            </a:endParaRPr>
          </a:p>
          <a:p>
            <a:pPr marL="193040" indent="-180340" algn="just">
              <a:spcBef>
                <a:spcPts val="1800"/>
              </a:spcBef>
              <a:buChar char="•"/>
              <a:tabLst>
                <a:tab pos="230188" algn="l"/>
              </a:tabLst>
            </a:pPr>
            <a:r>
              <a:rPr lang="en-US" sz="1800" spc="-5" dirty="0">
                <a:latin typeface="+mj-lt"/>
                <a:cs typeface="Arial"/>
              </a:rPr>
              <a:t>This means</a:t>
            </a:r>
            <a:r>
              <a:rPr lang="en-US" sz="1800" spc="-20" dirty="0">
                <a:latin typeface="+mj-lt"/>
                <a:cs typeface="Arial"/>
              </a:rPr>
              <a:t> </a:t>
            </a:r>
            <a:r>
              <a:rPr lang="en-US" sz="1800" spc="-5" dirty="0">
                <a:latin typeface="+mj-lt"/>
                <a:cs typeface="Arial"/>
              </a:rPr>
              <a:t>participants:</a:t>
            </a:r>
            <a:endParaRPr lang="en-US" sz="1800" dirty="0">
              <a:latin typeface="+mj-lt"/>
              <a:cs typeface="Arial"/>
            </a:endParaRPr>
          </a:p>
          <a:p>
            <a:pPr marL="375285" marR="135255" lvl="1" indent="-180975" algn="just">
              <a:spcBef>
                <a:spcPts val="480"/>
              </a:spcBef>
              <a:buFont typeface="Arial"/>
              <a:buChar char="–"/>
              <a:tabLst>
                <a:tab pos="230188" algn="l"/>
              </a:tabLst>
            </a:pPr>
            <a:r>
              <a:rPr lang="en-US" sz="1600" b="1" i="1" spc="-5" dirty="0">
                <a:solidFill>
                  <a:srgbClr val="00B050"/>
                </a:solidFill>
                <a:latin typeface="+mj-lt"/>
                <a:cs typeface="Arial"/>
              </a:rPr>
              <a:t>Shall act </a:t>
            </a:r>
            <a:r>
              <a:rPr lang="en-US" sz="1600" b="1" i="1" dirty="0">
                <a:solidFill>
                  <a:srgbClr val="00B050"/>
                </a:solidFill>
                <a:latin typeface="+mj-lt"/>
                <a:cs typeface="Arial"/>
              </a:rPr>
              <a:t>&amp; </a:t>
            </a:r>
            <a:r>
              <a:rPr lang="en-US" sz="1600" b="1" i="1" spc="-5" dirty="0">
                <a:solidFill>
                  <a:srgbClr val="00B050"/>
                </a:solidFill>
                <a:latin typeface="+mj-lt"/>
                <a:cs typeface="Arial"/>
              </a:rPr>
              <a:t>vote </a:t>
            </a:r>
            <a:r>
              <a:rPr lang="en-US" sz="1600" i="1" spc="-5" dirty="0">
                <a:latin typeface="+mj-lt"/>
                <a:cs typeface="Arial"/>
              </a:rPr>
              <a:t>based on their personal </a:t>
            </a:r>
            <a:r>
              <a:rPr lang="en-US" sz="1600" i="1" dirty="0">
                <a:latin typeface="+mj-lt"/>
                <a:cs typeface="Arial"/>
              </a:rPr>
              <a:t>&amp; </a:t>
            </a:r>
            <a:r>
              <a:rPr lang="en-US" sz="1600" i="1" spc="-5" dirty="0">
                <a:latin typeface="+mj-lt"/>
                <a:cs typeface="Arial"/>
              </a:rPr>
              <a:t>independent opinions derived from their expertise, knowledge, and qualifications</a:t>
            </a:r>
            <a:endParaRPr lang="en-US" sz="1600" i="1" dirty="0">
              <a:latin typeface="+mj-lt"/>
              <a:cs typeface="Arial"/>
            </a:endParaRPr>
          </a:p>
          <a:p>
            <a:pPr marL="375285" marR="5080" lvl="1" indent="-180975" algn="just">
              <a:spcBef>
                <a:spcPts val="475"/>
              </a:spcBef>
              <a:buFont typeface="Arial"/>
              <a:buChar char="–"/>
              <a:tabLst>
                <a:tab pos="230188" algn="l"/>
              </a:tabLst>
            </a:pPr>
            <a:r>
              <a:rPr lang="en-US" sz="1600" b="1" i="1" spc="-5" dirty="0">
                <a:solidFill>
                  <a:srgbClr val="FF0000"/>
                </a:solidFill>
                <a:latin typeface="+mj-lt"/>
                <a:cs typeface="Arial"/>
              </a:rPr>
              <a:t>Shall not act or vote </a:t>
            </a:r>
            <a:r>
              <a:rPr lang="en-US" sz="1600" i="1" spc="-5" dirty="0">
                <a:latin typeface="+mj-lt"/>
                <a:cs typeface="Arial"/>
              </a:rPr>
              <a:t>based on any obligation to or any direction from any other person or organization, including an employer or client, regardless of any external commitments, agreements, contracts, or</a:t>
            </a:r>
            <a:r>
              <a:rPr lang="en-US" sz="1600" i="1" spc="110" dirty="0">
                <a:latin typeface="+mj-lt"/>
                <a:cs typeface="Arial"/>
              </a:rPr>
              <a:t> </a:t>
            </a:r>
            <a:r>
              <a:rPr lang="en-US" sz="1600" i="1" spc="-5" dirty="0">
                <a:latin typeface="+mj-lt"/>
                <a:cs typeface="Arial"/>
              </a:rPr>
              <a:t>orders</a:t>
            </a:r>
            <a:endParaRPr lang="en-US" sz="1600" i="1" dirty="0">
              <a:latin typeface="+mj-lt"/>
              <a:cs typeface="Arial"/>
            </a:endParaRPr>
          </a:p>
          <a:p>
            <a:pPr marL="375285" marR="327660" lvl="1" indent="-180975" algn="just">
              <a:spcBef>
                <a:spcPts val="475"/>
              </a:spcBef>
              <a:buFont typeface="Arial"/>
              <a:buChar char="–"/>
              <a:tabLst>
                <a:tab pos="230188" algn="l"/>
              </a:tabLst>
            </a:pPr>
            <a:r>
              <a:rPr lang="en-US" sz="1600" b="1" i="1" spc="-5" dirty="0">
                <a:solidFill>
                  <a:srgbClr val="FF0000"/>
                </a:solidFill>
                <a:latin typeface="+mj-lt"/>
                <a:cs typeface="Arial"/>
              </a:rPr>
              <a:t>Shall not direct </a:t>
            </a:r>
            <a:r>
              <a:rPr lang="en-US" sz="1600" i="1" spc="-5" dirty="0">
                <a:latin typeface="+mj-lt"/>
                <a:cs typeface="Arial"/>
              </a:rPr>
              <a:t>the actions or votes of other participants or retaliate against other participants for fulfilling their responsibility to act </a:t>
            </a:r>
            <a:r>
              <a:rPr lang="en-US" sz="1600" i="1" dirty="0">
                <a:latin typeface="+mj-lt"/>
                <a:cs typeface="Arial"/>
              </a:rPr>
              <a:t>&amp; </a:t>
            </a:r>
            <a:r>
              <a:rPr lang="en-US" sz="1600" i="1" spc="-5" dirty="0">
                <a:latin typeface="+mj-lt"/>
                <a:cs typeface="Arial"/>
              </a:rPr>
              <a:t>vote based on their personal </a:t>
            </a:r>
            <a:r>
              <a:rPr lang="en-US" sz="1600" i="1" dirty="0">
                <a:latin typeface="+mj-lt"/>
                <a:cs typeface="Arial"/>
              </a:rPr>
              <a:t>&amp; </a:t>
            </a:r>
            <a:r>
              <a:rPr lang="en-US" sz="1600" i="1" spc="-5" dirty="0">
                <a:latin typeface="+mj-lt"/>
                <a:cs typeface="Arial"/>
              </a:rPr>
              <a:t>independently developed</a:t>
            </a:r>
            <a:r>
              <a:rPr lang="en-US" sz="1600" i="1" spc="-55" dirty="0">
                <a:latin typeface="+mj-lt"/>
                <a:cs typeface="Arial"/>
              </a:rPr>
              <a:t> </a:t>
            </a:r>
            <a:r>
              <a:rPr lang="en-US" sz="1600" i="1" spc="-5" dirty="0">
                <a:latin typeface="+mj-lt"/>
                <a:cs typeface="Arial"/>
              </a:rPr>
              <a:t>opinions</a:t>
            </a:r>
            <a:endParaRPr lang="en-US" sz="1600" i="1" dirty="0">
              <a:latin typeface="+mj-lt"/>
              <a:cs typeface="Arial"/>
            </a:endParaRPr>
          </a:p>
          <a:p>
            <a:pPr marL="193040" marR="43815" indent="-180340" algn="just">
              <a:spcBef>
                <a:spcPts val="1800"/>
              </a:spcBef>
              <a:buChar char="•"/>
              <a:tabLst>
                <a:tab pos="230188" algn="l"/>
              </a:tabLst>
            </a:pPr>
            <a:r>
              <a:rPr lang="en-US" sz="1800" spc="-5" dirty="0">
                <a:latin typeface="+mj-lt"/>
                <a:cs typeface="Arial"/>
              </a:rPr>
              <a:t>By participating in standards activities using the “</a:t>
            </a:r>
            <a:r>
              <a:rPr lang="en-US" sz="1800" i="1" spc="-5" dirty="0">
                <a:latin typeface="+mj-lt"/>
                <a:cs typeface="Arial"/>
              </a:rPr>
              <a:t>individual process</a:t>
            </a:r>
            <a:r>
              <a:rPr lang="en-US" sz="1800" spc="-5" dirty="0">
                <a:latin typeface="+mj-lt"/>
                <a:cs typeface="Arial"/>
              </a:rPr>
              <a:t>”, you are deemed to </a:t>
            </a:r>
            <a:r>
              <a:rPr lang="en-US" sz="1800" dirty="0">
                <a:latin typeface="+mj-lt"/>
                <a:cs typeface="Arial"/>
              </a:rPr>
              <a:t>accept </a:t>
            </a:r>
            <a:r>
              <a:rPr lang="en-US" sz="1800" spc="-5" dirty="0">
                <a:latin typeface="+mj-lt"/>
                <a:cs typeface="Arial"/>
              </a:rPr>
              <a:t>these requirements; </a:t>
            </a:r>
            <a:r>
              <a:rPr lang="en-US" sz="1800" dirty="0">
                <a:latin typeface="+mj-lt"/>
                <a:cs typeface="Arial"/>
              </a:rPr>
              <a:t>if </a:t>
            </a:r>
            <a:r>
              <a:rPr lang="en-US" sz="1800" spc="-5" dirty="0">
                <a:latin typeface="+mj-lt"/>
                <a:cs typeface="Arial"/>
              </a:rPr>
              <a:t>you are unable to satisfy these requirements then you shall immediately cease any</a:t>
            </a:r>
            <a:r>
              <a:rPr lang="en-US" sz="1800" spc="130" dirty="0">
                <a:latin typeface="+mj-lt"/>
                <a:cs typeface="Arial"/>
              </a:rPr>
              <a:t> </a:t>
            </a:r>
            <a:r>
              <a:rPr lang="en-US" sz="1800" spc="-5" dirty="0">
                <a:latin typeface="+mj-lt"/>
                <a:cs typeface="Arial"/>
              </a:rPr>
              <a:t>participation.</a:t>
            </a:r>
            <a:endParaRPr lang="en-US" sz="1800" dirty="0">
              <a:latin typeface="+mj-lt"/>
              <a:cs typeface="Arial" panose="020B0604020202020204"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6" name="Date Placeholder 5"/>
          <p:cNvSpPr>
            <a:spLocks noGrp="1"/>
          </p:cNvSpPr>
          <p:nvPr>
            <p:ph type="dt" idx="15"/>
          </p:nvPr>
        </p:nvSpPr>
        <p:spPr>
          <a:xfrm>
            <a:off x="914400" y="336550"/>
            <a:ext cx="3048000" cy="273050"/>
          </a:xfrm>
        </p:spPr>
        <p:txBody>
          <a:bodyPr/>
          <a:lstStyle/>
          <a:p>
            <a:r>
              <a:rPr lang="en-US" dirty="0"/>
              <a:t>March 2025</a:t>
            </a:r>
            <a:endParaRPr lang="en-GB" dirty="0"/>
          </a:p>
        </p:txBody>
      </p:sp>
      <p:pic>
        <p:nvPicPr>
          <p:cNvPr id="7" name="Picture 6"/>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9102602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3"/>
            <a:ext cx="10399183" cy="1038577"/>
          </a:xfrm>
        </p:spPr>
        <p:txBody>
          <a:bodyPr/>
          <a:lstStyle/>
          <a:p>
            <a:r>
              <a:rPr lang="en-US" sz="2800" spc="-5" dirty="0">
                <a:solidFill>
                  <a:srgbClr val="0070C0"/>
                </a:solidFill>
              </a:rPr>
              <a:t>IEEE SA standards activities shall allow </a:t>
            </a:r>
            <a:br>
              <a:rPr lang="en-US" sz="2800" spc="-5" dirty="0">
                <a:solidFill>
                  <a:srgbClr val="0070C0"/>
                </a:solidFill>
              </a:rPr>
            </a:br>
            <a:r>
              <a:rPr lang="en-US" sz="2800" spc="-5" dirty="0">
                <a:solidFill>
                  <a:srgbClr val="0070C0"/>
                </a:solidFill>
              </a:rPr>
              <a:t>the fair &amp; equitable consideration of all</a:t>
            </a:r>
            <a:r>
              <a:rPr lang="en-US" sz="2800" spc="-70" dirty="0">
                <a:solidFill>
                  <a:srgbClr val="0070C0"/>
                </a:solidFill>
              </a:rPr>
              <a:t> </a:t>
            </a:r>
            <a:r>
              <a:rPr lang="en-US" sz="2800" spc="-5" dirty="0">
                <a:solidFill>
                  <a:srgbClr val="0070C0"/>
                </a:solidFill>
              </a:rPr>
              <a:t>viewpoints</a:t>
            </a:r>
            <a:endParaRPr lang="en-US" sz="2800" dirty="0">
              <a:solidFill>
                <a:srgbClr val="0070C0"/>
              </a:solidFill>
            </a:endParaRPr>
          </a:p>
        </p:txBody>
      </p:sp>
      <p:sp>
        <p:nvSpPr>
          <p:cNvPr id="3" name="Content Placeholder 2"/>
          <p:cNvSpPr>
            <a:spLocks noGrp="1"/>
          </p:cNvSpPr>
          <p:nvPr>
            <p:ph idx="1"/>
          </p:nvPr>
        </p:nvSpPr>
        <p:spPr>
          <a:xfrm>
            <a:off x="914400" y="1905000"/>
            <a:ext cx="10475383" cy="4114800"/>
          </a:xfrm>
        </p:spPr>
        <p:txBody>
          <a:bodyPr/>
          <a:lstStyle/>
          <a:p>
            <a:pPr marL="230188" marR="433705" indent="-230188" algn="just">
              <a:buChar char="•"/>
              <a:tabLst>
                <a:tab pos="193675"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(clause 5.2.1.3) specifies that “</a:t>
            </a:r>
            <a:r>
              <a:rPr lang="en-US" sz="1800" i="1" spc="-5" dirty="0">
                <a:latin typeface="+mj-lt"/>
                <a:cs typeface="Arial"/>
              </a:rPr>
              <a:t>the standards development process shall </a:t>
            </a:r>
            <a:r>
              <a:rPr lang="en-US" sz="1800" i="1" dirty="0">
                <a:latin typeface="+mj-lt"/>
                <a:cs typeface="Arial"/>
              </a:rPr>
              <a:t>not </a:t>
            </a:r>
            <a:r>
              <a:rPr lang="en-US" sz="1800" i="1" spc="-5" dirty="0">
                <a:latin typeface="+mj-lt"/>
                <a:cs typeface="Arial"/>
              </a:rPr>
              <a:t>be dominated by any single interest category, individual, or</a:t>
            </a:r>
            <a:r>
              <a:rPr lang="en-US" sz="1800" i="1" spc="80" dirty="0">
                <a:latin typeface="+mj-lt"/>
                <a:cs typeface="Arial"/>
              </a:rPr>
              <a:t> </a:t>
            </a:r>
            <a:r>
              <a:rPr lang="en-US" sz="1800" i="1" spc="-5" dirty="0">
                <a:latin typeface="+mj-lt"/>
                <a:cs typeface="Arial"/>
              </a:rPr>
              <a:t>organization”</a:t>
            </a:r>
            <a:endParaRPr lang="en-US" sz="1800" dirty="0">
              <a:latin typeface="+mj-lt"/>
              <a:cs typeface="Arial"/>
            </a:endParaRPr>
          </a:p>
          <a:p>
            <a:pPr marL="230188" marR="5080" indent="-230188">
              <a:spcBef>
                <a:spcPts val="480"/>
              </a:spcBef>
            </a:pPr>
            <a:r>
              <a:rPr lang="en-US" sz="1600" i="1" dirty="0">
                <a:latin typeface="+mj-lt"/>
                <a:cs typeface="Arial"/>
              </a:rPr>
              <a:t>	– 	</a:t>
            </a:r>
            <a:r>
              <a:rPr lang="en-US" sz="1600" b="0" i="1" spc="-5" dirty="0">
                <a:latin typeface="+mj-lt"/>
                <a:cs typeface="Arial"/>
              </a:rPr>
              <a:t>This means no participant may exercise “authority, leadership, or influence by reason of superior leverage, strength, or representation to the exclusion of fair and equitable consideration of other viewpoints” or “to hinder the progress of the  standards development</a:t>
            </a:r>
            <a:r>
              <a:rPr lang="en-US" sz="1600" b="0" i="1" spc="-25" dirty="0">
                <a:latin typeface="+mj-lt"/>
                <a:cs typeface="Arial"/>
              </a:rPr>
              <a:t> </a:t>
            </a:r>
            <a:r>
              <a:rPr lang="en-US" sz="1600" b="0" i="1" spc="-5" dirty="0">
                <a:latin typeface="+mj-lt"/>
                <a:cs typeface="Arial"/>
              </a:rPr>
              <a:t>activity”</a:t>
            </a:r>
            <a:endParaRPr lang="en-US" sz="1600" b="0" i="1" dirty="0">
              <a:latin typeface="+mj-lt"/>
              <a:cs typeface="Arial"/>
            </a:endParaRPr>
          </a:p>
          <a:p>
            <a:pPr marL="230188" marR="1270000" indent="-230188" algn="just">
              <a:spcBef>
                <a:spcPts val="1800"/>
              </a:spcBef>
              <a:buChar char="•"/>
              <a:tabLst>
                <a:tab pos="193675" algn="l"/>
              </a:tabLst>
            </a:pPr>
            <a:r>
              <a:rPr lang="en-US" sz="1800" spc="-5" dirty="0">
                <a:latin typeface="+mj-lt"/>
                <a:cs typeface="Arial"/>
              </a:rPr>
              <a:t>This rule applies equally to those participating in a standards development project and to that project’s leadership</a:t>
            </a:r>
            <a:r>
              <a:rPr lang="en-US" sz="1800" spc="90" dirty="0">
                <a:latin typeface="+mj-lt"/>
                <a:cs typeface="Arial"/>
              </a:rPr>
              <a:t> </a:t>
            </a:r>
            <a:r>
              <a:rPr lang="en-US" sz="1800" spc="-5" dirty="0">
                <a:latin typeface="+mj-lt"/>
                <a:cs typeface="Arial"/>
              </a:rPr>
              <a:t>group</a:t>
            </a:r>
            <a:endParaRPr lang="en-US" sz="1800" dirty="0">
              <a:latin typeface="+mj-lt"/>
              <a:cs typeface="Arial"/>
            </a:endParaRPr>
          </a:p>
          <a:p>
            <a:pPr marL="230188" marR="142240" indent="-230188">
              <a:spcBef>
                <a:spcPts val="1800"/>
              </a:spcBef>
              <a:buChar char="•"/>
              <a:tabLst>
                <a:tab pos="193675" algn="l"/>
              </a:tabLst>
            </a:pPr>
            <a:r>
              <a:rPr lang="en-US" sz="1800" spc="-5" dirty="0">
                <a:latin typeface="+mj-lt"/>
                <a:cs typeface="Arial"/>
              </a:rPr>
              <a:t>Any person who reasonably suspects that dominance is occurring in a standards development </a:t>
            </a:r>
            <a:r>
              <a:rPr lang="en-US" sz="1800" dirty="0">
                <a:latin typeface="+mj-lt"/>
                <a:cs typeface="Arial"/>
              </a:rPr>
              <a:t>project </a:t>
            </a:r>
            <a:r>
              <a:rPr lang="en-US" sz="1800" spc="-5" dirty="0">
                <a:latin typeface="+mj-lt"/>
                <a:cs typeface="Arial"/>
              </a:rPr>
              <a:t>is encouraged to bring the issue to the attention </a:t>
            </a:r>
            <a:r>
              <a:rPr lang="en-US" sz="1800" dirty="0">
                <a:latin typeface="+mj-lt"/>
                <a:cs typeface="Arial"/>
              </a:rPr>
              <a:t>of </a:t>
            </a:r>
            <a:r>
              <a:rPr lang="en-US" sz="1800" spc="-5" dirty="0">
                <a:latin typeface="+mj-lt"/>
                <a:cs typeface="Arial"/>
              </a:rPr>
              <a:t>the Standards Committee or the project’s IEEE SA Program Manager</a:t>
            </a:r>
            <a:endParaRPr lang="en-US" sz="1800" dirty="0">
              <a:latin typeface="+mj-lt"/>
              <a:cs typeface="Arial"/>
            </a:endParaRPr>
          </a:p>
          <a:p>
            <a:pPr>
              <a:buClrTx/>
            </a:pPr>
            <a:endParaRPr lang="en-US" sz="1800" dirty="0">
              <a:solidFill>
                <a:schemeClr val="accent1">
                  <a:lumMod val="50000"/>
                </a:schemeClr>
              </a:solidFill>
            </a:endParaRP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6" name="Date Placeholder 5"/>
          <p:cNvSpPr>
            <a:spLocks noGrp="1"/>
          </p:cNvSpPr>
          <p:nvPr>
            <p:ph type="dt" idx="15"/>
          </p:nvPr>
        </p:nvSpPr>
        <p:spPr>
          <a:xfrm>
            <a:off x="914400" y="336550"/>
            <a:ext cx="3048000" cy="273050"/>
          </a:xfrm>
        </p:spPr>
        <p:txBody>
          <a:bodyPr/>
          <a:lstStyle/>
          <a:p>
            <a:r>
              <a:rPr lang="en-US" dirty="0"/>
              <a:t>March 2025</a:t>
            </a:r>
            <a:endParaRPr lang="en-GB" dirty="0"/>
          </a:p>
        </p:txBody>
      </p:sp>
      <p:pic>
        <p:nvPicPr>
          <p:cNvPr id="8" name="Picture 7"/>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5684701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8</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March 2025</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chemeClr val="tx1"/>
                </a:solidFill>
              </a:rPr>
              <a:t>Meeting Decorum</a:t>
            </a:r>
          </a:p>
        </p:txBody>
      </p:sp>
      <p:sp>
        <p:nvSpPr>
          <p:cNvPr id="10" name="Content Placeholder 2"/>
          <p:cNvSpPr>
            <a:spLocks noGrp="1"/>
          </p:cNvSpPr>
          <p:nvPr>
            <p:ph idx="1"/>
          </p:nvPr>
        </p:nvSpPr>
        <p:spPr>
          <a:xfrm>
            <a:off x="914400" y="1525587"/>
            <a:ext cx="10475384" cy="4113213"/>
          </a:xfrm>
        </p:spPr>
        <p:txBody>
          <a:bodyPr/>
          <a:lstStyle/>
          <a:p>
            <a:pPr marL="230188" marR="117475" indent="-230188" algn="just">
              <a:buChar char="•"/>
              <a:tabLst>
                <a:tab pos="230188" algn="l"/>
              </a:tabLst>
            </a:pPr>
            <a:r>
              <a:rPr lang="en-US" sz="1800" spc="-5" dirty="0">
                <a:latin typeface="+mj-lt"/>
                <a:cs typeface="Arial"/>
              </a:rPr>
              <a:t>Weekly meeting reminders:</a:t>
            </a:r>
          </a:p>
          <a:p>
            <a:pPr marL="630238" marR="117475" lvl="1" indent="-230188" algn="just">
              <a:spcBef>
                <a:spcPts val="600"/>
              </a:spcBef>
              <a:buChar char="•"/>
              <a:tabLst>
                <a:tab pos="230188" algn="l"/>
              </a:tabLst>
            </a:pPr>
            <a:r>
              <a:rPr lang="en-US" sz="1600" spc="-5" dirty="0">
                <a:solidFill>
                  <a:srgbClr val="FF0000"/>
                </a:solidFill>
                <a:latin typeface="+mj-lt"/>
                <a:cs typeface="Arial"/>
              </a:rPr>
              <a:t>IMAT is used for attendance:</a:t>
            </a:r>
          </a:p>
          <a:p>
            <a:pPr marL="1030288" marR="117475" lvl="2" indent="-230188" algn="just">
              <a:spcBef>
                <a:spcPts val="600"/>
              </a:spcBef>
              <a:buChar char="•"/>
              <a:tabLst>
                <a:tab pos="230188" algn="l"/>
              </a:tabLst>
            </a:pPr>
            <a:r>
              <a:rPr lang="en-US" sz="1400" spc="-5" dirty="0">
                <a:latin typeface="+mj-lt"/>
                <a:cs typeface="Arial"/>
                <a:hlinkClick r:id="rId3"/>
              </a:rPr>
              <a:t>https://imat.ieee.org/attendance</a:t>
            </a:r>
            <a:r>
              <a:rPr lang="en-US" sz="1400" spc="-5" dirty="0">
                <a:latin typeface="+mj-lt"/>
                <a:cs typeface="Arial"/>
              </a:rPr>
              <a:t> </a:t>
            </a:r>
          </a:p>
          <a:p>
            <a:pPr marL="630238" marR="117475" lvl="1" indent="-230188" algn="just">
              <a:spcBef>
                <a:spcPts val="600"/>
              </a:spcBef>
              <a:buChar char="•"/>
              <a:tabLst>
                <a:tab pos="230188" algn="l"/>
              </a:tabLst>
            </a:pPr>
            <a:r>
              <a:rPr lang="en-US" sz="1600" spc="-5" dirty="0">
                <a:latin typeface="+mj-lt"/>
                <a:cs typeface="Arial"/>
              </a:rPr>
              <a:t>Please ensure that the following information is listed correctly in </a:t>
            </a:r>
            <a:r>
              <a:rPr lang="en-US" sz="1600" spc="-5" dirty="0" err="1">
                <a:latin typeface="+mj-lt"/>
                <a:cs typeface="Arial"/>
              </a:rPr>
              <a:t>Webex</a:t>
            </a:r>
            <a:r>
              <a:rPr lang="en-US" sz="1600" spc="-5" dirty="0">
                <a:latin typeface="+mj-lt"/>
                <a:cs typeface="Arial"/>
              </a:rPr>
              <a:t> when joining the call: “FIRST NAME LAST NAME, Affiliation”</a:t>
            </a:r>
          </a:p>
          <a:p>
            <a:pPr marL="630238" marR="117475" lvl="1" indent="-230188" algn="just">
              <a:spcBef>
                <a:spcPts val="600"/>
              </a:spcBef>
              <a:buChar char="•"/>
              <a:tabLst>
                <a:tab pos="230188" algn="l"/>
              </a:tabLst>
            </a:pPr>
            <a:r>
              <a:rPr lang="en-US" sz="1600" spc="-5" dirty="0">
                <a:latin typeface="+mj-lt"/>
                <a:cs typeface="Arial"/>
              </a:rPr>
              <a:t>When you want to be on the queue, please type “Q” or “q” in the chat window</a:t>
            </a:r>
          </a:p>
          <a:p>
            <a:pPr marL="630238" marR="117475" lvl="1" indent="-230188" algn="just">
              <a:spcBef>
                <a:spcPts val="600"/>
              </a:spcBef>
              <a:buChar char="•"/>
              <a:tabLst>
                <a:tab pos="230188" algn="l"/>
              </a:tabLst>
            </a:pPr>
            <a:r>
              <a:rPr lang="en-US" sz="1600" spc="-5" dirty="0">
                <a:latin typeface="+mj-lt"/>
                <a:cs typeface="Arial"/>
              </a:rPr>
              <a:t>Remember to mute when not speaking, thank you</a:t>
            </a:r>
          </a:p>
          <a:p>
            <a:pPr marL="630238" marR="117475" lvl="1" indent="-230188" algn="just">
              <a:spcBef>
                <a:spcPts val="600"/>
              </a:spcBef>
              <a:buChar char="•"/>
              <a:tabLst>
                <a:tab pos="230188" algn="l"/>
              </a:tabLst>
            </a:pPr>
            <a:r>
              <a:rPr lang="en-US" sz="1600" dirty="0">
                <a:solidFill>
                  <a:schemeClr val="tx1"/>
                </a:solidFill>
              </a:rPr>
              <a:t>Press are required (i.e., anyone reporting publicly on this meeting) to announce their presence (per IEEE SA Standards Board Operations Manual)</a:t>
            </a:r>
            <a:endParaRPr lang="en-US" sz="1600" spc="-5" dirty="0">
              <a:solidFill>
                <a:schemeClr val="tx1"/>
              </a:solidFill>
              <a:latin typeface="+mj-lt"/>
              <a:cs typeface="Arial"/>
            </a:endParaRPr>
          </a:p>
          <a:p>
            <a:pPr marL="230188" marR="117475" indent="-230188" algn="just">
              <a:buChar char="•"/>
              <a:tabLst>
                <a:tab pos="230188" algn="l"/>
              </a:tabLst>
            </a:pPr>
            <a:endParaRPr lang="en-US" sz="1800" spc="-5" dirty="0">
              <a:solidFill>
                <a:srgbClr val="FF0000"/>
              </a:solidFill>
              <a:latin typeface="+mj-lt"/>
              <a:cs typeface="Arial"/>
            </a:endParaRPr>
          </a:p>
          <a:p>
            <a:pPr marL="0" marR="117475" indent="0" algn="just">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5373608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9</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March 2025</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Agenda</a:t>
            </a:r>
          </a:p>
        </p:txBody>
      </p:sp>
      <p:sp>
        <p:nvSpPr>
          <p:cNvPr id="10" name="Content Placeholder 2"/>
          <p:cNvSpPr>
            <a:spLocks noGrp="1"/>
          </p:cNvSpPr>
          <p:nvPr>
            <p:ph idx="1"/>
          </p:nvPr>
        </p:nvSpPr>
        <p:spPr>
          <a:xfrm>
            <a:off x="914400" y="1525587"/>
            <a:ext cx="10896600" cy="4927000"/>
          </a:xfrm>
        </p:spPr>
        <p:txBody>
          <a:bodyPr/>
          <a:lstStyle/>
          <a:p>
            <a:pPr marL="230188" marR="117475" indent="-230188" algn="just">
              <a:buChar char="•"/>
              <a:tabLst>
                <a:tab pos="230188" algn="l"/>
              </a:tabLst>
            </a:pPr>
            <a:r>
              <a:rPr lang="en-US" sz="1800" spc="-5" dirty="0">
                <a:latin typeface="+mj-lt"/>
                <a:cs typeface="Arial"/>
              </a:rPr>
              <a:t>Meeting called to order</a:t>
            </a:r>
          </a:p>
          <a:p>
            <a:pPr marL="230188" marR="117475" indent="-230188" algn="just">
              <a:buChar char="•"/>
              <a:tabLst>
                <a:tab pos="230188" algn="l"/>
              </a:tabLst>
            </a:pPr>
            <a:r>
              <a:rPr lang="en-US" sz="1800" spc="-5" dirty="0">
                <a:latin typeface="+mj-lt"/>
                <a:cs typeface="Arial"/>
              </a:rPr>
              <a:t>Administrative items (IEEE 802 and IEEE SA required notices)</a:t>
            </a:r>
          </a:p>
          <a:p>
            <a:pPr marL="230188" marR="117475" indent="-230188" algn="just">
              <a:buChar char="•"/>
              <a:tabLst>
                <a:tab pos="230188" algn="l"/>
              </a:tabLst>
            </a:pPr>
            <a:r>
              <a:rPr lang="en-US" sz="1800" spc="-5" dirty="0">
                <a:latin typeface="+mj-lt"/>
                <a:cs typeface="Arial"/>
              </a:rPr>
              <a:t>Meeting decorum</a:t>
            </a:r>
          </a:p>
          <a:p>
            <a:pPr marL="230188" marR="117475" indent="-230188" algn="just">
              <a:buChar char="•"/>
              <a:tabLst>
                <a:tab pos="230188" algn="l"/>
              </a:tabLst>
            </a:pPr>
            <a:r>
              <a:rPr lang="en-US" sz="1800" spc="-5" dirty="0">
                <a:latin typeface="+mj-lt"/>
                <a:cs typeface="Arial"/>
              </a:rPr>
              <a:t>Review and approve agenda</a:t>
            </a:r>
          </a:p>
          <a:p>
            <a:pPr marL="230188" marR="117475" indent="-230188" algn="just">
              <a:buFont typeface="Times New Roman" pitchFamily="16" charset="0"/>
              <a:buChar char="•"/>
              <a:tabLst>
                <a:tab pos="230188" algn="l"/>
              </a:tabLst>
            </a:pPr>
            <a:r>
              <a:rPr lang="en-US" sz="1800" i="1" spc="-5" dirty="0">
                <a:solidFill>
                  <a:srgbClr val="00B050"/>
                </a:solidFill>
                <a:cs typeface="Arial"/>
              </a:rPr>
              <a:t>Review &amp; Motion:  Draft response to Australia ACMA’s consultation</a:t>
            </a:r>
          </a:p>
          <a:p>
            <a:pPr marL="230188" marR="117475" indent="-230188" algn="just">
              <a:buFont typeface="Times New Roman" pitchFamily="16" charset="0"/>
              <a:buChar char="•"/>
              <a:tabLst>
                <a:tab pos="230188" algn="l"/>
              </a:tabLst>
            </a:pPr>
            <a:r>
              <a:rPr lang="en-US" sz="1800" spc="-5" dirty="0">
                <a:cs typeface="Arial"/>
              </a:rPr>
              <a:t>Status of ongoing consultations</a:t>
            </a:r>
          </a:p>
          <a:p>
            <a:pPr marL="230188" marR="117475" indent="-230188" algn="just">
              <a:buFont typeface="Times New Roman" pitchFamily="16" charset="0"/>
              <a:buChar char="•"/>
              <a:tabLst>
                <a:tab pos="230188" algn="l"/>
              </a:tabLst>
            </a:pPr>
            <a:r>
              <a:rPr lang="en-US" sz="1800" spc="-5" dirty="0">
                <a:cs typeface="Arial"/>
              </a:rPr>
              <a:t>General discussion items</a:t>
            </a:r>
          </a:p>
          <a:p>
            <a:pPr marL="230188" marR="117475" indent="-230188" algn="just">
              <a:buFont typeface="Times New Roman" pitchFamily="16" charset="0"/>
              <a:buChar char="•"/>
              <a:tabLst>
                <a:tab pos="230188" algn="l"/>
              </a:tabLst>
            </a:pPr>
            <a:r>
              <a:rPr lang="en-US" sz="1800" spc="-5" dirty="0">
                <a:cs typeface="Arial"/>
              </a:rPr>
              <a:t>Reminder (meeting schedule and mixed-mode meeting reservation) </a:t>
            </a:r>
          </a:p>
          <a:p>
            <a:pPr marL="230188" marR="117475" indent="-230188" algn="just">
              <a:buFont typeface="Times New Roman" pitchFamily="16" charset="0"/>
              <a:buChar char="•"/>
              <a:tabLst>
                <a:tab pos="230188" algn="l"/>
              </a:tabLst>
            </a:pPr>
            <a:r>
              <a:rPr lang="en-US" sz="1800" spc="-5" dirty="0">
                <a:latin typeface="+mj-lt"/>
                <a:cs typeface="Arial"/>
              </a:rPr>
              <a:t>Any other business</a:t>
            </a:r>
          </a:p>
          <a:p>
            <a:pPr marL="230188" marR="117475" indent="-230188" algn="just">
              <a:buChar char="•"/>
              <a:tabLst>
                <a:tab pos="230188" algn="l"/>
              </a:tabLst>
            </a:pPr>
            <a:r>
              <a:rPr lang="en-US" sz="1800" spc="-5" dirty="0">
                <a:latin typeface="+mj-lt"/>
                <a:cs typeface="Arial"/>
              </a:rPr>
              <a:t>Adjourn</a:t>
            </a:r>
          </a:p>
          <a:p>
            <a:pPr marL="0" marR="117475" indent="0" algn="just">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447017409"/>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80018</TotalTime>
  <Words>1989</Words>
  <Application>Microsoft Office PowerPoint</Application>
  <PresentationFormat>Widescreen</PresentationFormat>
  <Paragraphs>353</Paragraphs>
  <Slides>18</Slides>
  <Notes>15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18</vt:i4>
      </vt:variant>
    </vt:vector>
  </HeadingPairs>
  <TitlesOfParts>
    <vt:vector size="24" baseType="lpstr">
      <vt:lpstr>Arial</vt:lpstr>
      <vt:lpstr>Arial Unicode MS</vt:lpstr>
      <vt:lpstr>Calibri</vt:lpstr>
      <vt:lpstr>Monotype Sorts</vt:lpstr>
      <vt:lpstr>Times New Roman</vt:lpstr>
      <vt:lpstr>Office Theme</vt:lpstr>
      <vt:lpstr>IEEE 802.18 RR-TAG Weekly Teleconference Agenda</vt:lpstr>
      <vt:lpstr>Meeting called to order</vt:lpstr>
      <vt:lpstr>IEEE 802 required notices</vt:lpstr>
      <vt:lpstr>Guidelines for IEEE SA Meetings</vt:lpstr>
      <vt:lpstr>Participant behavior in IEEE SA activities is guided by  the IEEE Codes of Ethics &amp; Conduct</vt:lpstr>
      <vt:lpstr>Participants in the IEEE SA “individual process”  shall act independently of others, including employers</vt:lpstr>
      <vt:lpstr>IEEE SA standards activities shall allow  the fair &amp; equitable consideration of all viewpoints</vt:lpstr>
      <vt:lpstr>Meeting Decorum</vt:lpstr>
      <vt:lpstr>Agenda</vt:lpstr>
      <vt:lpstr>Administrative motions</vt:lpstr>
      <vt:lpstr>Australia ACMA’s consultation (1)</vt:lpstr>
      <vt:lpstr>Australia ACMA’s consultation (2)</vt:lpstr>
      <vt:lpstr>Status of ongoing consultations</vt:lpstr>
      <vt:lpstr>General discussion items</vt:lpstr>
      <vt:lpstr>Meeting schedule prior to May 2025 wireless interim</vt:lpstr>
      <vt:lpstr>Future mixed-mode meetings</vt:lpstr>
      <vt:lpstr>Any other business</vt:lpstr>
      <vt:lpstr>Adjourn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18-25/0022r0</dc:title>
  <dc:creator>Edward Au</dc:creator>
  <cp:keywords>20 March 2025</cp:keywords>
  <cp:lastModifiedBy>Edward Au</cp:lastModifiedBy>
  <cp:revision>6531</cp:revision>
  <cp:lastPrinted>1601-01-01T00:00:00Z</cp:lastPrinted>
  <dcterms:created xsi:type="dcterms:W3CDTF">2016-03-03T14:54:45Z</dcterms:created>
  <dcterms:modified xsi:type="dcterms:W3CDTF">2025-03-18T18:39:15Z</dcterms:modified>
  <cp:category>IEEE 802.18 RR-TAG agenda</cp:category>
</cp:coreProperties>
</file>