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44" r:id="rId12"/>
    <p:sldId id="877" r:id="rId13"/>
    <p:sldId id="942" r:id="rId14"/>
    <p:sldId id="943"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3" autoAdjust="0"/>
    <p:restoredTop sz="95405" autoAdjust="0"/>
  </p:normalViewPr>
  <p:slideViewPr>
    <p:cSldViewPr>
      <p:cViewPr varScale="1">
        <p:scale>
          <a:sx n="86" d="100"/>
          <a:sy n="86" d="100"/>
        </p:scale>
        <p:origin x="658"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2/27/2025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54838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425416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2025</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802.18-25/0015r1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ofcom.org.uk/spectrum/radio-equipment/consultation-updating-wireless-telegraphy-licence-exemption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6&amp;is_group=0000&amp;is_year=2025"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tdra.gov.ae/en/Participation/consultations/details?id=3814" TargetMode="External"/><Relationship Id="rId5" Type="http://schemas.openxmlformats.org/officeDocument/2006/relationships/hyperlink" Target="https://www.rabc-cccr.ca/radio-standards-specification-rss-102-sar-meas-issue-2-and-rss-102-sar-sim-issue-1/" TargetMode="External"/><Relationship Id="rId4" Type="http://schemas.openxmlformats.org/officeDocument/2006/relationships/hyperlink" Target="https://www.ofcom.org.uk/spectrum/radio-equipment/consultation-updating-wireless-telegraphy-licence-exemptions/" TargetMode="External"/><Relationship Id="rId9"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www.ane.gov.co/SitePages/Gesti%C3%B3n%20t%C3%A9cnica/index.aspx?p=5777"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5-47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ofca.gov.hk/filemanager/ofca/en/content_144/hk_freq_table_en.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msit.go.kr/bbs/view.do?sCode=user&amp;mId=108&amp;mPid=103&amp;pageIndex=&amp;bbsSeqNo=83&amp;nttSeqNo=3175878&amp;searchOpt=ALL&amp;searchTxt=" TargetMode="External"/><Relationship Id="rId4" Type="http://schemas.openxmlformats.org/officeDocument/2006/relationships/hyperlink" Target="https://www.mcmc.gov.my/en/spectrum/assignment-of-spectrum/class-assignment"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touchpoint.eventsair.com/2025-may-ieee-802-wireless-interim-session" TargetMode="External"/><Relationship Id="rId5" Type="http://schemas.openxmlformats.org/officeDocument/2006/relationships/hyperlink" Target="https://book.passkey.com/gt/220141266?gtid=cb7cb3e95060ae4d0a7690164c8ae8a7" TargetMode="External"/><Relationship Id="rId4" Type="http://schemas.openxmlformats.org/officeDocument/2006/relationships/hyperlink" Target="https://web.cvent.com/event/4fa8fa22-fa35-4058-a648-d08fdd56a1c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27 February 2025</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78474735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smtClean="0"/>
              <a:t>Updating </a:t>
            </a:r>
            <a:r>
              <a:rPr lang="en-GB" sz="1800" dirty="0"/>
              <a:t>Wireless Telegraphy Licence Exemptions</a:t>
            </a:r>
            <a:endParaRPr lang="en-US" sz="1800" dirty="0"/>
          </a:p>
          <a:p>
            <a:pPr marL="630238" marR="117475" lvl="1" indent="-230188" algn="just">
              <a:buChar char="•"/>
              <a:tabLst>
                <a:tab pos="230188" algn="l"/>
              </a:tabLst>
            </a:pPr>
            <a:r>
              <a:rPr lang="en-US" sz="1600" spc="-5" dirty="0">
                <a:cs typeface="Arial"/>
              </a:rPr>
              <a:t>Publication date:  17 January 2025</a:t>
            </a:r>
          </a:p>
          <a:p>
            <a:pPr marL="630238" marR="117475" lvl="1" indent="-230188" algn="just">
              <a:buChar char="•"/>
              <a:tabLst>
                <a:tab pos="230188" algn="l"/>
              </a:tabLst>
            </a:pPr>
            <a:r>
              <a:rPr lang="en-US" sz="1600" spc="-5" dirty="0">
                <a:cs typeface="Arial"/>
              </a:rPr>
              <a:t>Closing date for response:  28 March </a:t>
            </a:r>
            <a:r>
              <a:rPr lang="en-US" sz="1600" spc="-5" dirty="0" smtClean="0">
                <a:cs typeface="Arial"/>
              </a:rPr>
              <a:t>2025</a:t>
            </a:r>
            <a:endParaRPr lang="en-US" sz="1800" spc="-5" dirty="0" smtClean="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a:t>
            </a:r>
            <a:r>
              <a:rPr lang="en-US" sz="1800" spc="-5" dirty="0">
                <a:latin typeface="+mj-lt"/>
                <a:cs typeface="Arial"/>
              </a:rPr>
              <a:t>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://www.ofcom.org.uk/spectrum/radio-equipment/consultation-updating-wireless-telegraphy-licence-exemptions</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18-25/0016</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2025</a:t>
            </a:r>
            <a:endParaRPr lang="en-GB" dirty="0"/>
          </a:p>
        </p:txBody>
      </p:sp>
    </p:spTree>
    <p:extLst>
      <p:ext uri="{BB962C8B-B14F-4D97-AF65-F5344CB8AC3E}">
        <p14:creationId xmlns:p14="http://schemas.microsoft.com/office/powerpoint/2010/main" val="1437730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a:solidFill>
                  <a:schemeClr val="tx1"/>
                </a:solidFill>
                <a:cs typeface="Arial"/>
              </a:rPr>
              <a:t>:  </a:t>
            </a:r>
            <a:r>
              <a:rPr lang="en-US" sz="1400" spc="-5" dirty="0">
                <a:solidFill>
                  <a:schemeClr val="tx1"/>
                </a:solidFill>
                <a:cs typeface="Arial"/>
                <a:hlinkClick r:id="rId4"/>
              </a:rPr>
              <a:t>Updating Wireless Telegraphy </a:t>
            </a:r>
            <a:r>
              <a:rPr lang="en-US" sz="1400" spc="-5" dirty="0" err="1">
                <a:solidFill>
                  <a:schemeClr val="tx1"/>
                </a:solidFill>
                <a:cs typeface="Arial"/>
                <a:hlinkClick r:id="rId4"/>
              </a:rPr>
              <a:t>Licence</a:t>
            </a:r>
            <a:r>
              <a:rPr lang="en-US" sz="1400" spc="-5" dirty="0">
                <a:solidFill>
                  <a:schemeClr val="tx1"/>
                </a:solidFill>
                <a:cs typeface="Arial"/>
                <a:hlinkClick r:id="rId4"/>
              </a:rPr>
              <a:t> </a:t>
            </a:r>
            <a:r>
              <a:rPr lang="en-US" sz="1400" spc="-5" dirty="0" smtClean="0">
                <a:solidFill>
                  <a:schemeClr val="tx1"/>
                </a:solidFill>
                <a:cs typeface="Arial"/>
                <a:hlinkClick r:id="rId4"/>
              </a:rPr>
              <a:t>Exemptions</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UAE TDRA:  </a:t>
            </a:r>
            <a:r>
              <a:rPr lang="en-GB" sz="1400" u="sng" dirty="0">
                <a:hlinkClick r:id="rId6"/>
              </a:rPr>
              <a:t>UAE Spectrum Outlook 2026 -2031</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17 April </a:t>
            </a:r>
            <a:r>
              <a:rPr lang="en-US" sz="1600" spc="-5" dirty="0">
                <a:solidFill>
                  <a:schemeClr val="tx1"/>
                </a:solidFill>
                <a:cs typeface="Arial"/>
              </a:rPr>
              <a:t>2025</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spc="-5" dirty="0" smtClean="0">
                <a:solidFill>
                  <a:schemeClr val="tx1"/>
                </a:solidFill>
                <a:cs typeface="Arial"/>
                <a:hlinkClick r:id="rId7"/>
              </a:rPr>
              <a:t>Radio Standards Specification, RSS-247, Issue 4, February 2025</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a:solidFill>
                  <a:schemeClr val="tx1"/>
                </a:solidFill>
                <a:cs typeface="Arial"/>
              </a:rPr>
              <a:t>Ofcom</a:t>
            </a:r>
            <a:r>
              <a:rPr lang="en-US" sz="1400" spc="-5" dirty="0" smtClean="0">
                <a:solidFill>
                  <a:schemeClr val="tx1"/>
                </a:solidFill>
                <a:cs typeface="Arial"/>
              </a:rPr>
              <a:t>:  </a:t>
            </a:r>
            <a:r>
              <a:rPr lang="en-US" sz="1400" dirty="0">
                <a:hlinkClick r:id="rId8"/>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None</a:t>
            </a:r>
          </a:p>
          <a:p>
            <a:pPr marL="400050" marR="117475" lvl="1" indent="0" algn="just">
              <a:buClrTx/>
              <a:tabLst>
                <a:tab pos="230188" algn="l"/>
              </a:tabLst>
            </a:pPr>
            <a:endParaRPr lang="en-US" sz="14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Colombia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a:t>
            </a:r>
            <a:r>
              <a:rPr lang="en-US" sz="1400" dirty="0" smtClean="0">
                <a:solidFill>
                  <a:schemeClr val="tx1"/>
                </a:solidFill>
              </a:rPr>
              <a:t>20 February 2025</a:t>
            </a:r>
            <a:r>
              <a:rPr lang="en-US" sz="1400" dirty="0">
                <a:solidFill>
                  <a:schemeClr val="tx1"/>
                </a:solidFill>
              </a:rPr>
              <a:t>, National Spectrum </a:t>
            </a:r>
            <a:r>
              <a:rPr lang="en-US" sz="1400" dirty="0" smtClean="0">
                <a:solidFill>
                  <a:schemeClr val="tx1"/>
                </a:solidFill>
              </a:rPr>
              <a:t>Agency (ANE) </a:t>
            </a:r>
            <a:r>
              <a:rPr lang="en-US" sz="1400" dirty="0">
                <a:solidFill>
                  <a:schemeClr val="tx1"/>
                </a:solidFill>
                <a:hlinkClick r:id="rId3"/>
              </a:rPr>
              <a:t>published</a:t>
            </a:r>
            <a:r>
              <a:rPr lang="en-US" sz="1400" dirty="0">
                <a:solidFill>
                  <a:schemeClr val="tx1"/>
                </a:solidFill>
              </a:rPr>
              <a:t> the latest version of the Table of Frequency Allocation</a:t>
            </a:r>
            <a:r>
              <a:rPr lang="en-US" sz="1400" dirty="0" smtClean="0">
                <a:solidFill>
                  <a:schemeClr val="tx1"/>
                </a:solidFill>
              </a:rPr>
              <a:t>.</a:t>
            </a:r>
            <a:endParaRPr lang="en-US" sz="16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USA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15 January 2025, FCC announced approval of </a:t>
            </a:r>
            <a:r>
              <a:rPr lang="en-US" sz="1400" dirty="0">
                <a:hlinkClick r:id="rId4"/>
              </a:rPr>
              <a:t>C3SPECTRA</a:t>
            </a:r>
            <a:r>
              <a:rPr lang="en-US" sz="1400" dirty="0">
                <a:solidFill>
                  <a:schemeClr val="tx1"/>
                </a:solidFill>
              </a:rPr>
              <a:t>’s 6 GHz AFC system</a:t>
            </a:r>
            <a:r>
              <a:rPr lang="en-US" sz="1400" dirty="0" smtClean="0">
                <a:solidFill>
                  <a:schemeClr val="tx1"/>
                </a:solidFill>
              </a:rPr>
              <a:t>.</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Hong Kong S.A.R.</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21 January 2025, the Office of the Communications Authority </a:t>
            </a:r>
            <a:r>
              <a:rPr lang="en-US" sz="1400" dirty="0" smtClean="0">
                <a:solidFill>
                  <a:schemeClr val="tx1"/>
                </a:solidFill>
                <a:hlinkClick r:id="rId3"/>
              </a:rPr>
              <a:t>published</a:t>
            </a:r>
            <a:r>
              <a:rPr lang="en-US" sz="1400" dirty="0" smtClean="0">
                <a:solidFill>
                  <a:schemeClr val="tx1"/>
                </a:solidFill>
              </a:rPr>
              <a:t> the latest version of the Table of Frequency Allocation.</a:t>
            </a:r>
            <a:endParaRPr lang="en-US" sz="1400" dirty="0"/>
          </a:p>
          <a:p>
            <a:pPr marL="630238" marR="117475" lvl="1" indent="-230188" algn="just">
              <a:buClrTx/>
              <a:buFont typeface="Times New Roman" pitchFamily="16" charset="0"/>
              <a:buChar char="•"/>
              <a:tabLst>
                <a:tab pos="230188" algn="l"/>
              </a:tabLst>
            </a:pPr>
            <a:r>
              <a:rPr lang="en-US" sz="1600" dirty="0" smtClean="0">
                <a:solidFill>
                  <a:schemeClr val="tx1"/>
                </a:solidFill>
              </a:rPr>
              <a:t>Malaysia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21 January 2025, </a:t>
            </a:r>
            <a:r>
              <a:rPr lang="en-US" sz="1400" dirty="0" smtClean="0">
                <a:solidFill>
                  <a:schemeClr val="tx1"/>
                </a:solidFill>
              </a:rPr>
              <a:t>the Malaysian </a:t>
            </a:r>
            <a:r>
              <a:rPr lang="en-US" sz="1400" dirty="0">
                <a:solidFill>
                  <a:schemeClr val="tx1"/>
                </a:solidFill>
              </a:rPr>
              <a:t>Communications and Multimedia </a:t>
            </a:r>
            <a:r>
              <a:rPr lang="en-US" sz="1400" dirty="0" smtClean="0">
                <a:solidFill>
                  <a:schemeClr val="tx1"/>
                </a:solidFill>
              </a:rPr>
              <a:t>Commission </a:t>
            </a:r>
            <a:r>
              <a:rPr lang="en-US" sz="1400" dirty="0" smtClean="0">
                <a:solidFill>
                  <a:schemeClr val="tx1"/>
                </a:solidFill>
                <a:hlinkClick r:id="rId4"/>
              </a:rPr>
              <a:t>published</a:t>
            </a:r>
            <a:r>
              <a:rPr lang="en-US" sz="1400" dirty="0" smtClean="0">
                <a:solidFill>
                  <a:schemeClr val="tx1"/>
                </a:solidFill>
              </a:rPr>
              <a:t> the latest version of the class assignment. </a:t>
            </a:r>
            <a:endParaRPr lang="en-US" sz="1400" dirty="0"/>
          </a:p>
          <a:p>
            <a:pPr marL="630238" marR="117475" lvl="1" indent="-230188" algn="just">
              <a:buClrTx/>
              <a:buFont typeface="Times New Roman" pitchFamily="16" charset="0"/>
              <a:buChar char="•"/>
              <a:tabLst>
                <a:tab pos="230188" algn="l"/>
              </a:tabLst>
            </a:pPr>
            <a:r>
              <a:rPr lang="en-US" sz="1600" dirty="0" smtClean="0">
                <a:solidFill>
                  <a:schemeClr val="tx1"/>
                </a:solidFill>
              </a:rPr>
              <a:t>South Korea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5"/>
              </a:rPr>
              <a:t>published</a:t>
            </a:r>
            <a:r>
              <a:rPr lang="en-US" sz="1400" dirty="0">
                <a:solidFill>
                  <a:schemeClr val="tx1"/>
                </a:solidFill>
              </a:rPr>
              <a:t> the latest version of the Table of Frequency Allocation</a:t>
            </a:r>
            <a:r>
              <a:rPr lang="en-US" sz="1400" dirty="0" smtClean="0">
                <a:solidFill>
                  <a:schemeClr val="tx1"/>
                </a:solidFill>
              </a:rPr>
              <a:t>. </a:t>
            </a:r>
            <a:endParaRPr lang="en-US" sz="1400" dirty="0" smtClean="0"/>
          </a:p>
          <a:p>
            <a:pPr marL="1030288" marR="117475" lvl="2" indent="-230188" algn="just">
              <a:buClrTx/>
              <a:buFont typeface="Times New Roman" pitchFamily="16" charset="0"/>
              <a:buChar char="•"/>
              <a:tabLst>
                <a:tab pos="230188" algn="l"/>
              </a:tabLst>
            </a:pPr>
            <a:endParaRPr lang="en-US" sz="1600" dirty="0">
              <a:solidFill>
                <a:schemeClr val="tx1"/>
              </a:solidFil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38886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a:t>
            </a:r>
            <a:r>
              <a:rPr lang="en-US" sz="2800" dirty="0" smtClean="0">
                <a:solidFill>
                  <a:srgbClr val="0070C0"/>
                </a:solidFill>
              </a:rPr>
              <a:t>prior to the March 2025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108030957"/>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a:t>, </a:t>
                      </a:r>
                      <a:r>
                        <a:rPr lang="en-US" sz="1500" smtClean="0"/>
                        <a:t>6 March 2025</a:t>
                      </a:r>
                      <a:r>
                        <a:rPr lang="en-US" sz="1500" baseline="0" dirty="0"/>
                        <a:t>, 3:00pm ET to 3:55pm 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11" name="Content Placeholder 2"/>
          <p:cNvSpPr txBox="1">
            <a:spLocks/>
          </p:cNvSpPr>
          <p:nvPr/>
        </p:nvSpPr>
        <p:spPr bwMode="auto">
          <a:xfrm>
            <a:off x="783168"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March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31 January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February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3 December 2024</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20 February </a:t>
            </a:r>
            <a:r>
              <a:rPr lang="en-US" sz="1400" kern="0" dirty="0" smtClean="0">
                <a:solidFill>
                  <a:srgbClr val="FF0000"/>
                </a:solidFill>
              </a:rPr>
              <a:t>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084267"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a:t>
            </a:r>
            <a:r>
              <a:rPr lang="en-US" sz="2000" kern="0" spc="-5" dirty="0" smtClean="0">
                <a:solidFill>
                  <a:schemeClr val="tx1"/>
                </a:solidFill>
                <a:cs typeface="Arial"/>
              </a:rPr>
              <a:t>May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4 April </a:t>
            </a:r>
            <a:r>
              <a:rPr lang="en-US" sz="1400" kern="0" dirty="0">
                <a:solidFill>
                  <a:schemeClr val="tx1"/>
                </a:solidFill>
                <a:latin typeface="Times New Roman" panose="02020603050405020304" pitchFamily="18" charset="0"/>
                <a:ea typeface="Times New Roman" panose="02020603050405020304" pitchFamily="18" charset="0"/>
              </a:rPr>
              <a:t>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 May </a:t>
            </a:r>
            <a:r>
              <a:rPr lang="en-US" sz="1400" kern="0" dirty="0">
                <a:solidFill>
                  <a:schemeClr val="tx1"/>
                </a:solidFill>
                <a:latin typeface="Times New Roman" panose="02020603050405020304" pitchFamily="18" charset="0"/>
                <a:ea typeface="Times New Roman" panose="02020603050405020304" pitchFamily="18" charset="0"/>
              </a:rPr>
              <a:t>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2 May </a:t>
            </a:r>
            <a:r>
              <a:rPr lang="en-US" sz="1400" kern="0" dirty="0">
                <a:solidFill>
                  <a:schemeClr val="tx1"/>
                </a:solidFill>
                <a:latin typeface="Times New Roman" panose="02020603050405020304" pitchFamily="18" charset="0"/>
                <a:ea typeface="Times New Roman" panose="02020603050405020304" pitchFamily="18" charset="0"/>
              </a:rPr>
              <a:t>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a:t>
            </a:r>
            <a:r>
              <a:rPr lang="en-US" sz="1800" kern="0" spc="-5" dirty="0" smtClean="0">
                <a:solidFill>
                  <a:schemeClr val="tx1"/>
                </a:solidFill>
                <a:cs typeface="Arial"/>
              </a:rPr>
              <a:t>6 February 2025</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8 April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None</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No.</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15:47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24 January 2025</a:t>
            </a:r>
            <a:endParaRPr lang="en-US" altLang="en-US" sz="1800" b="1" dirty="0" smtClean="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Voters:  64 (10 on LMSC)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a:solidFill>
                  <a:schemeClr val="tx1"/>
                </a:solidFill>
                <a:latin typeface="+mj-lt"/>
                <a:cs typeface="Arial" panose="020B0604020202020204" pitchFamily="34" charset="0"/>
              </a:rPr>
              <a:t>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spc="-5" dirty="0" smtClean="0">
                <a:cs typeface="Arial"/>
              </a:rPr>
              <a:t>Review:  Draft response to UK </a:t>
            </a:r>
            <a:r>
              <a:rPr lang="en-US" sz="1800" spc="-5" dirty="0" err="1" smtClean="0">
                <a:cs typeface="Arial"/>
              </a:rPr>
              <a:t>Ofcom’s</a:t>
            </a:r>
            <a:r>
              <a:rPr lang="en-US" sz="1800" spc="-5" dirty="0" smtClean="0">
                <a:cs typeface="Arial"/>
              </a:rPr>
              <a:t> consultation</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80000</TotalTime>
  <Words>1554</Words>
  <Application>Microsoft Office PowerPoint</Application>
  <PresentationFormat>Widescreen</PresentationFormat>
  <Paragraphs>350</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UK Ofcom’s consultation</vt:lpstr>
      <vt:lpstr>Status of ongoing consultations</vt:lpstr>
      <vt:lpstr>General discussion items (1)</vt:lpstr>
      <vt:lpstr>General discussion items (2)</vt:lpstr>
      <vt:lpstr>Meeting schedule prior to the March 2025 plenary</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18-25/0015r1</dc:title>
  <dc:creator>Edward Au</dc:creator>
  <cp:keywords>27 February 2025</cp:keywords>
  <cp:lastModifiedBy>Edward Au</cp:lastModifiedBy>
  <cp:revision>6512</cp:revision>
  <cp:lastPrinted>1601-01-01T00:00:00Z</cp:lastPrinted>
  <dcterms:created xsi:type="dcterms:W3CDTF">2016-03-03T14:54:45Z</dcterms:created>
  <dcterms:modified xsi:type="dcterms:W3CDTF">2025-02-27T22:20:23Z</dcterms:modified>
  <cp:category>IEEE 802.18 RR-TAG agenda</cp:category>
</cp:coreProperties>
</file>